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5.xml" ContentType="application/vnd.openxmlformats-officedocument.presentationml.tags+xml"/>
  <Override PartName="/ppt/notesSlides/notesSlide20.xml" ContentType="application/vnd.openxmlformats-officedocument.presentationml.notesSlide+xml"/>
  <Override PartName="/ppt/tags/tag6.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7.xml" ContentType="application/vnd.openxmlformats-officedocument.presentationml.tags+xml"/>
  <Override PartName="/ppt/notesSlides/notesSlide23.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2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25.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2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27.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28.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29.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30.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31.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32.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33.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34.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35.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36.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37.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38.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39.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40.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41.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42.xml" ContentType="application/vnd.openxmlformats-officedocument.presentationml.notesSlide+xml"/>
  <Override PartName="/ppt/tags/tag46.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47.xml" ContentType="application/vnd.openxmlformats-officedocument.presentationml.tags+xml"/>
  <Override PartName="/ppt/notesSlides/notesSlide45.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notesSlides/notesSlide46.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47.xml" ContentType="application/vnd.openxmlformats-officedocument.presentationml.notesSlide+xml"/>
  <Override PartName="/ppt/tags/tag52.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53.xml" ContentType="application/vnd.openxmlformats-officedocument.presentationml.tags+xml"/>
  <Override PartName="/ppt/notesSlides/notesSlide50.xml" ContentType="application/vnd.openxmlformats-officedocument.presentationml.notesSlide+xml"/>
  <Override PartName="/ppt/tags/tag54.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55.xml" ContentType="application/vnd.openxmlformats-officedocument.presentationml.tags+xml"/>
  <Override PartName="/ppt/notesSlides/notesSlide61.xml" ContentType="application/vnd.openxmlformats-officedocument.presentationml.notesSlide+xml"/>
  <Override PartName="/ppt/tags/tag56.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ags/tag57.xml" ContentType="application/vnd.openxmlformats-officedocument.presentationml.tags+xml"/>
  <Override PartName="/ppt/notesSlides/notesSlide64.xml" ContentType="application/vnd.openxmlformats-officedocument.presentationml.notesSlide+xml"/>
  <Override PartName="/ppt/tags/tag58.xml" ContentType="application/vnd.openxmlformats-officedocument.presentationml.tag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tags/tag59.xml" ContentType="application/vnd.openxmlformats-officedocument.presentationml.tags+xml"/>
  <Override PartName="/ppt/notesSlides/notesSlide74.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notesSlides/notesSlide75.xml" ContentType="application/vnd.openxmlformats-officedocument.presentationml.notesSlide+xml"/>
  <Override PartName="/ppt/tags/tag62.xml" ContentType="application/vnd.openxmlformats-officedocument.presentationml.tags+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tags/tag63.xml" ContentType="application/vnd.openxmlformats-officedocument.presentationml.tags+xml"/>
  <Override PartName="/ppt/notesSlides/notesSlide85.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notesSlides/notesSlide86.xml" ContentType="application/vnd.openxmlformats-officedocument.presentationml.notesSlide+xml"/>
  <Override PartName="/ppt/tags/tag66.xml" ContentType="application/vnd.openxmlformats-officedocument.presentationml.tags+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tags/tag67.xml" ContentType="application/vnd.openxmlformats-officedocument.presentationml.tags+xml"/>
  <Override PartName="/ppt/notesSlides/notesSlide92.xml" ContentType="application/vnd.openxmlformats-officedocument.presentationml.notesSlide+xml"/>
  <Override PartName="/ppt/tags/tag68.xml" ContentType="application/vnd.openxmlformats-officedocument.presentationml.tags+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tags/tag69.xml" ContentType="application/vnd.openxmlformats-officedocument.presentationml.tags+xml"/>
  <Override PartName="/ppt/notesSlides/notesSlide98.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99.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notesSlides/notesSlide100.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101.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notesSlides/notesSlide102.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notesSlides/notesSlide103.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notesSlides/notesSlide104.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notesSlides/notesSlide105.xml" ContentType="application/vnd.openxmlformats-officedocument.presentationml.notesSlide+xml"/>
  <Override PartName="/ppt/tags/tag84.xml" ContentType="application/vnd.openxmlformats-officedocument.presentationml.tags+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tags/tag85.xml" ContentType="application/vnd.openxmlformats-officedocument.presentationml.tags+xml"/>
  <Override PartName="/ppt/notesSlides/notesSlide111.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notesSlides/notesSlide112.xml" ContentType="application/vnd.openxmlformats-officedocument.presentationml.notesSlide+xml"/>
  <Override PartName="/ppt/tags/tag88.xml" ContentType="application/vnd.openxmlformats-officedocument.presentationml.tags+xml"/>
  <Override PartName="/ppt/notesSlides/notesSlide1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5" r:id="rId4"/>
  </p:sldMasterIdLst>
  <p:notesMasterIdLst>
    <p:notesMasterId r:id="rId123"/>
  </p:notesMasterIdLst>
  <p:handoutMasterIdLst>
    <p:handoutMasterId r:id="rId124"/>
  </p:handoutMasterIdLst>
  <p:sldIdLst>
    <p:sldId id="394" r:id="rId5"/>
    <p:sldId id="508" r:id="rId6"/>
    <p:sldId id="457" r:id="rId7"/>
    <p:sldId id="2076137919" r:id="rId8"/>
    <p:sldId id="5120" r:id="rId9"/>
    <p:sldId id="2076137945" r:id="rId10"/>
    <p:sldId id="2076138028" r:id="rId11"/>
    <p:sldId id="2076138066" r:id="rId12"/>
    <p:sldId id="2076138035" r:id="rId13"/>
    <p:sldId id="2076138054" r:id="rId14"/>
    <p:sldId id="2076138036" r:id="rId15"/>
    <p:sldId id="2076138037" r:id="rId16"/>
    <p:sldId id="2076138038" r:id="rId17"/>
    <p:sldId id="2076138039" r:id="rId18"/>
    <p:sldId id="2076138040" r:id="rId19"/>
    <p:sldId id="2076138079" r:id="rId20"/>
    <p:sldId id="2076138045" r:id="rId21"/>
    <p:sldId id="2076138044" r:id="rId22"/>
    <p:sldId id="2076138041" r:id="rId23"/>
    <p:sldId id="2076138053" r:id="rId24"/>
    <p:sldId id="2076138009" r:id="rId25"/>
    <p:sldId id="2076137943" r:id="rId26"/>
    <p:sldId id="2076137942" r:id="rId27"/>
    <p:sldId id="2076138010" r:id="rId28"/>
    <p:sldId id="2076138046" r:id="rId29"/>
    <p:sldId id="2076138027" r:id="rId30"/>
    <p:sldId id="2076138047" r:id="rId31"/>
    <p:sldId id="2076138012" r:id="rId32"/>
    <p:sldId id="2076138048" r:id="rId33"/>
    <p:sldId id="2076138013" r:id="rId34"/>
    <p:sldId id="2076138020" r:id="rId35"/>
    <p:sldId id="2076138021" r:id="rId36"/>
    <p:sldId id="2076138023" r:id="rId37"/>
    <p:sldId id="2076138024" r:id="rId38"/>
    <p:sldId id="2076138025" r:id="rId39"/>
    <p:sldId id="2076138049" r:id="rId40"/>
    <p:sldId id="2076138011" r:id="rId41"/>
    <p:sldId id="2076138050" r:id="rId42"/>
    <p:sldId id="2076138014" r:id="rId43"/>
    <p:sldId id="2076138051" r:id="rId44"/>
    <p:sldId id="2076138015" r:id="rId45"/>
    <p:sldId id="2076138022" r:id="rId46"/>
    <p:sldId id="2076138065" r:id="rId47"/>
    <p:sldId id="2076137949" r:id="rId48"/>
    <p:sldId id="2076137948" r:id="rId49"/>
    <p:sldId id="2076138064" r:id="rId50"/>
    <p:sldId id="2076138074" r:id="rId51"/>
    <p:sldId id="2076137920" r:id="rId52"/>
    <p:sldId id="2076137995" r:id="rId53"/>
    <p:sldId id="1962" r:id="rId54"/>
    <p:sldId id="2076138073" r:id="rId55"/>
    <p:sldId id="5201" r:id="rId56"/>
    <p:sldId id="2076137950" r:id="rId57"/>
    <p:sldId id="2076137952" r:id="rId58"/>
    <p:sldId id="2076137953" r:id="rId59"/>
    <p:sldId id="2076137954" r:id="rId60"/>
    <p:sldId id="2076137955" r:id="rId61"/>
    <p:sldId id="2076137959" r:id="rId62"/>
    <p:sldId id="2076137960" r:id="rId63"/>
    <p:sldId id="2076137962" r:id="rId64"/>
    <p:sldId id="2076137961" r:id="rId65"/>
    <p:sldId id="2076138084" r:id="rId66"/>
    <p:sldId id="2076138067" r:id="rId67"/>
    <p:sldId id="2076137956" r:id="rId68"/>
    <p:sldId id="2076138076" r:id="rId69"/>
    <p:sldId id="2076137968" r:id="rId70"/>
    <p:sldId id="2076137970" r:id="rId71"/>
    <p:sldId id="2076138080" r:id="rId72"/>
    <p:sldId id="2076138081" r:id="rId73"/>
    <p:sldId id="2076138083" r:id="rId74"/>
    <p:sldId id="2076138082" r:id="rId75"/>
    <p:sldId id="2076137975" r:id="rId76"/>
    <p:sldId id="2076137977" r:id="rId77"/>
    <p:sldId id="2076138005" r:id="rId78"/>
    <p:sldId id="2076138068" r:id="rId79"/>
    <p:sldId id="2076138069" r:id="rId80"/>
    <p:sldId id="2076138003" r:id="rId81"/>
    <p:sldId id="2076138002" r:id="rId82"/>
    <p:sldId id="2076137964" r:id="rId83"/>
    <p:sldId id="2076137978" r:id="rId84"/>
    <p:sldId id="2076137981" r:id="rId85"/>
    <p:sldId id="2076137980" r:id="rId86"/>
    <p:sldId id="2076137985" r:id="rId87"/>
    <p:sldId id="2076137987" r:id="rId88"/>
    <p:sldId id="2076137983" r:id="rId89"/>
    <p:sldId id="2076138070" r:id="rId90"/>
    <p:sldId id="2076138071" r:id="rId91"/>
    <p:sldId id="2076137988" r:id="rId92"/>
    <p:sldId id="2076137991" r:id="rId93"/>
    <p:sldId id="2076137979" r:id="rId94"/>
    <p:sldId id="2076138000" r:id="rId95"/>
    <p:sldId id="2076138032" r:id="rId96"/>
    <p:sldId id="2076138077" r:id="rId97"/>
    <p:sldId id="2076138001" r:id="rId98"/>
    <p:sldId id="2076137990" r:id="rId99"/>
    <p:sldId id="2076138030" r:id="rId100"/>
    <p:sldId id="2076138031" r:id="rId101"/>
    <p:sldId id="2076137996" r:id="rId102"/>
    <p:sldId id="2076137925" r:id="rId103"/>
    <p:sldId id="2076138072" r:id="rId104"/>
    <p:sldId id="2076138061" r:id="rId105"/>
    <p:sldId id="2076137928" r:id="rId106"/>
    <p:sldId id="2076137993" r:id="rId107"/>
    <p:sldId id="2076138033" r:id="rId108"/>
    <p:sldId id="2076138034" r:id="rId109"/>
    <p:sldId id="2076138062" r:id="rId110"/>
    <p:sldId id="2076137947" r:id="rId111"/>
    <p:sldId id="2076138078" r:id="rId112"/>
    <p:sldId id="2076138007" r:id="rId113"/>
    <p:sldId id="2076138008" r:id="rId114"/>
    <p:sldId id="2076137998" r:id="rId115"/>
    <p:sldId id="2076138063" r:id="rId116"/>
    <p:sldId id="2076137932" r:id="rId117"/>
    <p:sldId id="483" r:id="rId118"/>
    <p:sldId id="533" r:id="rId119"/>
    <p:sldId id="605" r:id="rId120"/>
    <p:sldId id="2076138043" r:id="rId121"/>
    <p:sldId id="2076138042" r:id="rId122"/>
  </p:sldIdLst>
  <p:sldSz cx="12188825" cy="6858000"/>
  <p:notesSz cx="6858000" cy="9144000"/>
  <p:defaultTextStyle>
    <a:defPPr>
      <a:defRPr lang="en-US"/>
    </a:defPPr>
    <a:lvl1pPr marL="0" algn="l" defTabSz="609443" rtl="0" eaLnBrk="1" latinLnBrk="0" hangingPunct="1">
      <a:defRPr sz="2400" kern="1200">
        <a:solidFill>
          <a:schemeClr val="tx1"/>
        </a:solidFill>
        <a:latin typeface="+mn-lt"/>
        <a:ea typeface="+mn-ea"/>
        <a:cs typeface="+mn-cs"/>
      </a:defRPr>
    </a:lvl1pPr>
    <a:lvl2pPr marL="609443" algn="l" defTabSz="609443" rtl="0" eaLnBrk="1" latinLnBrk="0" hangingPunct="1">
      <a:defRPr sz="2400" kern="1200">
        <a:solidFill>
          <a:schemeClr val="tx1"/>
        </a:solidFill>
        <a:latin typeface="+mn-lt"/>
        <a:ea typeface="+mn-ea"/>
        <a:cs typeface="+mn-cs"/>
      </a:defRPr>
    </a:lvl2pPr>
    <a:lvl3pPr marL="1218885" algn="l" defTabSz="609443" rtl="0" eaLnBrk="1" latinLnBrk="0" hangingPunct="1">
      <a:defRPr sz="2400" kern="1200">
        <a:solidFill>
          <a:schemeClr val="tx1"/>
        </a:solidFill>
        <a:latin typeface="+mn-lt"/>
        <a:ea typeface="+mn-ea"/>
        <a:cs typeface="+mn-cs"/>
      </a:defRPr>
    </a:lvl3pPr>
    <a:lvl4pPr marL="1828328" algn="l" defTabSz="609443" rtl="0" eaLnBrk="1" latinLnBrk="0" hangingPunct="1">
      <a:defRPr sz="2400" kern="1200">
        <a:solidFill>
          <a:schemeClr val="tx1"/>
        </a:solidFill>
        <a:latin typeface="+mn-lt"/>
        <a:ea typeface="+mn-ea"/>
        <a:cs typeface="+mn-cs"/>
      </a:defRPr>
    </a:lvl4pPr>
    <a:lvl5pPr marL="2437771" algn="l" defTabSz="609443" rtl="0" eaLnBrk="1" latinLnBrk="0" hangingPunct="1">
      <a:defRPr sz="2400" kern="1200">
        <a:solidFill>
          <a:schemeClr val="tx1"/>
        </a:solidFill>
        <a:latin typeface="+mn-lt"/>
        <a:ea typeface="+mn-ea"/>
        <a:cs typeface="+mn-cs"/>
      </a:defRPr>
    </a:lvl5pPr>
    <a:lvl6pPr marL="3047213" algn="l" defTabSz="609443" rtl="0" eaLnBrk="1" latinLnBrk="0" hangingPunct="1">
      <a:defRPr sz="2400" kern="1200">
        <a:solidFill>
          <a:schemeClr val="tx1"/>
        </a:solidFill>
        <a:latin typeface="+mn-lt"/>
        <a:ea typeface="+mn-ea"/>
        <a:cs typeface="+mn-cs"/>
      </a:defRPr>
    </a:lvl6pPr>
    <a:lvl7pPr marL="3656656" algn="l" defTabSz="609443" rtl="0" eaLnBrk="1" latinLnBrk="0" hangingPunct="1">
      <a:defRPr sz="2400" kern="1200">
        <a:solidFill>
          <a:schemeClr val="tx1"/>
        </a:solidFill>
        <a:latin typeface="+mn-lt"/>
        <a:ea typeface="+mn-ea"/>
        <a:cs typeface="+mn-cs"/>
      </a:defRPr>
    </a:lvl7pPr>
    <a:lvl8pPr marL="4266097" algn="l" defTabSz="609443" rtl="0" eaLnBrk="1" latinLnBrk="0" hangingPunct="1">
      <a:defRPr sz="2400" kern="1200">
        <a:solidFill>
          <a:schemeClr val="tx1"/>
        </a:solidFill>
        <a:latin typeface="+mn-lt"/>
        <a:ea typeface="+mn-ea"/>
        <a:cs typeface="+mn-cs"/>
      </a:defRPr>
    </a:lvl8pPr>
    <a:lvl9pPr marL="4875541" algn="l" defTabSz="609443"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 userDrawn="1">
          <p15:clr>
            <a:srgbClr val="A4A3A4"/>
          </p15:clr>
        </p15:guide>
        <p15:guide id="2" pos="24" userDrawn="1">
          <p15:clr>
            <a:srgbClr val="A4A3A4"/>
          </p15:clr>
        </p15:guide>
        <p15:guide id="3" orient="horz" pos="80">
          <p15:clr>
            <a:srgbClr val="A4A3A4"/>
          </p15:clr>
        </p15:guide>
        <p15:guide id="4" pos="32">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gor Seroschtanoff - M43476" initials="IS-M" lastIdx="2" clrIdx="0">
    <p:extLst>
      <p:ext uri="{19B8F6BF-5375-455C-9EA6-DF929625EA0E}">
        <p15:presenceInfo xmlns:p15="http://schemas.microsoft.com/office/powerpoint/2012/main" userId="S::igor.seroschtanoff@microchip.com::ffc357bb-b734-416f-a1f4-19e25f030acb" providerId="AD"/>
      </p:ext>
    </p:extLst>
  </p:cmAuthor>
  <p:cmAuthor id="2" name="Jacko Wilbrink - M43525" initials="JW-M" lastIdx="4" clrIdx="1">
    <p:extLst>
      <p:ext uri="{19B8F6BF-5375-455C-9EA6-DF929625EA0E}">
        <p15:presenceInfo xmlns:p15="http://schemas.microsoft.com/office/powerpoint/2012/main" userId="S::jacko.wilbrink@microchip.com::9ec8ef39-8b6f-4b87-b071-bbf9791c44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0000"/>
    <a:srgbClr val="BFBFBF"/>
    <a:srgbClr val="FFFFFF"/>
    <a:srgbClr val="5EBF33"/>
    <a:srgbClr val="A5D7F5"/>
    <a:srgbClr val="D1DDE6"/>
    <a:srgbClr val="020202"/>
    <a:srgbClr val="000000"/>
    <a:srgbClr val="D9D9D9"/>
    <a:srgbClr val="0E368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FF778A-1E0D-4981-BF35-36688D377B60}" v="8" dt="2023-01-19T17:26:21.5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959" autoAdjust="0"/>
    <p:restoredTop sz="75801" autoAdjust="0"/>
  </p:normalViewPr>
  <p:slideViewPr>
    <p:cSldViewPr snapToGrid="0" snapToObjects="1">
      <p:cViewPr varScale="1">
        <p:scale>
          <a:sx n="87" d="100"/>
          <a:sy n="87" d="100"/>
        </p:scale>
        <p:origin x="264" y="78"/>
      </p:cViewPr>
      <p:guideLst>
        <p:guide orient="horz" pos="60"/>
        <p:guide pos="24"/>
        <p:guide orient="horz" pos="80"/>
        <p:guide pos="32"/>
      </p:guideLst>
    </p:cSldViewPr>
  </p:slideViewPr>
  <p:outlineViewPr>
    <p:cViewPr>
      <p:scale>
        <a:sx n="33" d="100"/>
        <a:sy n="33" d="100"/>
      </p:scale>
      <p:origin x="0" y="-37932"/>
    </p:cViewPr>
  </p:outlineViewPr>
  <p:notesTextViewPr>
    <p:cViewPr>
      <p:scale>
        <a:sx n="125" d="100"/>
        <a:sy n="125" d="100"/>
      </p:scale>
      <p:origin x="0" y="0"/>
    </p:cViewPr>
  </p:notesTextViewPr>
  <p:sorterViewPr>
    <p:cViewPr>
      <p:scale>
        <a:sx n="100" d="100"/>
        <a:sy n="100" d="100"/>
      </p:scale>
      <p:origin x="0" y="-20124"/>
    </p:cViewPr>
  </p:sorterViewPr>
  <p:notesViewPr>
    <p:cSldViewPr snapToGrid="0" snapToObjects="1">
      <p:cViewPr varScale="1">
        <p:scale>
          <a:sx n="31" d="100"/>
          <a:sy n="31" d="100"/>
        </p:scale>
        <p:origin x="2160" y="4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notesMaster" Target="notesMasters/notesMaster1.xml"/><Relationship Id="rId128" Type="http://schemas.openxmlformats.org/officeDocument/2006/relationships/theme" Target="theme/theme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handoutMaster" Target="handoutMasters/handoutMaster1.xml"/><Relationship Id="rId129" Type="http://schemas.openxmlformats.org/officeDocument/2006/relationships/tableStyles" Target="tableStyle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microsoft.com/office/2015/10/relationships/revisionInfo" Target="revisionInfo.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439C997-21E5-5348-AFE6-AB6F9226485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327AC1D-5903-004B-A07D-BA6E3EE3727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8615C2D-FB91-8740-95C2-23C11A10F2F2}" type="datetimeFigureOut">
              <a:rPr lang="en-US" smtClean="0"/>
              <a:t>3/24/2023</a:t>
            </a:fld>
            <a:endParaRPr lang="en-US"/>
          </a:p>
        </p:txBody>
      </p:sp>
      <p:sp>
        <p:nvSpPr>
          <p:cNvPr id="4" name="Footer Placeholder 3">
            <a:extLst>
              <a:ext uri="{FF2B5EF4-FFF2-40B4-BE49-F238E27FC236}">
                <a16:creationId xmlns:a16="http://schemas.microsoft.com/office/drawing/2014/main" id="{2D179EA0-CF08-6C46-9B0C-7A703F62F2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E1E23A1-2359-A341-AFD4-DCB4B7D0035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89837C5-E66E-4749-8D3A-655388B1EB70}" type="slidenum">
              <a:rPr lang="en-US" smtClean="0"/>
              <a:t>‹#›</a:t>
            </a:fld>
            <a:endParaRPr lang="en-US"/>
          </a:p>
        </p:txBody>
      </p:sp>
    </p:spTree>
    <p:extLst>
      <p:ext uri="{BB962C8B-B14F-4D97-AF65-F5344CB8AC3E}">
        <p14:creationId xmlns:p14="http://schemas.microsoft.com/office/powerpoint/2010/main" val="15322273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54E49F-5C3A-ED4E-A68A-CCB3AA3B5D59}" type="datetimeFigureOut">
              <a:rPr lang="en-US" smtClean="0"/>
              <a:t>3/24/2023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F8CB49-A7FB-5E4A-B599-DE2118135120}" type="slidenum">
              <a:rPr lang="en-US" smtClean="0"/>
              <a:t>‹#›</a:t>
            </a:fld>
            <a:endParaRPr lang="en-US"/>
          </a:p>
        </p:txBody>
      </p:sp>
    </p:spTree>
    <p:extLst>
      <p:ext uri="{BB962C8B-B14F-4D97-AF65-F5344CB8AC3E}">
        <p14:creationId xmlns:p14="http://schemas.microsoft.com/office/powerpoint/2010/main" val="1462241416"/>
      </p:ext>
    </p:extLst>
  </p:cSld>
  <p:clrMap bg1="lt1" tx1="dk1" bg2="lt2" tx2="dk2" accent1="accent1" accent2="accent2" accent3="accent3" accent4="accent4" accent5="accent5" accent6="accent6" hlink="hlink" folHlink="folHlink"/>
  <p:notesStyle>
    <a:lvl1pPr marL="0" algn="l" defTabSz="1218936" rtl="0" eaLnBrk="1" latinLnBrk="0" hangingPunct="1">
      <a:defRPr sz="1600" kern="1200">
        <a:solidFill>
          <a:schemeClr val="tx1"/>
        </a:solidFill>
        <a:latin typeface="+mn-lt"/>
        <a:ea typeface="+mn-ea"/>
        <a:cs typeface="+mn-cs"/>
      </a:defRPr>
    </a:lvl1pPr>
    <a:lvl2pPr marL="609468" algn="l" defTabSz="1218936" rtl="0" eaLnBrk="1" latinLnBrk="0" hangingPunct="1">
      <a:defRPr sz="1600" kern="1200">
        <a:solidFill>
          <a:schemeClr val="tx1"/>
        </a:solidFill>
        <a:latin typeface="+mn-lt"/>
        <a:ea typeface="+mn-ea"/>
        <a:cs typeface="+mn-cs"/>
      </a:defRPr>
    </a:lvl2pPr>
    <a:lvl3pPr marL="1218936" algn="l" defTabSz="1218936" rtl="0" eaLnBrk="1" latinLnBrk="0" hangingPunct="1">
      <a:defRPr sz="1600" kern="1200">
        <a:solidFill>
          <a:schemeClr val="tx1"/>
        </a:solidFill>
        <a:latin typeface="+mn-lt"/>
        <a:ea typeface="+mn-ea"/>
        <a:cs typeface="+mn-cs"/>
      </a:defRPr>
    </a:lvl3pPr>
    <a:lvl4pPr marL="1828404" algn="l" defTabSz="1218936" rtl="0" eaLnBrk="1" latinLnBrk="0" hangingPunct="1">
      <a:defRPr sz="1600" kern="1200">
        <a:solidFill>
          <a:schemeClr val="tx1"/>
        </a:solidFill>
        <a:latin typeface="+mn-lt"/>
        <a:ea typeface="+mn-ea"/>
        <a:cs typeface="+mn-cs"/>
      </a:defRPr>
    </a:lvl4pPr>
    <a:lvl5pPr marL="2437872" algn="l" defTabSz="1218936" rtl="0" eaLnBrk="1" latinLnBrk="0" hangingPunct="1">
      <a:defRPr sz="1600" kern="1200">
        <a:solidFill>
          <a:schemeClr val="tx1"/>
        </a:solidFill>
        <a:latin typeface="+mn-lt"/>
        <a:ea typeface="+mn-ea"/>
        <a:cs typeface="+mn-cs"/>
      </a:defRPr>
    </a:lvl5pPr>
    <a:lvl6pPr marL="3047340" algn="l" defTabSz="1218936" rtl="0" eaLnBrk="1" latinLnBrk="0" hangingPunct="1">
      <a:defRPr sz="1600" kern="1200">
        <a:solidFill>
          <a:schemeClr val="tx1"/>
        </a:solidFill>
        <a:latin typeface="+mn-lt"/>
        <a:ea typeface="+mn-ea"/>
        <a:cs typeface="+mn-cs"/>
      </a:defRPr>
    </a:lvl6pPr>
    <a:lvl7pPr marL="3656808" algn="l" defTabSz="1218936" rtl="0" eaLnBrk="1" latinLnBrk="0" hangingPunct="1">
      <a:defRPr sz="1600" kern="1200">
        <a:solidFill>
          <a:schemeClr val="tx1"/>
        </a:solidFill>
        <a:latin typeface="+mn-lt"/>
        <a:ea typeface="+mn-ea"/>
        <a:cs typeface="+mn-cs"/>
      </a:defRPr>
    </a:lvl7pPr>
    <a:lvl8pPr marL="4266275" algn="l" defTabSz="1218936" rtl="0" eaLnBrk="1" latinLnBrk="0" hangingPunct="1">
      <a:defRPr sz="1600" kern="1200">
        <a:solidFill>
          <a:schemeClr val="tx1"/>
        </a:solidFill>
        <a:latin typeface="+mn-lt"/>
        <a:ea typeface="+mn-ea"/>
        <a:cs typeface="+mn-cs"/>
      </a:defRPr>
    </a:lvl8pPr>
    <a:lvl9pPr marL="4875744" algn="l" defTabSz="1218936"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slide" Target="../slides/slide101.xml"/><Relationship Id="rId2" Type="http://schemas.openxmlformats.org/officeDocument/2006/relationships/notesMaster" Target="../notesMasters/notesMaster1.xml"/><Relationship Id="rId1" Type="http://schemas.openxmlformats.org/officeDocument/2006/relationships/tags" Target="../tags/tag74.xml"/></Relationships>
</file>

<file path=ppt/notesSlides/_rels/notesSlide101.xml.rels><?xml version="1.0" encoding="UTF-8" standalone="yes"?>
<Relationships xmlns="http://schemas.openxmlformats.org/package/2006/relationships"><Relationship Id="rId3" Type="http://schemas.openxmlformats.org/officeDocument/2006/relationships/slide" Target="../slides/slide102.xml"/><Relationship Id="rId2" Type="http://schemas.openxmlformats.org/officeDocument/2006/relationships/notesMaster" Target="../notesMasters/notesMaster1.xml"/><Relationship Id="rId1" Type="http://schemas.openxmlformats.org/officeDocument/2006/relationships/tags" Target="../tags/tag76.xml"/></Relationships>
</file>

<file path=ppt/notesSlides/_rels/notesSlide102.xml.rels><?xml version="1.0" encoding="UTF-8" standalone="yes"?>
<Relationships xmlns="http://schemas.openxmlformats.org/package/2006/relationships"><Relationship Id="rId3" Type="http://schemas.openxmlformats.org/officeDocument/2006/relationships/slide" Target="../slides/slide103.xml"/><Relationship Id="rId2" Type="http://schemas.openxmlformats.org/officeDocument/2006/relationships/notesMaster" Target="../notesMasters/notesMaster1.xml"/><Relationship Id="rId1" Type="http://schemas.openxmlformats.org/officeDocument/2006/relationships/tags" Target="../tags/tag78.xml"/></Relationships>
</file>

<file path=ppt/notesSlides/_rels/notesSlide103.xml.rels><?xml version="1.0" encoding="UTF-8" standalone="yes"?>
<Relationships xmlns="http://schemas.openxmlformats.org/package/2006/relationships"><Relationship Id="rId3" Type="http://schemas.openxmlformats.org/officeDocument/2006/relationships/slide" Target="../slides/slide104.xml"/><Relationship Id="rId2" Type="http://schemas.openxmlformats.org/officeDocument/2006/relationships/notesMaster" Target="../notesMasters/notesMaster1.xml"/><Relationship Id="rId1" Type="http://schemas.openxmlformats.org/officeDocument/2006/relationships/tags" Target="../tags/tag80.xml"/></Relationships>
</file>

<file path=ppt/notesSlides/_rels/notesSlide104.xml.rels><?xml version="1.0" encoding="UTF-8" standalone="yes"?>
<Relationships xmlns="http://schemas.openxmlformats.org/package/2006/relationships"><Relationship Id="rId3" Type="http://schemas.openxmlformats.org/officeDocument/2006/relationships/slide" Target="../slides/slide105.xml"/><Relationship Id="rId2" Type="http://schemas.openxmlformats.org/officeDocument/2006/relationships/notesMaster" Target="../notesMasters/notesMaster1.xml"/><Relationship Id="rId1" Type="http://schemas.openxmlformats.org/officeDocument/2006/relationships/tags" Target="../tags/tag82.xml"/></Relationships>
</file>

<file path=ppt/notesSlides/_rels/notesSlide105.xml.rels><?xml version="1.0" encoding="UTF-8" standalone="yes"?>
<Relationships xmlns="http://schemas.openxmlformats.org/package/2006/relationships"><Relationship Id="rId3" Type="http://schemas.openxmlformats.org/officeDocument/2006/relationships/slide" Target="../slides/slide106.xml"/><Relationship Id="rId2" Type="http://schemas.openxmlformats.org/officeDocument/2006/relationships/notesMaster" Target="../notesMasters/notesMaster1.xml"/><Relationship Id="rId1" Type="http://schemas.openxmlformats.org/officeDocument/2006/relationships/tags" Target="../tags/tag84.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slide" Target="../slides/slide112.xml"/><Relationship Id="rId2" Type="http://schemas.openxmlformats.org/officeDocument/2006/relationships/notesMaster" Target="../notesMasters/notesMaster1.xml"/><Relationship Id="rId1" Type="http://schemas.openxmlformats.org/officeDocument/2006/relationships/tags" Target="../tags/tag86.xml"/></Relationships>
</file>

<file path=ppt/notesSlides/_rels/notesSlide112.xml.rels><?xml version="1.0" encoding="UTF-8" standalone="yes"?>
<Relationships xmlns="http://schemas.openxmlformats.org/package/2006/relationships"><Relationship Id="rId3" Type="http://schemas.openxmlformats.org/officeDocument/2006/relationships/slide" Target="../slides/slide113.xml"/><Relationship Id="rId2" Type="http://schemas.openxmlformats.org/officeDocument/2006/relationships/notesMaster" Target="../notesMasters/notesMaster1.xml"/><Relationship Id="rId1" Type="http://schemas.openxmlformats.org/officeDocument/2006/relationships/tags" Target="../tags/tag88.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24.xml"/></Relationships>
</file>

<file path=ppt/notesSlides/_rels/notesSlide32.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ags" Target="../tags/tag26.xml"/></Relationships>
</file>

<file path=ppt/notesSlides/_rels/notesSlide33.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ags" Target="../tags/tag28.xml"/></Relationships>
</file>

<file path=ppt/notesSlides/_rels/notesSlide34.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ags" Target="../tags/tag30.xml"/></Relationships>
</file>

<file path=ppt/notesSlides/_rels/notesSlide35.xml.rels><?xml version="1.0" encoding="UTF-8" standalone="yes"?>
<Relationships xmlns="http://schemas.openxmlformats.org/package/2006/relationships"><Relationship Id="rId3" Type="http://schemas.openxmlformats.org/officeDocument/2006/relationships/slide" Target="../slides/slide36.xml"/><Relationship Id="rId2" Type="http://schemas.openxmlformats.org/officeDocument/2006/relationships/notesMaster" Target="../notesMasters/notesMaster1.xml"/><Relationship Id="rId1" Type="http://schemas.openxmlformats.org/officeDocument/2006/relationships/tags" Target="../tags/tag32.xml"/></Relationships>
</file>

<file path=ppt/notesSlides/_rels/notesSlide36.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ags" Target="../tags/tag34.xml"/></Relationships>
</file>

<file path=ppt/notesSlides/_rels/notesSlide37.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notesMaster" Target="../notesMasters/notesMaster1.xml"/><Relationship Id="rId1" Type="http://schemas.openxmlformats.org/officeDocument/2006/relationships/tags" Target="../tags/tag36.xml"/></Relationships>
</file>

<file path=ppt/notesSlides/_rels/notesSlide38.xml.rels><?xml version="1.0" encoding="UTF-8" standalone="yes"?>
<Relationships xmlns="http://schemas.openxmlformats.org/package/2006/relationships"><Relationship Id="rId3" Type="http://schemas.openxmlformats.org/officeDocument/2006/relationships/slide" Target="../slides/slide39.xml"/><Relationship Id="rId2" Type="http://schemas.openxmlformats.org/officeDocument/2006/relationships/notesMaster" Target="../notesMasters/notesMaster1.xml"/><Relationship Id="rId1" Type="http://schemas.openxmlformats.org/officeDocument/2006/relationships/tags" Target="../tags/tag38.xml"/></Relationships>
</file>

<file path=ppt/notesSlides/_rels/notesSlide39.xml.rels><?xml version="1.0" encoding="UTF-8" standalone="yes"?>
<Relationships xmlns="http://schemas.openxmlformats.org/package/2006/relationships"><Relationship Id="rId3" Type="http://schemas.openxmlformats.org/officeDocument/2006/relationships/slide" Target="../slides/slide40.xml"/><Relationship Id="rId2" Type="http://schemas.openxmlformats.org/officeDocument/2006/relationships/notesMaster" Target="../notesMasters/notesMaster1.xml"/><Relationship Id="rId1" Type="http://schemas.openxmlformats.org/officeDocument/2006/relationships/tags" Target="../tags/tag40.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slide" Target="../slides/slide41.xml"/><Relationship Id="rId2" Type="http://schemas.openxmlformats.org/officeDocument/2006/relationships/notesMaster" Target="../notesMasters/notesMaster1.xml"/><Relationship Id="rId1" Type="http://schemas.openxmlformats.org/officeDocument/2006/relationships/tags" Target="../tags/tag42.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42.xml"/><Relationship Id="rId2" Type="http://schemas.openxmlformats.org/officeDocument/2006/relationships/notesMaster" Target="../notesMasters/notesMaster1.xml"/><Relationship Id="rId1" Type="http://schemas.openxmlformats.org/officeDocument/2006/relationships/tags" Target="../tags/tag44.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43.xml"/><Relationship Id="rId2" Type="http://schemas.openxmlformats.org/officeDocument/2006/relationships/notesMaster" Target="../notesMasters/notesMaster1.xml"/><Relationship Id="rId1" Type="http://schemas.openxmlformats.org/officeDocument/2006/relationships/tags" Target="../tags/tag46.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notesMaster" Target="../notesMasters/notesMaster1.xml"/><Relationship Id="rId1" Type="http://schemas.openxmlformats.org/officeDocument/2006/relationships/tags" Target="../tags/tag48.xml"/></Relationships>
</file>

<file path=ppt/notesSlides/_rels/notesSlide46.xml.rels><?xml version="1.0" encoding="UTF-8" standalone="yes"?>
<Relationships xmlns="http://schemas.openxmlformats.org/package/2006/relationships"><Relationship Id="rId3" Type="http://schemas.openxmlformats.org/officeDocument/2006/relationships/slide" Target="../slides/slide47.xml"/><Relationship Id="rId2" Type="http://schemas.openxmlformats.org/officeDocument/2006/relationships/notesMaster" Target="../notesMasters/notesMaster1.xml"/><Relationship Id="rId1" Type="http://schemas.openxmlformats.org/officeDocument/2006/relationships/tags" Target="../tags/tag50.xml"/></Relationships>
</file>

<file path=ppt/notesSlides/_rels/notesSlide47.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notesMaster" Target="../notesMasters/notesMaster1.xml"/><Relationship Id="rId1" Type="http://schemas.openxmlformats.org/officeDocument/2006/relationships/tags" Target="../tags/tag52.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slide" Target="../slides/slide51.xml"/><Relationship Id="rId2" Type="http://schemas.openxmlformats.org/officeDocument/2006/relationships/notesMaster" Target="../notesMasters/notesMaster1.xml"/><Relationship Id="rId1" Type="http://schemas.openxmlformats.org/officeDocument/2006/relationships/tags" Target="../tags/tag54.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slide" Target="../slides/slide62.xml"/><Relationship Id="rId2" Type="http://schemas.openxmlformats.org/officeDocument/2006/relationships/notesMaster" Target="../notesMasters/notesMaster1.xml"/><Relationship Id="rId1" Type="http://schemas.openxmlformats.org/officeDocument/2006/relationships/tags" Target="../tags/tag56.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slide" Target="../slides/slide65.xml"/><Relationship Id="rId2" Type="http://schemas.openxmlformats.org/officeDocument/2006/relationships/notesMaster" Target="../notesMasters/notesMaster1.xml"/><Relationship Id="rId1" Type="http://schemas.openxmlformats.org/officeDocument/2006/relationships/tags" Target="../tags/tag58.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slide" Target="../slides/slide75.xml"/><Relationship Id="rId2" Type="http://schemas.openxmlformats.org/officeDocument/2006/relationships/notesMaster" Target="../notesMasters/notesMaster1.xml"/><Relationship Id="rId1" Type="http://schemas.openxmlformats.org/officeDocument/2006/relationships/tags" Target="../tags/tag60.xml"/></Relationships>
</file>

<file path=ppt/notesSlides/_rels/notesSlide75.xml.rels><?xml version="1.0" encoding="UTF-8" standalone="yes"?>
<Relationships xmlns="http://schemas.openxmlformats.org/package/2006/relationships"><Relationship Id="rId3" Type="http://schemas.openxmlformats.org/officeDocument/2006/relationships/slide" Target="../slides/slide76.xml"/><Relationship Id="rId2" Type="http://schemas.openxmlformats.org/officeDocument/2006/relationships/notesMaster" Target="../notesMasters/notesMaster1.xml"/><Relationship Id="rId1" Type="http://schemas.openxmlformats.org/officeDocument/2006/relationships/tags" Target="../tags/tag62.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slide" Target="../slides/slide86.xml"/><Relationship Id="rId2" Type="http://schemas.openxmlformats.org/officeDocument/2006/relationships/notesMaster" Target="../notesMasters/notesMaster1.xml"/><Relationship Id="rId1" Type="http://schemas.openxmlformats.org/officeDocument/2006/relationships/tags" Target="../tags/tag64.xml"/></Relationships>
</file>

<file path=ppt/notesSlides/_rels/notesSlide86.xml.rels><?xml version="1.0" encoding="UTF-8" standalone="yes"?>
<Relationships xmlns="http://schemas.openxmlformats.org/package/2006/relationships"><Relationship Id="rId3" Type="http://schemas.openxmlformats.org/officeDocument/2006/relationships/slide" Target="../slides/slide87.xml"/><Relationship Id="rId2" Type="http://schemas.openxmlformats.org/officeDocument/2006/relationships/notesMaster" Target="../notesMasters/notesMaster1.xml"/><Relationship Id="rId1" Type="http://schemas.openxmlformats.org/officeDocument/2006/relationships/tags" Target="../tags/tag66.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slide" Target="../slides/slide93.xml"/><Relationship Id="rId2" Type="http://schemas.openxmlformats.org/officeDocument/2006/relationships/notesMaster" Target="../notesMasters/notesMaster1.xml"/><Relationship Id="rId1" Type="http://schemas.openxmlformats.org/officeDocument/2006/relationships/tags" Target="../tags/tag68.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slide" Target="../slides/slide99.xml"/><Relationship Id="rId2" Type="http://schemas.openxmlformats.org/officeDocument/2006/relationships/notesMaster" Target="../notesMasters/notesMaster1.xml"/><Relationship Id="rId1" Type="http://schemas.openxmlformats.org/officeDocument/2006/relationships/tags" Target="../tags/tag70.xml"/></Relationships>
</file>

<file path=ppt/notesSlides/_rels/notesSlide99.xml.rels><?xml version="1.0" encoding="UTF-8" standalone="yes"?>
<Relationships xmlns="http://schemas.openxmlformats.org/package/2006/relationships"><Relationship Id="rId3" Type="http://schemas.openxmlformats.org/officeDocument/2006/relationships/slide" Target="../slides/slide100.xml"/><Relationship Id="rId2" Type="http://schemas.openxmlformats.org/officeDocument/2006/relationships/notesMaster" Target="../notesMasters/notesMaster1.xml"/><Relationship Id="rId1" Type="http://schemas.openxmlformats.org/officeDocument/2006/relationships/tags" Target="../tags/tag7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v1.2: added </a:t>
            </a:r>
            <a:r>
              <a:rPr lang="en-US" dirty="0" err="1"/>
              <a:t>mchpDeveloperHelp</a:t>
            </a:r>
            <a:r>
              <a:rPr lang="en-US" dirty="0"/>
              <a:t>-starting point for at91 (SL, 23.3.23)</a:t>
            </a:r>
          </a:p>
          <a:p>
            <a:r>
              <a:rPr lang="en-US" dirty="0"/>
              <a:t>v1.1: after dry1/</a:t>
            </a:r>
            <a:r>
              <a:rPr lang="en-US" dirty="0" err="1"/>
              <a:t>RobG</a:t>
            </a:r>
            <a:r>
              <a:rPr lang="en-US" dirty="0"/>
              <a:t> and 2/</a:t>
            </a:r>
            <a:r>
              <a:rPr lang="en-US" dirty="0" err="1"/>
              <a:t>MattW</a:t>
            </a:r>
            <a:r>
              <a:rPr lang="en-US" dirty="0"/>
              <a:t> (14.3.23)</a:t>
            </a:r>
          </a:p>
          <a:p>
            <a:r>
              <a:rPr lang="en-US" dirty="0"/>
              <a:t>v1.0: first complete version (SL, 30.1.23)</a:t>
            </a:r>
          </a:p>
        </p:txBody>
      </p:sp>
      <p:sp>
        <p:nvSpPr>
          <p:cNvPr id="4" name="Header Placeholder 3"/>
          <p:cNvSpPr>
            <a:spLocks noGrp="1"/>
          </p:cNvSpPr>
          <p:nvPr>
            <p:ph type="hdr" sz="quarter" idx="10"/>
          </p:nvPr>
        </p:nvSpPr>
        <p:spPr/>
        <p:txBody>
          <a:bodyPr/>
          <a:lstStyle/>
          <a:p>
            <a:pPr>
              <a:defRPr/>
            </a:pPr>
            <a:r>
              <a:rPr lang="en-US" dirty="0"/>
              <a:t>20XXX: Class Title</a:t>
            </a:r>
          </a:p>
        </p:txBody>
      </p:sp>
      <p:sp>
        <p:nvSpPr>
          <p:cNvPr id="5" name="Slide Number Placeholder 4"/>
          <p:cNvSpPr>
            <a:spLocks noGrp="1"/>
          </p:cNvSpPr>
          <p:nvPr>
            <p:ph type="sldNum" sz="quarter" idx="11"/>
          </p:nvPr>
        </p:nvSpPr>
        <p:spPr/>
        <p:txBody>
          <a:bodyPr/>
          <a:lstStyle/>
          <a:p>
            <a:pPr>
              <a:defRPr/>
            </a:pPr>
            <a:fld id="{A2FD34C5-4574-4B21-AC47-C799BBDE975B}" type="slidenum">
              <a:rPr lang="en-US" smtClean="0"/>
              <a:pPr>
                <a:defRPr/>
              </a:pPr>
              <a:t>1</a:t>
            </a:fld>
            <a:endParaRPr lang="en-US" dirty="0"/>
          </a:p>
        </p:txBody>
      </p:sp>
    </p:spTree>
    <p:extLst>
      <p:ext uri="{BB962C8B-B14F-4D97-AF65-F5344CB8AC3E}">
        <p14:creationId xmlns:p14="http://schemas.microsoft.com/office/powerpoint/2010/main" val="4111543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82417112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101</a:t>
            </a:fld>
            <a:endParaRPr lang="en-US" dirty="0"/>
          </a:p>
        </p:txBody>
      </p:sp>
    </p:spTree>
    <p:extLst>
      <p:ext uri="{BB962C8B-B14F-4D97-AF65-F5344CB8AC3E}">
        <p14:creationId xmlns:p14="http://schemas.microsoft.com/office/powerpoint/2010/main" val="131433642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102</a:t>
            </a:fld>
            <a:endParaRPr lang="en-US" dirty="0"/>
          </a:p>
        </p:txBody>
      </p:sp>
    </p:spTree>
    <p:extLst>
      <p:ext uri="{BB962C8B-B14F-4D97-AF65-F5344CB8AC3E}">
        <p14:creationId xmlns:p14="http://schemas.microsoft.com/office/powerpoint/2010/main" val="307094877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103</a:t>
            </a:fld>
            <a:endParaRPr lang="en-US" dirty="0"/>
          </a:p>
        </p:txBody>
      </p:sp>
    </p:spTree>
    <p:extLst>
      <p:ext uri="{BB962C8B-B14F-4D97-AF65-F5344CB8AC3E}">
        <p14:creationId xmlns:p14="http://schemas.microsoft.com/office/powerpoint/2010/main" val="207695892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104</a:t>
            </a:fld>
            <a:endParaRPr lang="en-US" dirty="0"/>
          </a:p>
        </p:txBody>
      </p:sp>
    </p:spTree>
    <p:extLst>
      <p:ext uri="{BB962C8B-B14F-4D97-AF65-F5344CB8AC3E}">
        <p14:creationId xmlns:p14="http://schemas.microsoft.com/office/powerpoint/2010/main" val="24236152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105</a:t>
            </a:fld>
            <a:endParaRPr lang="en-US" dirty="0"/>
          </a:p>
        </p:txBody>
      </p:sp>
    </p:spTree>
    <p:extLst>
      <p:ext uri="{BB962C8B-B14F-4D97-AF65-F5344CB8AC3E}">
        <p14:creationId xmlns:p14="http://schemas.microsoft.com/office/powerpoint/2010/main" val="144745796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106</a:t>
            </a:fld>
            <a:endParaRPr lang="en-US" dirty="0"/>
          </a:p>
        </p:txBody>
      </p:sp>
    </p:spTree>
    <p:extLst>
      <p:ext uri="{BB962C8B-B14F-4D97-AF65-F5344CB8AC3E}">
        <p14:creationId xmlns:p14="http://schemas.microsoft.com/office/powerpoint/2010/main" val="137108751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51147964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28301828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401391523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340911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5952667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56154736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112</a:t>
            </a:fld>
            <a:endParaRPr lang="en-US" dirty="0"/>
          </a:p>
        </p:txBody>
      </p:sp>
    </p:spTree>
    <p:extLst>
      <p:ext uri="{BB962C8B-B14F-4D97-AF65-F5344CB8AC3E}">
        <p14:creationId xmlns:p14="http://schemas.microsoft.com/office/powerpoint/2010/main" val="133128957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113</a:t>
            </a:fld>
            <a:endParaRPr lang="en-US" dirty="0"/>
          </a:p>
        </p:txBody>
      </p:sp>
    </p:spTree>
    <p:extLst>
      <p:ext uri="{BB962C8B-B14F-4D97-AF65-F5344CB8AC3E}">
        <p14:creationId xmlns:p14="http://schemas.microsoft.com/office/powerpoint/2010/main" val="261290245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084180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771199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5197863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7883743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0738745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893111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944279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1035667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015865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21</a:t>
            </a:fld>
            <a:endParaRPr lang="en-US" dirty="0"/>
          </a:p>
        </p:txBody>
      </p:sp>
    </p:spTree>
    <p:extLst>
      <p:ext uri="{BB962C8B-B14F-4D97-AF65-F5344CB8AC3E}">
        <p14:creationId xmlns:p14="http://schemas.microsoft.com/office/powerpoint/2010/main" val="38220134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7895650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2210852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24</a:t>
            </a:fld>
            <a:endParaRPr lang="en-US" dirty="0"/>
          </a:p>
        </p:txBody>
      </p:sp>
    </p:spTree>
    <p:extLst>
      <p:ext uri="{BB962C8B-B14F-4D97-AF65-F5344CB8AC3E}">
        <p14:creationId xmlns:p14="http://schemas.microsoft.com/office/powerpoint/2010/main" val="2567190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25</a:t>
            </a:fld>
            <a:endParaRPr lang="en-US" dirty="0"/>
          </a:p>
        </p:txBody>
      </p:sp>
    </p:spTree>
    <p:extLst>
      <p:ext uri="{BB962C8B-B14F-4D97-AF65-F5344CB8AC3E}">
        <p14:creationId xmlns:p14="http://schemas.microsoft.com/office/powerpoint/2010/main" val="37945402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26</a:t>
            </a:fld>
            <a:endParaRPr lang="en-US" dirty="0"/>
          </a:p>
        </p:txBody>
      </p:sp>
    </p:spTree>
    <p:extLst>
      <p:ext uri="{BB962C8B-B14F-4D97-AF65-F5344CB8AC3E}">
        <p14:creationId xmlns:p14="http://schemas.microsoft.com/office/powerpoint/2010/main" val="42463841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27</a:t>
            </a:fld>
            <a:endParaRPr lang="en-US" dirty="0"/>
          </a:p>
        </p:txBody>
      </p:sp>
    </p:spTree>
    <p:extLst>
      <p:ext uri="{BB962C8B-B14F-4D97-AF65-F5344CB8AC3E}">
        <p14:creationId xmlns:p14="http://schemas.microsoft.com/office/powerpoint/2010/main" val="16771990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28</a:t>
            </a:fld>
            <a:endParaRPr lang="en-US" dirty="0"/>
          </a:p>
        </p:txBody>
      </p:sp>
    </p:spTree>
    <p:extLst>
      <p:ext uri="{BB962C8B-B14F-4D97-AF65-F5344CB8AC3E}">
        <p14:creationId xmlns:p14="http://schemas.microsoft.com/office/powerpoint/2010/main" val="17125115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29</a:t>
            </a:fld>
            <a:endParaRPr lang="en-US" dirty="0"/>
          </a:p>
        </p:txBody>
      </p:sp>
    </p:spTree>
    <p:extLst>
      <p:ext uri="{BB962C8B-B14F-4D97-AF65-F5344CB8AC3E}">
        <p14:creationId xmlns:p14="http://schemas.microsoft.com/office/powerpoint/2010/main" val="25527870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30</a:t>
            </a:fld>
            <a:endParaRPr lang="en-US" dirty="0"/>
          </a:p>
        </p:txBody>
      </p:sp>
    </p:spTree>
    <p:extLst>
      <p:ext uri="{BB962C8B-B14F-4D97-AF65-F5344CB8AC3E}">
        <p14:creationId xmlns:p14="http://schemas.microsoft.com/office/powerpoint/2010/main" val="2690871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a:t>
            </a:fld>
            <a:endParaRPr lang="en-US" dirty="0"/>
          </a:p>
        </p:txBody>
      </p:sp>
    </p:spTree>
    <p:extLst>
      <p:ext uri="{BB962C8B-B14F-4D97-AF65-F5344CB8AC3E}">
        <p14:creationId xmlns:p14="http://schemas.microsoft.com/office/powerpoint/2010/main" val="15425985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31</a:t>
            </a:fld>
            <a:endParaRPr lang="en-US" dirty="0"/>
          </a:p>
        </p:txBody>
      </p:sp>
    </p:spTree>
    <p:extLst>
      <p:ext uri="{BB962C8B-B14F-4D97-AF65-F5344CB8AC3E}">
        <p14:creationId xmlns:p14="http://schemas.microsoft.com/office/powerpoint/2010/main" val="39529291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32</a:t>
            </a:fld>
            <a:endParaRPr lang="en-US" dirty="0"/>
          </a:p>
        </p:txBody>
      </p:sp>
    </p:spTree>
    <p:extLst>
      <p:ext uri="{BB962C8B-B14F-4D97-AF65-F5344CB8AC3E}">
        <p14:creationId xmlns:p14="http://schemas.microsoft.com/office/powerpoint/2010/main" val="35393228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33</a:t>
            </a:fld>
            <a:endParaRPr lang="en-US" dirty="0"/>
          </a:p>
        </p:txBody>
      </p:sp>
    </p:spTree>
    <p:extLst>
      <p:ext uri="{BB962C8B-B14F-4D97-AF65-F5344CB8AC3E}">
        <p14:creationId xmlns:p14="http://schemas.microsoft.com/office/powerpoint/2010/main" val="41545731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34</a:t>
            </a:fld>
            <a:endParaRPr lang="en-US" dirty="0"/>
          </a:p>
        </p:txBody>
      </p:sp>
    </p:spTree>
    <p:extLst>
      <p:ext uri="{BB962C8B-B14F-4D97-AF65-F5344CB8AC3E}">
        <p14:creationId xmlns:p14="http://schemas.microsoft.com/office/powerpoint/2010/main" val="36257572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35</a:t>
            </a:fld>
            <a:endParaRPr lang="en-US" dirty="0"/>
          </a:p>
        </p:txBody>
      </p:sp>
    </p:spTree>
    <p:extLst>
      <p:ext uri="{BB962C8B-B14F-4D97-AF65-F5344CB8AC3E}">
        <p14:creationId xmlns:p14="http://schemas.microsoft.com/office/powerpoint/2010/main" val="34188076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36</a:t>
            </a:fld>
            <a:endParaRPr lang="en-US" dirty="0"/>
          </a:p>
        </p:txBody>
      </p:sp>
    </p:spTree>
    <p:extLst>
      <p:ext uri="{BB962C8B-B14F-4D97-AF65-F5344CB8AC3E}">
        <p14:creationId xmlns:p14="http://schemas.microsoft.com/office/powerpoint/2010/main" val="35787083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37</a:t>
            </a:fld>
            <a:endParaRPr lang="en-US" dirty="0"/>
          </a:p>
        </p:txBody>
      </p:sp>
    </p:spTree>
    <p:extLst>
      <p:ext uri="{BB962C8B-B14F-4D97-AF65-F5344CB8AC3E}">
        <p14:creationId xmlns:p14="http://schemas.microsoft.com/office/powerpoint/2010/main" val="178641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38</a:t>
            </a:fld>
            <a:endParaRPr lang="en-US" dirty="0"/>
          </a:p>
        </p:txBody>
      </p:sp>
    </p:spTree>
    <p:extLst>
      <p:ext uri="{BB962C8B-B14F-4D97-AF65-F5344CB8AC3E}">
        <p14:creationId xmlns:p14="http://schemas.microsoft.com/office/powerpoint/2010/main" val="1362505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39</a:t>
            </a:fld>
            <a:endParaRPr lang="en-US" dirty="0"/>
          </a:p>
        </p:txBody>
      </p:sp>
    </p:spTree>
    <p:extLst>
      <p:ext uri="{BB962C8B-B14F-4D97-AF65-F5344CB8AC3E}">
        <p14:creationId xmlns:p14="http://schemas.microsoft.com/office/powerpoint/2010/main" val="39036197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40</a:t>
            </a:fld>
            <a:endParaRPr lang="en-US" dirty="0"/>
          </a:p>
        </p:txBody>
      </p:sp>
    </p:spTree>
    <p:extLst>
      <p:ext uri="{BB962C8B-B14F-4D97-AF65-F5344CB8AC3E}">
        <p14:creationId xmlns:p14="http://schemas.microsoft.com/office/powerpoint/2010/main" val="582458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9298032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41</a:t>
            </a:fld>
            <a:endParaRPr lang="en-US" dirty="0"/>
          </a:p>
        </p:txBody>
      </p:sp>
    </p:spTree>
    <p:extLst>
      <p:ext uri="{BB962C8B-B14F-4D97-AF65-F5344CB8AC3E}">
        <p14:creationId xmlns:p14="http://schemas.microsoft.com/office/powerpoint/2010/main" val="30939060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42</a:t>
            </a:fld>
            <a:endParaRPr lang="en-US" dirty="0"/>
          </a:p>
        </p:txBody>
      </p:sp>
    </p:spTree>
    <p:extLst>
      <p:ext uri="{BB962C8B-B14F-4D97-AF65-F5344CB8AC3E}">
        <p14:creationId xmlns:p14="http://schemas.microsoft.com/office/powerpoint/2010/main" val="18261160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43</a:t>
            </a:fld>
            <a:endParaRPr lang="en-US" dirty="0"/>
          </a:p>
        </p:txBody>
      </p:sp>
    </p:spTree>
    <p:extLst>
      <p:ext uri="{BB962C8B-B14F-4D97-AF65-F5344CB8AC3E}">
        <p14:creationId xmlns:p14="http://schemas.microsoft.com/office/powerpoint/2010/main" val="1288872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483828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3058100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46</a:t>
            </a:fld>
            <a:endParaRPr lang="en-US" dirty="0"/>
          </a:p>
        </p:txBody>
      </p:sp>
    </p:spTree>
    <p:extLst>
      <p:ext uri="{BB962C8B-B14F-4D97-AF65-F5344CB8AC3E}">
        <p14:creationId xmlns:p14="http://schemas.microsoft.com/office/powerpoint/2010/main" val="20839383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47</a:t>
            </a:fld>
            <a:endParaRPr lang="en-US" dirty="0"/>
          </a:p>
        </p:txBody>
      </p:sp>
    </p:spTree>
    <p:extLst>
      <p:ext uri="{BB962C8B-B14F-4D97-AF65-F5344CB8AC3E}">
        <p14:creationId xmlns:p14="http://schemas.microsoft.com/office/powerpoint/2010/main" val="6215237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48</a:t>
            </a:fld>
            <a:endParaRPr lang="en-US" dirty="0"/>
          </a:p>
        </p:txBody>
      </p:sp>
    </p:spTree>
    <p:extLst>
      <p:ext uri="{BB962C8B-B14F-4D97-AF65-F5344CB8AC3E}">
        <p14:creationId xmlns:p14="http://schemas.microsoft.com/office/powerpoint/2010/main" val="6314693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3312190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F8CB49-A7FB-5E4A-B599-DE2118135120}" type="slidenum">
              <a:rPr lang="en-US" smtClean="0"/>
              <a:t>50</a:t>
            </a:fld>
            <a:endParaRPr lang="en-US"/>
          </a:p>
        </p:txBody>
      </p:sp>
    </p:spTree>
    <p:extLst>
      <p:ext uri="{BB962C8B-B14F-4D97-AF65-F5344CB8AC3E}">
        <p14:creationId xmlns:p14="http://schemas.microsoft.com/office/powerpoint/2010/main" val="1174648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9083560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51</a:t>
            </a:fld>
            <a:endParaRPr lang="en-US" dirty="0"/>
          </a:p>
        </p:txBody>
      </p:sp>
    </p:spTree>
    <p:extLst>
      <p:ext uri="{BB962C8B-B14F-4D97-AF65-F5344CB8AC3E}">
        <p14:creationId xmlns:p14="http://schemas.microsoft.com/office/powerpoint/2010/main" val="6194455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179AF5B-215A-4ED5-86E4-026561B9D17A}" type="slidenum">
              <a:rPr lang="en-US" smtClean="0"/>
              <a:pPr>
                <a:defRPr/>
              </a:pPr>
              <a:t>52</a:t>
            </a:fld>
            <a:endParaRPr lang="en-US" dirty="0"/>
          </a:p>
        </p:txBody>
      </p:sp>
    </p:spTree>
    <p:extLst>
      <p:ext uri="{BB962C8B-B14F-4D97-AF65-F5344CB8AC3E}">
        <p14:creationId xmlns:p14="http://schemas.microsoft.com/office/powerpoint/2010/main" val="42012989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7942709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4784907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6558359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9754850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2579845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41694341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4934554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pPr marL="0" marR="0" lvl="0" indent="0" algn="l" defTabSz="1218936" rtl="0" eaLnBrk="1" fontAlgn="auto" latinLnBrk="0" hangingPunct="1">
              <a:lnSpc>
                <a:spcPct val="100000"/>
              </a:lnSpc>
              <a:spcBef>
                <a:spcPts val="0"/>
              </a:spcBef>
              <a:spcAft>
                <a:spcPts val="0"/>
              </a:spcAft>
              <a:buClrTx/>
              <a:buSzTx/>
              <a:buFontTx/>
              <a:buNone/>
              <a:tabLst/>
              <a:defRPr/>
            </a:pPr>
            <a:r>
              <a:rPr lang="de-DE" sz="1050" dirty="0"/>
              <a:t>from </a:t>
            </a:r>
            <a:r>
              <a:rPr lang="en-US" sz="1050" b="0" dirty="0"/>
              <a:t>&lt;packs&lt;\SAMA7G5_DFP\1.0.56\scripts\j-link_cortex-a7.py</a:t>
            </a:r>
            <a:endParaRPr lang="de-DE" sz="1050" dirty="0"/>
          </a:p>
          <a:p>
            <a:endParaRPr lang="de-DE" dirty="0"/>
          </a:p>
        </p:txBody>
      </p:sp>
    </p:spTree>
    <p:extLst>
      <p:ext uri="{BB962C8B-B14F-4D97-AF65-F5344CB8AC3E}">
        <p14:creationId xmlns:p14="http://schemas.microsoft.com/office/powerpoint/2010/main" val="715195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277705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pPr marL="0" marR="0" lvl="0" indent="0" algn="l" defTabSz="1218936" rtl="0" eaLnBrk="1" fontAlgn="auto" latinLnBrk="0" hangingPunct="1">
              <a:lnSpc>
                <a:spcPct val="100000"/>
              </a:lnSpc>
              <a:spcBef>
                <a:spcPts val="0"/>
              </a:spcBef>
              <a:spcAft>
                <a:spcPts val="0"/>
              </a:spcAft>
              <a:buClrTx/>
              <a:buSzTx/>
              <a:buFontTx/>
              <a:buNone/>
              <a:tabLst/>
              <a:defRPr/>
            </a:pPr>
            <a:r>
              <a:rPr lang="de-DE" sz="1050" dirty="0"/>
              <a:t>from </a:t>
            </a:r>
            <a:r>
              <a:rPr lang="en-US" sz="1050" b="0" dirty="0"/>
              <a:t>&lt;packs&lt;\SAMA7G5_DFP\1.0.56\scripts\j-link_cortex-a7.py</a:t>
            </a:r>
            <a:endParaRPr lang="de-DE" sz="1050" dirty="0"/>
          </a:p>
          <a:p>
            <a:endParaRPr lang="de-DE" dirty="0"/>
          </a:p>
        </p:txBody>
      </p:sp>
    </p:spTree>
    <p:extLst>
      <p:ext uri="{BB962C8B-B14F-4D97-AF65-F5344CB8AC3E}">
        <p14:creationId xmlns:p14="http://schemas.microsoft.com/office/powerpoint/2010/main" val="33921657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62</a:t>
            </a:fld>
            <a:endParaRPr lang="en-US" dirty="0"/>
          </a:p>
        </p:txBody>
      </p:sp>
    </p:spTree>
    <p:extLst>
      <p:ext uri="{BB962C8B-B14F-4D97-AF65-F5344CB8AC3E}">
        <p14:creationId xmlns:p14="http://schemas.microsoft.com/office/powerpoint/2010/main" val="16424065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8899540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24786509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65</a:t>
            </a:fld>
            <a:endParaRPr lang="en-US" dirty="0"/>
          </a:p>
        </p:txBody>
      </p:sp>
    </p:spTree>
    <p:extLst>
      <p:ext uri="{BB962C8B-B14F-4D97-AF65-F5344CB8AC3E}">
        <p14:creationId xmlns:p14="http://schemas.microsoft.com/office/powerpoint/2010/main" val="37904280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1522802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5016304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9404003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64991925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137372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4584975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67178320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7298893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77176922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1218264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75</a:t>
            </a:fld>
            <a:endParaRPr lang="en-US" dirty="0"/>
          </a:p>
        </p:txBody>
      </p:sp>
    </p:spTree>
    <p:extLst>
      <p:ext uri="{BB962C8B-B14F-4D97-AF65-F5344CB8AC3E}">
        <p14:creationId xmlns:p14="http://schemas.microsoft.com/office/powerpoint/2010/main" val="22171701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76</a:t>
            </a:fld>
            <a:endParaRPr lang="en-US" dirty="0"/>
          </a:p>
        </p:txBody>
      </p:sp>
    </p:spTree>
    <p:extLst>
      <p:ext uri="{BB962C8B-B14F-4D97-AF65-F5344CB8AC3E}">
        <p14:creationId xmlns:p14="http://schemas.microsoft.com/office/powerpoint/2010/main" val="327192578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63011966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4304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179AF5B-215A-4ED5-86E4-026561B9D17A}" type="slidenum">
              <a:rPr lang="en-US" smtClean="0"/>
              <a:pPr>
                <a:defRPr/>
              </a:pPr>
              <a:t>79</a:t>
            </a:fld>
            <a:endParaRPr lang="en-US" dirty="0"/>
          </a:p>
        </p:txBody>
      </p:sp>
    </p:spTree>
    <p:extLst>
      <p:ext uri="{BB962C8B-B14F-4D97-AF65-F5344CB8AC3E}">
        <p14:creationId xmlns:p14="http://schemas.microsoft.com/office/powerpoint/2010/main" val="31413492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7979314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6624170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68265891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70421076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076325" algn="l">
              <a:spcBef>
                <a:spcPts val="1200"/>
              </a:spcBef>
              <a:tabLst>
                <a:tab pos="3135313" algn="l"/>
              </a:tabLst>
            </a:pPr>
            <a:endParaRPr lang="en-US" sz="1200" dirty="0">
              <a:solidFill>
                <a:srgbClr val="0070C0"/>
              </a:solidFill>
              <a:effectLst/>
              <a:latin typeface="Courier New" panose="02070309020205020404" pitchFamily="49" charset="0"/>
              <a:ea typeface="Calibri" panose="020F0502020204030204" pitchFamily="34" charset="0"/>
              <a:cs typeface="Courier New" panose="02070309020205020404" pitchFamily="49" charset="0"/>
            </a:endParaRPr>
          </a:p>
        </p:txBody>
      </p:sp>
      <p:sp>
        <p:nvSpPr>
          <p:cNvPr id="4" name="Slide Number Placeholder 3"/>
          <p:cNvSpPr>
            <a:spLocks noGrp="1"/>
          </p:cNvSpPr>
          <p:nvPr>
            <p:ph type="sldNum" sz="quarter" idx="5"/>
          </p:nvPr>
        </p:nvSpPr>
        <p:spPr/>
        <p:txBody>
          <a:bodyPr/>
          <a:lstStyle/>
          <a:p>
            <a:pPr>
              <a:defRPr/>
            </a:pPr>
            <a:fld id="{A179AF5B-215A-4ED5-86E4-026561B9D17A}" type="slidenum">
              <a:rPr lang="en-US" smtClean="0"/>
              <a:pPr>
                <a:defRPr/>
              </a:pPr>
              <a:t>83</a:t>
            </a:fld>
            <a:endParaRPr lang="en-US" dirty="0"/>
          </a:p>
        </p:txBody>
      </p:sp>
    </p:spTree>
    <p:extLst>
      <p:ext uri="{BB962C8B-B14F-4D97-AF65-F5344CB8AC3E}">
        <p14:creationId xmlns:p14="http://schemas.microsoft.com/office/powerpoint/2010/main" val="363484610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076325" algn="l">
              <a:spcBef>
                <a:spcPts val="1200"/>
              </a:spcBef>
              <a:tabLst>
                <a:tab pos="3135313" algn="l"/>
              </a:tabLst>
            </a:pPr>
            <a:endParaRPr lang="en-US" sz="1200" dirty="0">
              <a:solidFill>
                <a:srgbClr val="0070C0"/>
              </a:solidFill>
              <a:effectLst/>
              <a:latin typeface="Courier New" panose="02070309020205020404" pitchFamily="49" charset="0"/>
              <a:ea typeface="Calibri" panose="020F0502020204030204" pitchFamily="34" charset="0"/>
              <a:cs typeface="Courier New" panose="02070309020205020404" pitchFamily="49" charset="0"/>
            </a:endParaRPr>
          </a:p>
        </p:txBody>
      </p:sp>
      <p:sp>
        <p:nvSpPr>
          <p:cNvPr id="4" name="Slide Number Placeholder 3"/>
          <p:cNvSpPr>
            <a:spLocks noGrp="1"/>
          </p:cNvSpPr>
          <p:nvPr>
            <p:ph type="sldNum" sz="quarter" idx="5"/>
          </p:nvPr>
        </p:nvSpPr>
        <p:spPr/>
        <p:txBody>
          <a:bodyPr/>
          <a:lstStyle/>
          <a:p>
            <a:pPr>
              <a:defRPr/>
            </a:pPr>
            <a:fld id="{A179AF5B-215A-4ED5-86E4-026561B9D17A}" type="slidenum">
              <a:rPr lang="en-US" smtClean="0"/>
              <a:pPr>
                <a:defRPr/>
              </a:pPr>
              <a:t>84</a:t>
            </a:fld>
            <a:endParaRPr lang="en-US" dirty="0"/>
          </a:p>
        </p:txBody>
      </p:sp>
    </p:spTree>
    <p:extLst>
      <p:ext uri="{BB962C8B-B14F-4D97-AF65-F5344CB8AC3E}">
        <p14:creationId xmlns:p14="http://schemas.microsoft.com/office/powerpoint/2010/main" val="28921728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417454696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86</a:t>
            </a:fld>
            <a:endParaRPr lang="en-US" dirty="0"/>
          </a:p>
        </p:txBody>
      </p:sp>
    </p:spTree>
    <p:extLst>
      <p:ext uri="{BB962C8B-B14F-4D97-AF65-F5344CB8AC3E}">
        <p14:creationId xmlns:p14="http://schemas.microsoft.com/office/powerpoint/2010/main" val="307435500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87</a:t>
            </a:fld>
            <a:endParaRPr lang="en-US" dirty="0"/>
          </a:p>
        </p:txBody>
      </p:sp>
    </p:spTree>
    <p:extLst>
      <p:ext uri="{BB962C8B-B14F-4D97-AF65-F5344CB8AC3E}">
        <p14:creationId xmlns:p14="http://schemas.microsoft.com/office/powerpoint/2010/main" val="4814787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66151196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76005994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073267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73735896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70255758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97063892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93</a:t>
            </a:fld>
            <a:endParaRPr lang="en-US" dirty="0"/>
          </a:p>
        </p:txBody>
      </p:sp>
    </p:spTree>
    <p:extLst>
      <p:ext uri="{BB962C8B-B14F-4D97-AF65-F5344CB8AC3E}">
        <p14:creationId xmlns:p14="http://schemas.microsoft.com/office/powerpoint/2010/main" val="335559097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50034642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416612075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405007576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33717845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71110703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99</a:t>
            </a:fld>
            <a:endParaRPr lang="en-US" dirty="0"/>
          </a:p>
        </p:txBody>
      </p:sp>
    </p:spTree>
    <p:extLst>
      <p:ext uri="{BB962C8B-B14F-4D97-AF65-F5344CB8AC3E}">
        <p14:creationId xmlns:p14="http://schemas.microsoft.com/office/powerpoint/2010/main" val="166475408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100</a:t>
            </a:fld>
            <a:endParaRPr lang="en-US" dirty="0"/>
          </a:p>
        </p:txBody>
      </p:sp>
    </p:spTree>
    <p:extLst>
      <p:ext uri="{BB962C8B-B14F-4D97-AF65-F5344CB8AC3E}">
        <p14:creationId xmlns:p14="http://schemas.microsoft.com/office/powerpoint/2010/main" val="3992929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2_Title Slide">
    <p:spTree>
      <p:nvGrpSpPr>
        <p:cNvPr id="1" name=""/>
        <p:cNvGrpSpPr/>
        <p:nvPr/>
      </p:nvGrpSpPr>
      <p:grpSpPr>
        <a:xfrm>
          <a:off x="0" y="0"/>
          <a:ext cx="0" cy="0"/>
          <a:chOff x="0" y="0"/>
          <a:chExt cx="0" cy="0"/>
        </a:xfrm>
      </p:grpSpPr>
      <p:sp>
        <p:nvSpPr>
          <p:cNvPr id="35843" name="Rectangle 2"/>
          <p:cNvSpPr>
            <a:spLocks noGrp="1" noChangeArrowheads="1"/>
          </p:cNvSpPr>
          <p:nvPr>
            <p:ph type="ctrTitle"/>
          </p:nvPr>
        </p:nvSpPr>
        <p:spPr>
          <a:xfrm>
            <a:off x="1218883" y="3000375"/>
            <a:ext cx="10262555" cy="1066800"/>
          </a:xfrm>
        </p:spPr>
        <p:txBody>
          <a:bodyPr/>
          <a:lstStyle>
            <a:lvl1pPr algn="l">
              <a:defRPr sz="4400" smtClean="0"/>
            </a:lvl1pPr>
          </a:lstStyle>
          <a:p>
            <a:r>
              <a:rPr lang="en-US" dirty="0"/>
              <a:t>Click to edit Master title style</a:t>
            </a:r>
          </a:p>
        </p:txBody>
      </p:sp>
      <p:sp>
        <p:nvSpPr>
          <p:cNvPr id="35844" name="Rectangle 3"/>
          <p:cNvSpPr>
            <a:spLocks noGrp="1" noChangeArrowheads="1"/>
          </p:cNvSpPr>
          <p:nvPr>
            <p:ph type="subTitle" idx="1"/>
          </p:nvPr>
        </p:nvSpPr>
        <p:spPr>
          <a:xfrm>
            <a:off x="1218882" y="4080782"/>
            <a:ext cx="10262555" cy="2167618"/>
          </a:xfrm>
        </p:spPr>
        <p:txBody>
          <a:bodyPr/>
          <a:lstStyle>
            <a:lvl1pPr marL="0" indent="0" algn="l">
              <a:buFont typeface="Monotype Sorts" pitchFamily="2" charset="2"/>
              <a:buNone/>
              <a:defRPr sz="4400" smtClean="0"/>
            </a:lvl1pPr>
          </a:lstStyle>
          <a:p>
            <a:r>
              <a:rPr lang="en-US" dirty="0"/>
              <a:t>Click to edit Master subtitle style</a:t>
            </a:r>
          </a:p>
        </p:txBody>
      </p:sp>
      <p:sp>
        <p:nvSpPr>
          <p:cNvPr id="5" name="Text Box 8">
            <a:extLst>
              <a:ext uri="{FF2B5EF4-FFF2-40B4-BE49-F238E27FC236}">
                <a16:creationId xmlns:a16="http://schemas.microsoft.com/office/drawing/2014/main" id="{31E57EF0-B1B7-4AF0-AE75-4C1F88EAE8D3}"/>
              </a:ext>
            </a:extLst>
          </p:cNvPr>
          <p:cNvSpPr txBox="1">
            <a:spLocks noChangeArrowheads="1"/>
          </p:cNvSpPr>
          <p:nvPr userDrawn="1"/>
        </p:nvSpPr>
        <p:spPr bwMode="white">
          <a:xfrm>
            <a:off x="403251" y="6581002"/>
            <a:ext cx="11680957" cy="276999"/>
          </a:xfrm>
          <a:prstGeom prst="rect">
            <a:avLst/>
          </a:prstGeom>
          <a:noFill/>
          <a:ln w="12700">
            <a:noFill/>
            <a:miter lim="800000"/>
            <a:headEnd/>
            <a:tailEnd/>
          </a:ln>
        </p:spPr>
        <p:txBody>
          <a:bodyPr wrap="square">
            <a:spAutoFit/>
          </a:bodyPr>
          <a:lstStyle/>
          <a:p>
            <a:pPr algn="l">
              <a:spcBef>
                <a:spcPct val="50000"/>
              </a:spcBef>
              <a:tabLst>
                <a:tab pos="4178300" algn="l"/>
                <a:tab pos="7493000" algn="l"/>
              </a:tabLst>
              <a:defRPr/>
            </a:pPr>
            <a:r>
              <a:rPr lang="en-US" sz="800" b="0" dirty="0">
                <a:solidFill>
                  <a:schemeClr val="tx1"/>
                </a:solidFill>
              </a:rPr>
              <a:t>© 2019 Microchip Technology Incorporated. All Rights Reserved. 	23075 IoT6</a:t>
            </a:r>
            <a:r>
              <a:rPr lang="en-US" sz="700" b="0" dirty="0">
                <a:solidFill>
                  <a:schemeClr val="tx1"/>
                </a:solidFill>
              </a:rPr>
              <a:t>	          </a:t>
            </a:r>
            <a:r>
              <a:rPr lang="en-US" sz="1200" b="0" dirty="0">
                <a:solidFill>
                  <a:schemeClr val="tx1"/>
                </a:solidFill>
              </a:rPr>
              <a:t>Slide</a:t>
            </a:r>
            <a:r>
              <a:rPr lang="en-US" sz="1200" b="0" baseline="0" dirty="0">
                <a:solidFill>
                  <a:schemeClr val="tx1"/>
                </a:solidFill>
              </a:rPr>
              <a:t> </a:t>
            </a:r>
            <a:fld id="{CA4AAB13-EE8A-48E2-90E9-AF3CFF9CF61A}" type="slidenum">
              <a:rPr lang="en-US" sz="1200" b="0" smtClean="0">
                <a:solidFill>
                  <a:schemeClr val="tx1"/>
                </a:solidFill>
              </a:rPr>
              <a:pPr algn="l">
                <a:spcBef>
                  <a:spcPct val="50000"/>
                </a:spcBef>
                <a:tabLst>
                  <a:tab pos="4178300" algn="l"/>
                  <a:tab pos="7493000" algn="l"/>
                </a:tabLst>
                <a:defRPr/>
              </a:pPr>
              <a:t>‹#›</a:t>
            </a:fld>
            <a:endParaRPr lang="en-US" sz="1200" b="0" dirty="0">
              <a:solidFill>
                <a:schemeClr val="tx1"/>
              </a:solidFill>
            </a:endParaRPr>
          </a:p>
        </p:txBody>
      </p:sp>
      <p:grpSp>
        <p:nvGrpSpPr>
          <p:cNvPr id="6" name="Group 5">
            <a:extLst>
              <a:ext uri="{FF2B5EF4-FFF2-40B4-BE49-F238E27FC236}">
                <a16:creationId xmlns:a16="http://schemas.microsoft.com/office/drawing/2014/main" id="{57B03F9A-C634-4949-5B4C-5C6E6E9B064C}"/>
              </a:ext>
            </a:extLst>
          </p:cNvPr>
          <p:cNvGrpSpPr/>
          <p:nvPr userDrawn="1"/>
        </p:nvGrpSpPr>
        <p:grpSpPr>
          <a:xfrm>
            <a:off x="6087" y="0"/>
            <a:ext cx="12176651" cy="6858000"/>
            <a:chOff x="6087" y="0"/>
            <a:chExt cx="12176651" cy="6858000"/>
          </a:xfrm>
        </p:grpSpPr>
        <p:pic>
          <p:nvPicPr>
            <p:cNvPr id="3" name="Picture 2">
              <a:extLst>
                <a:ext uri="{FF2B5EF4-FFF2-40B4-BE49-F238E27FC236}">
                  <a16:creationId xmlns:a16="http://schemas.microsoft.com/office/drawing/2014/main" id="{7DA8A849-6943-4F89-A0F6-0ECB5BEA4A3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87" y="0"/>
              <a:ext cx="12176651" cy="6858000"/>
            </a:xfrm>
            <a:prstGeom prst="rect">
              <a:avLst/>
            </a:prstGeom>
          </p:spPr>
        </p:pic>
        <p:pic>
          <p:nvPicPr>
            <p:cNvPr id="4" name="Picture 3">
              <a:extLst>
                <a:ext uri="{FF2B5EF4-FFF2-40B4-BE49-F238E27FC236}">
                  <a16:creationId xmlns:a16="http://schemas.microsoft.com/office/drawing/2014/main" id="{79F56DAB-986F-47EA-4B77-5FF0FD676347}"/>
                </a:ext>
              </a:extLst>
            </p:cNvPr>
            <p:cNvPicPr>
              <a:picLocks noChangeAspect="1"/>
            </p:cNvPicPr>
            <p:nvPr userDrawn="1"/>
          </p:nvPicPr>
          <p:blipFill>
            <a:blip r:embed="rId3"/>
            <a:stretch>
              <a:fillRect/>
            </a:stretch>
          </p:blipFill>
          <p:spPr>
            <a:xfrm>
              <a:off x="4561417" y="1058190"/>
              <a:ext cx="4517759" cy="821410"/>
            </a:xfrm>
            <a:prstGeom prst="rect">
              <a:avLst/>
            </a:prstGeom>
          </p:spPr>
        </p:pic>
      </p:grpSp>
    </p:spTree>
    <p:extLst>
      <p:ext uri="{BB962C8B-B14F-4D97-AF65-F5344CB8AC3E}">
        <p14:creationId xmlns:p14="http://schemas.microsoft.com/office/powerpoint/2010/main" val="1083016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038E8B-55B6-1651-2DEA-34C1EC69A25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66" y="0"/>
            <a:ext cx="12184259" cy="6858000"/>
          </a:xfrm>
          <a:prstGeom prst="rect">
            <a:avLst/>
          </a:prstGeom>
        </p:spPr>
      </p:pic>
      <p:grpSp>
        <p:nvGrpSpPr>
          <p:cNvPr id="3" name="Group 2">
            <a:extLst>
              <a:ext uri="{FF2B5EF4-FFF2-40B4-BE49-F238E27FC236}">
                <a16:creationId xmlns:a16="http://schemas.microsoft.com/office/drawing/2014/main" id="{CDAA0B5D-93ED-9529-1BAF-A2A90F7C8FBB}"/>
              </a:ext>
            </a:extLst>
          </p:cNvPr>
          <p:cNvGrpSpPr/>
          <p:nvPr userDrawn="1"/>
        </p:nvGrpSpPr>
        <p:grpSpPr>
          <a:xfrm>
            <a:off x="0" y="243511"/>
            <a:ext cx="1171338" cy="795580"/>
            <a:chOff x="1698862" y="2949666"/>
            <a:chExt cx="1171338" cy="795580"/>
          </a:xfrm>
        </p:grpSpPr>
        <p:pic>
          <p:nvPicPr>
            <p:cNvPr id="4" name="Picture 3">
              <a:extLst>
                <a:ext uri="{FF2B5EF4-FFF2-40B4-BE49-F238E27FC236}">
                  <a16:creationId xmlns:a16="http://schemas.microsoft.com/office/drawing/2014/main" id="{CC1F8986-D0F8-1A1F-C54B-E717DEFFD7B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03400" y="2949666"/>
              <a:ext cx="1066800" cy="795580"/>
            </a:xfrm>
            <a:prstGeom prst="rect">
              <a:avLst/>
            </a:prstGeom>
          </p:spPr>
        </p:pic>
        <p:pic>
          <p:nvPicPr>
            <p:cNvPr id="6" name="Picture 5">
              <a:extLst>
                <a:ext uri="{FF2B5EF4-FFF2-40B4-BE49-F238E27FC236}">
                  <a16:creationId xmlns:a16="http://schemas.microsoft.com/office/drawing/2014/main" id="{40889410-B5DD-9C7A-6C7D-6B44CE0F50E2}"/>
                </a:ext>
              </a:extLst>
            </p:cNvPr>
            <p:cNvPicPr>
              <a:picLocks noChangeAspect="1"/>
            </p:cNvPicPr>
            <p:nvPr userDrawn="1"/>
          </p:nvPicPr>
          <p:blipFill>
            <a:blip r:embed="rId4"/>
            <a:stretch>
              <a:fillRect/>
            </a:stretch>
          </p:blipFill>
          <p:spPr>
            <a:xfrm>
              <a:off x="1698862" y="3585212"/>
              <a:ext cx="1171338" cy="160034"/>
            </a:xfrm>
            <a:prstGeom prst="rect">
              <a:avLst/>
            </a:prstGeom>
          </p:spPr>
        </p:pic>
      </p:grpSp>
      <p:sp>
        <p:nvSpPr>
          <p:cNvPr id="8" name="Title Placeholder 1">
            <a:extLst>
              <a:ext uri="{FF2B5EF4-FFF2-40B4-BE49-F238E27FC236}">
                <a16:creationId xmlns:a16="http://schemas.microsoft.com/office/drawing/2014/main" id="{CAEC6540-64C7-9747-877E-6D8504F5DE51}"/>
              </a:ext>
            </a:extLst>
          </p:cNvPr>
          <p:cNvSpPr>
            <a:spLocks noGrp="1"/>
          </p:cNvSpPr>
          <p:nvPr>
            <p:ph type="title"/>
          </p:nvPr>
        </p:nvSpPr>
        <p:spPr>
          <a:xfrm>
            <a:off x="355509" y="96296"/>
            <a:ext cx="11400661" cy="777240"/>
          </a:xfrm>
          <a:prstGeom prst="rect">
            <a:avLst/>
          </a:prstGeom>
        </p:spPr>
        <p:txBody>
          <a:bodyPr vert="horz" lIns="121888" tIns="60944" rIns="121888" bIns="60944" rtlCol="0" anchor="t" anchorCtr="0">
            <a:noAutofit/>
          </a:bodyPr>
          <a:lstStyle>
            <a:lvl1pPr>
              <a:defRPr sz="4400"/>
            </a:lvl1pPr>
          </a:lstStyle>
          <a:p>
            <a:r>
              <a:rPr lang="en-US" dirty="0"/>
              <a:t>Click to edit Master title style</a:t>
            </a:r>
          </a:p>
        </p:txBody>
      </p:sp>
      <p:sp>
        <p:nvSpPr>
          <p:cNvPr id="13" name="Content Placeholder 12">
            <a:extLst>
              <a:ext uri="{FF2B5EF4-FFF2-40B4-BE49-F238E27FC236}">
                <a16:creationId xmlns:a16="http://schemas.microsoft.com/office/drawing/2014/main" id="{986DAD2F-D448-354C-9ACF-03ED78E9AF94}"/>
              </a:ext>
            </a:extLst>
          </p:cNvPr>
          <p:cNvSpPr>
            <a:spLocks noGrp="1"/>
          </p:cNvSpPr>
          <p:nvPr>
            <p:ph sz="quarter" idx="13"/>
          </p:nvPr>
        </p:nvSpPr>
        <p:spPr>
          <a:xfrm>
            <a:off x="354778" y="923073"/>
            <a:ext cx="11400660" cy="5385963"/>
          </a:xfrm>
          <a:prstGeom prst="rect">
            <a:avLst/>
          </a:prstGeom>
        </p:spPr>
        <p:txBody>
          <a:bodyPr/>
          <a:lstStyle>
            <a:lvl1pPr marL="274201" indent="-274201">
              <a:defRPr sz="3200"/>
            </a:lvl1pPr>
            <a:lvl2pPr marL="576072" indent="-274320">
              <a:defRPr sz="2800"/>
            </a:lvl2pPr>
            <a:lvl3pPr marL="868680" indent="-274320">
              <a:defRPr sz="2400"/>
            </a:lvl3pPr>
            <a:lvl4pPr marL="1143000" indent="-274320">
              <a:defRPr sz="2000"/>
            </a:lvl4pPr>
            <a:lvl5pPr marL="1435608" indent="-274320">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3">
            <a:extLst>
              <a:ext uri="{FF2B5EF4-FFF2-40B4-BE49-F238E27FC236}">
                <a16:creationId xmlns:a16="http://schemas.microsoft.com/office/drawing/2014/main" id="{ECFBB8E9-F63F-2849-8D93-515C0E381C43}"/>
              </a:ext>
            </a:extLst>
          </p:cNvPr>
          <p:cNvSpPr>
            <a:spLocks noGrp="1"/>
          </p:cNvSpPr>
          <p:nvPr>
            <p:ph type="sldNum" sz="quarter" idx="11"/>
          </p:nvPr>
        </p:nvSpPr>
        <p:spPr>
          <a:xfrm>
            <a:off x="75733" y="6413761"/>
            <a:ext cx="541052" cy="365125"/>
          </a:xfrm>
          <a:prstGeom prst="rect">
            <a:avLst/>
          </a:prstGeom>
        </p:spPr>
        <p:txBody>
          <a:bodyPr/>
          <a:lstStyle/>
          <a:p>
            <a:pPr algn="r"/>
            <a:fld id="{8C966FB5-52B7-6949-B0A0-AF71D5B5D070}" type="slidenum">
              <a:rPr lang="en-US" smtClean="0"/>
              <a:pPr algn="r"/>
              <a:t>‹#›</a:t>
            </a:fld>
            <a:endParaRPr lang="en-US"/>
          </a:p>
        </p:txBody>
      </p:sp>
      <p:sp>
        <p:nvSpPr>
          <p:cNvPr id="7" name="Footer Placeholder 4">
            <a:extLst>
              <a:ext uri="{FF2B5EF4-FFF2-40B4-BE49-F238E27FC236}">
                <a16:creationId xmlns:a16="http://schemas.microsoft.com/office/drawing/2014/main" id="{48344651-9BC3-804A-ABEF-ABD80FF3CEB8}"/>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a:latin typeface="Calibri Light" panose="020F0302020204030204" pitchFamily="34" charset="0"/>
                <a:cs typeface="Calibri Light" panose="020F0302020204030204" pitchFamily="34" charset="0"/>
              </a:rPr>
              <a:t>Microchip Proprietary and Confidential</a:t>
            </a:r>
          </a:p>
        </p:txBody>
      </p:sp>
    </p:spTree>
    <p:extLst>
      <p:ext uri="{BB962C8B-B14F-4D97-AF65-F5344CB8AC3E}">
        <p14:creationId xmlns:p14="http://schemas.microsoft.com/office/powerpoint/2010/main" val="1789369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5D5D75-E322-07D3-AA5D-82FB858DAE1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66" y="0"/>
            <a:ext cx="12184259" cy="6858000"/>
          </a:xfrm>
          <a:prstGeom prst="rect">
            <a:avLst/>
          </a:prstGeom>
        </p:spPr>
      </p:pic>
      <p:sp>
        <p:nvSpPr>
          <p:cNvPr id="2" name="Title 1"/>
          <p:cNvSpPr>
            <a:spLocks noGrp="1"/>
          </p:cNvSpPr>
          <p:nvPr>
            <p:ph type="title" hasCustomPrompt="1"/>
          </p:nvPr>
        </p:nvSpPr>
        <p:spPr>
          <a:xfrm>
            <a:off x="1422031" y="151811"/>
            <a:ext cx="10607429" cy="628650"/>
          </a:xfrm>
        </p:spPr>
        <p:txBody>
          <a:bodyPr/>
          <a:lstStyle>
            <a:lvl1pPr>
              <a:defRPr sz="4000"/>
            </a:lvl1pPr>
          </a:lstStyle>
          <a:p>
            <a:r>
              <a:rPr lang="en-US" dirty="0"/>
              <a:t>Click to edit title</a:t>
            </a:r>
          </a:p>
        </p:txBody>
      </p:sp>
      <p:sp>
        <p:nvSpPr>
          <p:cNvPr id="3" name="Content Placeholder 2"/>
          <p:cNvSpPr>
            <a:spLocks noGrp="1"/>
          </p:cNvSpPr>
          <p:nvPr>
            <p:ph idx="1" hasCustomPrompt="1"/>
          </p:nvPr>
        </p:nvSpPr>
        <p:spPr/>
        <p:txBody>
          <a:bodyPr/>
          <a:lstStyle>
            <a:lvl1pPr>
              <a:buClr>
                <a:schemeClr val="tx1"/>
              </a:buClr>
              <a:defRPr sz="2000"/>
            </a:lvl1pPr>
            <a:lvl2pPr>
              <a:buClr>
                <a:schemeClr val="tx1"/>
              </a:buClr>
              <a:defRPr sz="2000"/>
            </a:lvl2pPr>
            <a:lvl3pPr>
              <a:buClr>
                <a:schemeClr val="tx1"/>
              </a:buClr>
              <a:defRPr sz="1800"/>
            </a:lvl3pPr>
            <a:lvl4pPr>
              <a:buClr>
                <a:schemeClr val="tx1"/>
              </a:buClr>
              <a:defRPr sz="1600"/>
            </a:lvl4pPr>
            <a:lvl5pPr>
              <a:buClr>
                <a:schemeClr val="tx1"/>
              </a:buClr>
              <a:defRPr sz="14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oup 7">
            <a:extLst>
              <a:ext uri="{FF2B5EF4-FFF2-40B4-BE49-F238E27FC236}">
                <a16:creationId xmlns:a16="http://schemas.microsoft.com/office/drawing/2014/main" id="{0F259FD7-6632-3EBD-1FA6-151339EAD3D9}"/>
              </a:ext>
            </a:extLst>
          </p:cNvPr>
          <p:cNvGrpSpPr/>
          <p:nvPr userDrawn="1"/>
        </p:nvGrpSpPr>
        <p:grpSpPr>
          <a:xfrm>
            <a:off x="0" y="243511"/>
            <a:ext cx="1171338" cy="795580"/>
            <a:chOff x="1698862" y="2949666"/>
            <a:chExt cx="1171338" cy="795580"/>
          </a:xfrm>
        </p:grpSpPr>
        <p:pic>
          <p:nvPicPr>
            <p:cNvPr id="5" name="Picture 4">
              <a:extLst>
                <a:ext uri="{FF2B5EF4-FFF2-40B4-BE49-F238E27FC236}">
                  <a16:creationId xmlns:a16="http://schemas.microsoft.com/office/drawing/2014/main" id="{3AB1313C-898F-514C-8E0F-0681D7CE908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03400" y="2949666"/>
              <a:ext cx="1066800" cy="795580"/>
            </a:xfrm>
            <a:prstGeom prst="rect">
              <a:avLst/>
            </a:prstGeom>
          </p:spPr>
        </p:pic>
        <p:pic>
          <p:nvPicPr>
            <p:cNvPr id="7" name="Picture 6">
              <a:extLst>
                <a:ext uri="{FF2B5EF4-FFF2-40B4-BE49-F238E27FC236}">
                  <a16:creationId xmlns:a16="http://schemas.microsoft.com/office/drawing/2014/main" id="{9C0F2B3C-87AB-78F8-1ABC-041FAF773BC2}"/>
                </a:ext>
              </a:extLst>
            </p:cNvPr>
            <p:cNvPicPr>
              <a:picLocks noChangeAspect="1"/>
            </p:cNvPicPr>
            <p:nvPr userDrawn="1"/>
          </p:nvPicPr>
          <p:blipFill>
            <a:blip r:embed="rId4"/>
            <a:stretch>
              <a:fillRect/>
            </a:stretch>
          </p:blipFill>
          <p:spPr>
            <a:xfrm>
              <a:off x="1698862" y="3585212"/>
              <a:ext cx="1171338" cy="160034"/>
            </a:xfrm>
            <a:prstGeom prst="rect">
              <a:avLst/>
            </a:prstGeom>
          </p:spPr>
        </p:pic>
      </p:grpSp>
    </p:spTree>
    <p:extLst>
      <p:ext uri="{BB962C8B-B14F-4D97-AF65-F5344CB8AC3E}">
        <p14:creationId xmlns:p14="http://schemas.microsoft.com/office/powerpoint/2010/main" val="2746614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208B72-EAAB-4119-FF9E-9053B4912F0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66" y="0"/>
            <a:ext cx="12184259" cy="6858000"/>
          </a:xfrm>
          <a:prstGeom prst="rect">
            <a:avLst/>
          </a:prstGeom>
        </p:spPr>
      </p:pic>
      <p:grpSp>
        <p:nvGrpSpPr>
          <p:cNvPr id="5" name="Group 4">
            <a:extLst>
              <a:ext uri="{FF2B5EF4-FFF2-40B4-BE49-F238E27FC236}">
                <a16:creationId xmlns:a16="http://schemas.microsoft.com/office/drawing/2014/main" id="{0DC44875-1BE2-B44E-DCC4-759115BBBE14}"/>
              </a:ext>
            </a:extLst>
          </p:cNvPr>
          <p:cNvGrpSpPr/>
          <p:nvPr userDrawn="1"/>
        </p:nvGrpSpPr>
        <p:grpSpPr>
          <a:xfrm>
            <a:off x="0" y="243511"/>
            <a:ext cx="1171338" cy="795580"/>
            <a:chOff x="1698862" y="2949666"/>
            <a:chExt cx="1171338" cy="795580"/>
          </a:xfrm>
        </p:grpSpPr>
        <p:pic>
          <p:nvPicPr>
            <p:cNvPr id="6" name="Picture 5">
              <a:extLst>
                <a:ext uri="{FF2B5EF4-FFF2-40B4-BE49-F238E27FC236}">
                  <a16:creationId xmlns:a16="http://schemas.microsoft.com/office/drawing/2014/main" id="{3F69FCFB-089E-260E-7F2D-56BE20384BA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03400" y="2949666"/>
              <a:ext cx="1066800" cy="795580"/>
            </a:xfrm>
            <a:prstGeom prst="rect">
              <a:avLst/>
            </a:prstGeom>
          </p:spPr>
        </p:pic>
        <p:pic>
          <p:nvPicPr>
            <p:cNvPr id="7" name="Picture 6">
              <a:extLst>
                <a:ext uri="{FF2B5EF4-FFF2-40B4-BE49-F238E27FC236}">
                  <a16:creationId xmlns:a16="http://schemas.microsoft.com/office/drawing/2014/main" id="{176D2BBC-7061-88C3-6121-4BE5C1D0CC7E}"/>
                </a:ext>
              </a:extLst>
            </p:cNvPr>
            <p:cNvPicPr>
              <a:picLocks noChangeAspect="1"/>
            </p:cNvPicPr>
            <p:nvPr userDrawn="1"/>
          </p:nvPicPr>
          <p:blipFill>
            <a:blip r:embed="rId4"/>
            <a:stretch>
              <a:fillRect/>
            </a:stretch>
          </p:blipFill>
          <p:spPr>
            <a:xfrm>
              <a:off x="1698862" y="3585212"/>
              <a:ext cx="1171338" cy="160034"/>
            </a:xfrm>
            <a:prstGeom prst="rect">
              <a:avLst/>
            </a:prstGeom>
          </p:spPr>
        </p:pic>
      </p:grpSp>
      <p:sp>
        <p:nvSpPr>
          <p:cNvPr id="3" name="Content Placeholder 2"/>
          <p:cNvSpPr>
            <a:spLocks noGrp="1"/>
          </p:cNvSpPr>
          <p:nvPr>
            <p:ph idx="1"/>
          </p:nvPr>
        </p:nvSpPr>
        <p:spPr/>
        <p:txBody>
          <a:bodyPr/>
          <a:lstStyle>
            <a:lvl1pPr marL="342900" indent="-342900">
              <a:buFont typeface="Wingdings" panose="05000000000000000000" pitchFamily="2" charset="2"/>
              <a:buChar char="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DAE784D0-59A4-4A1B-B6DD-FC8730F79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9112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BEAAF1-D861-A7CF-5F23-7B51FCA11F4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66" y="0"/>
            <a:ext cx="12184259" cy="6858000"/>
          </a:xfrm>
          <a:prstGeom prst="rect">
            <a:avLst/>
          </a:prstGeom>
        </p:spPr>
      </p:pic>
      <p:grpSp>
        <p:nvGrpSpPr>
          <p:cNvPr id="5" name="Group 4">
            <a:extLst>
              <a:ext uri="{FF2B5EF4-FFF2-40B4-BE49-F238E27FC236}">
                <a16:creationId xmlns:a16="http://schemas.microsoft.com/office/drawing/2014/main" id="{A586EE47-2983-1CC7-7429-1ED8CE73D9AE}"/>
              </a:ext>
            </a:extLst>
          </p:cNvPr>
          <p:cNvGrpSpPr/>
          <p:nvPr userDrawn="1"/>
        </p:nvGrpSpPr>
        <p:grpSpPr>
          <a:xfrm>
            <a:off x="0" y="243511"/>
            <a:ext cx="1171338" cy="795580"/>
            <a:chOff x="1698862" y="2949666"/>
            <a:chExt cx="1171338" cy="795580"/>
          </a:xfrm>
        </p:grpSpPr>
        <p:pic>
          <p:nvPicPr>
            <p:cNvPr id="6" name="Picture 5">
              <a:extLst>
                <a:ext uri="{FF2B5EF4-FFF2-40B4-BE49-F238E27FC236}">
                  <a16:creationId xmlns:a16="http://schemas.microsoft.com/office/drawing/2014/main" id="{96A6E3F4-FCCB-E3EC-994F-3CF4E9993A7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03400" y="2949666"/>
              <a:ext cx="1066800" cy="795580"/>
            </a:xfrm>
            <a:prstGeom prst="rect">
              <a:avLst/>
            </a:prstGeom>
          </p:spPr>
        </p:pic>
        <p:pic>
          <p:nvPicPr>
            <p:cNvPr id="7" name="Picture 6">
              <a:extLst>
                <a:ext uri="{FF2B5EF4-FFF2-40B4-BE49-F238E27FC236}">
                  <a16:creationId xmlns:a16="http://schemas.microsoft.com/office/drawing/2014/main" id="{B99D8533-FCBE-C3E2-BBBA-26E948EA530F}"/>
                </a:ext>
              </a:extLst>
            </p:cNvPr>
            <p:cNvPicPr>
              <a:picLocks noChangeAspect="1"/>
            </p:cNvPicPr>
            <p:nvPr userDrawn="1"/>
          </p:nvPicPr>
          <p:blipFill>
            <a:blip r:embed="rId4"/>
            <a:stretch>
              <a:fillRect/>
            </a:stretch>
          </p:blipFill>
          <p:spPr>
            <a:xfrm>
              <a:off x="1698862" y="3585212"/>
              <a:ext cx="1171338" cy="160034"/>
            </a:xfrm>
            <a:prstGeom prst="rect">
              <a:avLst/>
            </a:prstGeom>
          </p:spPr>
        </p:pic>
      </p:grpSp>
      <p:sp>
        <p:nvSpPr>
          <p:cNvPr id="3" name="Content Placeholder 2"/>
          <p:cNvSpPr>
            <a:spLocks noGrp="1"/>
          </p:cNvSpPr>
          <p:nvPr>
            <p:ph idx="1"/>
          </p:nvPr>
        </p:nvSpPr>
        <p:spPr/>
        <p:txBody>
          <a:bodyPr/>
          <a:lstStyle>
            <a:lvl1pPr marL="342900" indent="-342900">
              <a:buFont typeface="Wingdings" panose="05000000000000000000" pitchFamily="2" charset="2"/>
              <a:buChar char="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DAE784D0-59A4-4A1B-B6DD-FC8730F79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5802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MCHP-logo.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83436" y="6396138"/>
            <a:ext cx="1447127" cy="364442"/>
          </a:xfrm>
          <a:prstGeom prst="rect">
            <a:avLst/>
          </a:prstGeom>
        </p:spPr>
      </p:pic>
      <p:sp>
        <p:nvSpPr>
          <p:cNvPr id="2" name="Title Placeholder 1"/>
          <p:cNvSpPr>
            <a:spLocks noGrp="1"/>
          </p:cNvSpPr>
          <p:nvPr>
            <p:ph type="title"/>
          </p:nvPr>
        </p:nvSpPr>
        <p:spPr>
          <a:xfrm>
            <a:off x="355509" y="96296"/>
            <a:ext cx="11400661" cy="942795"/>
          </a:xfrm>
          <a:prstGeom prst="rect">
            <a:avLst/>
          </a:prstGeom>
        </p:spPr>
        <p:txBody>
          <a:bodyPr vert="horz" lIns="121888" tIns="60944" rIns="121888" bIns="60944" rtlCol="0" anchor="t" anchorCtr="0">
            <a:noAutofit/>
          </a:bodyPr>
          <a:lstStyle/>
          <a:p>
            <a:r>
              <a:rPr lang="en-US"/>
              <a:t>Click to edit Master title</a:t>
            </a:r>
          </a:p>
        </p:txBody>
      </p:sp>
      <p:sp>
        <p:nvSpPr>
          <p:cNvPr id="3" name="Text Placeholder 2"/>
          <p:cNvSpPr>
            <a:spLocks noGrp="1"/>
          </p:cNvSpPr>
          <p:nvPr>
            <p:ph type="body" idx="1"/>
          </p:nvPr>
        </p:nvSpPr>
        <p:spPr>
          <a:xfrm>
            <a:off x="355509" y="1039091"/>
            <a:ext cx="11400661" cy="5412311"/>
          </a:xfrm>
          <a:prstGeom prst="rect">
            <a:avLst/>
          </a:prstGeom>
        </p:spPr>
        <p:txBody>
          <a:bodyPr vert="horz" lIns="121888" tIns="60944" rIns="121888" bIns="6094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75733" y="6490880"/>
            <a:ext cx="541052" cy="365125"/>
          </a:xfrm>
          <a:prstGeom prst="rect">
            <a:avLst/>
          </a:prstGeom>
        </p:spPr>
        <p:txBody>
          <a:bodyPr vert="horz" lIns="121888" tIns="60944" rIns="121888" bIns="60944" rtlCol="0" anchor="ctr"/>
          <a:lstStyle>
            <a:lvl1pPr algn="l">
              <a:defRPr sz="1300">
                <a:solidFill>
                  <a:schemeClr val="tx1">
                    <a:tint val="75000"/>
                  </a:schemeClr>
                </a:solidFill>
              </a:defRPr>
            </a:lvl1pPr>
          </a:lstStyle>
          <a:p>
            <a:fld id="{8C966FB5-52B7-6949-B0A0-AF71D5B5D070}" type="slidenum">
              <a:rPr lang="en-US" smtClean="0"/>
              <a:pPr/>
              <a:t>‹#›</a:t>
            </a:fld>
            <a:endParaRPr lang="en-US"/>
          </a:p>
        </p:txBody>
      </p:sp>
      <p:sp>
        <p:nvSpPr>
          <p:cNvPr id="7" name="Footer Placeholder 4">
            <a:extLst>
              <a:ext uri="{FF2B5EF4-FFF2-40B4-BE49-F238E27FC236}">
                <a16:creationId xmlns:a16="http://schemas.microsoft.com/office/drawing/2014/main" id="{52589C74-EF87-2646-A562-5428C2FBE5F6}"/>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a:latin typeface="Calibri Light" panose="020F0302020204030204" pitchFamily="34" charset="0"/>
                <a:cs typeface="Calibri Light" panose="020F0302020204030204" pitchFamily="34" charset="0"/>
              </a:rPr>
              <a:t>Microchip Proprietary and Confidential</a:t>
            </a:r>
          </a:p>
        </p:txBody>
      </p:sp>
      <p:pic>
        <p:nvPicPr>
          <p:cNvPr id="9" name="Picture 8" descr="MCHP-logo.jpg">
            <a:extLst>
              <a:ext uri="{FF2B5EF4-FFF2-40B4-BE49-F238E27FC236}">
                <a16:creationId xmlns:a16="http://schemas.microsoft.com/office/drawing/2014/main" id="{5FE89877-F079-4286-A320-26868A03BD1E}"/>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583436" y="6396138"/>
            <a:ext cx="1447127" cy="364442"/>
          </a:xfrm>
          <a:prstGeom prst="rect">
            <a:avLst/>
          </a:prstGeom>
        </p:spPr>
      </p:pic>
    </p:spTree>
    <p:extLst>
      <p:ext uri="{BB962C8B-B14F-4D97-AF65-F5344CB8AC3E}">
        <p14:creationId xmlns:p14="http://schemas.microsoft.com/office/powerpoint/2010/main" val="2352577234"/>
      </p:ext>
    </p:extLst>
  </p:cSld>
  <p:clrMap bg1="lt1" tx1="dk1" bg2="lt2" tx2="dk2" accent1="accent1" accent2="accent2" accent3="accent3" accent4="accent4" accent5="accent5" accent6="accent6" hlink="hlink" folHlink="folHlink"/>
  <p:sldLayoutIdLst>
    <p:sldLayoutId id="2147483678" r:id="rId1"/>
    <p:sldLayoutId id="2147483668" r:id="rId2"/>
    <p:sldLayoutId id="2147483679" r:id="rId3"/>
    <p:sldLayoutId id="2147483681" r:id="rId4"/>
    <p:sldLayoutId id="2147483682" r:id="rId5"/>
  </p:sldLayoutIdLst>
  <p:hf hdr="0" dt="0"/>
  <p:txStyles>
    <p:titleStyle>
      <a:lvl1pPr algn="l" defTabSz="609443" rtl="0" eaLnBrk="1" latinLnBrk="0" hangingPunct="1">
        <a:lnSpc>
          <a:spcPct val="100000"/>
        </a:lnSpc>
        <a:spcBef>
          <a:spcPct val="0"/>
        </a:spcBef>
        <a:buNone/>
        <a:defRPr sz="4400" b="1" kern="1200" normalizeH="0" baseline="0">
          <a:solidFill>
            <a:srgbClr val="0E3689"/>
          </a:solidFill>
          <a:latin typeface="+mj-lt"/>
          <a:ea typeface="+mj-ea"/>
          <a:cs typeface="+mj-cs"/>
        </a:defRPr>
      </a:lvl1pPr>
    </p:titleStyle>
    <p:bodyStyle>
      <a:lvl1pPr marL="274320" indent="-274320" algn="l" defTabSz="609443" rtl="0" eaLnBrk="1" latinLnBrk="0" hangingPunct="1">
        <a:spcBef>
          <a:spcPts val="300"/>
        </a:spcBef>
        <a:buClr>
          <a:srgbClr val="0E3689"/>
        </a:buClr>
        <a:buFont typeface="Arial"/>
        <a:buChar char="•"/>
        <a:defRPr sz="3200" b="1" kern="1200">
          <a:solidFill>
            <a:srgbClr val="070707"/>
          </a:solidFill>
          <a:latin typeface="+mn-lt"/>
          <a:ea typeface="+mn-ea"/>
          <a:cs typeface="+mn-cs"/>
        </a:defRPr>
      </a:lvl1pPr>
      <a:lvl2pPr marL="576072" indent="-274320" algn="l" defTabSz="609443" rtl="0" eaLnBrk="1" latinLnBrk="0" hangingPunct="1">
        <a:spcBef>
          <a:spcPts val="300"/>
        </a:spcBef>
        <a:buClr>
          <a:srgbClr val="1D9CE4"/>
        </a:buClr>
        <a:buFont typeface="Arial" panose="020B0604020202020204" pitchFamily="34" charset="0"/>
        <a:buChar char="•"/>
        <a:defRPr sz="2800" kern="1200">
          <a:solidFill>
            <a:srgbClr val="070707"/>
          </a:solidFill>
          <a:latin typeface="+mn-lt"/>
          <a:ea typeface="+mn-ea"/>
          <a:cs typeface="+mn-cs"/>
        </a:defRPr>
      </a:lvl2pPr>
      <a:lvl3pPr marL="868680" indent="-274320" algn="l" defTabSz="609443" rtl="0" eaLnBrk="1" latinLnBrk="0" hangingPunct="1">
        <a:spcBef>
          <a:spcPts val="300"/>
        </a:spcBef>
        <a:buClr>
          <a:srgbClr val="1D9CE4"/>
        </a:buClr>
        <a:buFont typeface="Arial"/>
        <a:buChar char="•"/>
        <a:defRPr sz="2400" kern="1200">
          <a:solidFill>
            <a:srgbClr val="070707"/>
          </a:solidFill>
          <a:latin typeface="+mn-lt"/>
          <a:ea typeface="+mn-ea"/>
          <a:cs typeface="+mn-cs"/>
        </a:defRPr>
      </a:lvl3pPr>
      <a:lvl4pPr marL="1143000"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4pPr>
      <a:lvl5pPr marL="1435608"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43" rtl="0" eaLnBrk="1" latinLnBrk="0" hangingPunct="1">
        <a:defRPr sz="2400" kern="1200">
          <a:solidFill>
            <a:schemeClr val="tx1"/>
          </a:solidFill>
          <a:latin typeface="+mn-lt"/>
          <a:ea typeface="+mn-ea"/>
          <a:cs typeface="+mn-cs"/>
        </a:defRPr>
      </a:lvl1pPr>
      <a:lvl2pPr marL="609443" algn="l" defTabSz="609443" rtl="0" eaLnBrk="1" latinLnBrk="0" hangingPunct="1">
        <a:defRPr sz="2400" kern="1200">
          <a:solidFill>
            <a:schemeClr val="tx1"/>
          </a:solidFill>
          <a:latin typeface="+mn-lt"/>
          <a:ea typeface="+mn-ea"/>
          <a:cs typeface="+mn-cs"/>
        </a:defRPr>
      </a:lvl2pPr>
      <a:lvl3pPr marL="1218885" algn="l" defTabSz="609443" rtl="0" eaLnBrk="1" latinLnBrk="0" hangingPunct="1">
        <a:defRPr sz="2400" kern="1200">
          <a:solidFill>
            <a:schemeClr val="tx1"/>
          </a:solidFill>
          <a:latin typeface="+mn-lt"/>
          <a:ea typeface="+mn-ea"/>
          <a:cs typeface="+mn-cs"/>
        </a:defRPr>
      </a:lvl3pPr>
      <a:lvl4pPr marL="1828328" algn="l" defTabSz="609443" rtl="0" eaLnBrk="1" latinLnBrk="0" hangingPunct="1">
        <a:defRPr sz="2400" kern="1200">
          <a:solidFill>
            <a:schemeClr val="tx1"/>
          </a:solidFill>
          <a:latin typeface="+mn-lt"/>
          <a:ea typeface="+mn-ea"/>
          <a:cs typeface="+mn-cs"/>
        </a:defRPr>
      </a:lvl4pPr>
      <a:lvl5pPr marL="2437771" algn="l" defTabSz="609443" rtl="0" eaLnBrk="1" latinLnBrk="0" hangingPunct="1">
        <a:defRPr sz="2400" kern="1200">
          <a:solidFill>
            <a:schemeClr val="tx1"/>
          </a:solidFill>
          <a:latin typeface="+mn-lt"/>
          <a:ea typeface="+mn-ea"/>
          <a:cs typeface="+mn-cs"/>
        </a:defRPr>
      </a:lvl5pPr>
      <a:lvl6pPr marL="3047213" algn="l" defTabSz="609443" rtl="0" eaLnBrk="1" latinLnBrk="0" hangingPunct="1">
        <a:defRPr sz="2400" kern="1200">
          <a:solidFill>
            <a:schemeClr val="tx1"/>
          </a:solidFill>
          <a:latin typeface="+mn-lt"/>
          <a:ea typeface="+mn-ea"/>
          <a:cs typeface="+mn-cs"/>
        </a:defRPr>
      </a:lvl6pPr>
      <a:lvl7pPr marL="3656656" algn="l" defTabSz="609443" rtl="0" eaLnBrk="1" latinLnBrk="0" hangingPunct="1">
        <a:defRPr sz="2400" kern="1200">
          <a:solidFill>
            <a:schemeClr val="tx1"/>
          </a:solidFill>
          <a:latin typeface="+mn-lt"/>
          <a:ea typeface="+mn-ea"/>
          <a:cs typeface="+mn-cs"/>
        </a:defRPr>
      </a:lvl7pPr>
      <a:lvl8pPr marL="4266097" algn="l" defTabSz="609443" rtl="0" eaLnBrk="1" latinLnBrk="0" hangingPunct="1">
        <a:defRPr sz="2400" kern="1200">
          <a:solidFill>
            <a:schemeClr val="tx1"/>
          </a:solidFill>
          <a:latin typeface="+mn-lt"/>
          <a:ea typeface="+mn-ea"/>
          <a:cs typeface="+mn-cs"/>
        </a:defRPr>
      </a:lvl8pPr>
      <a:lvl9pPr marL="4875541" algn="l" defTabSz="609443"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559" userDrawn="1">
          <p15:clr>
            <a:srgbClr val="F26B43"/>
          </p15:clr>
        </p15:guide>
        <p15:guide id="4" pos="16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3.xml"/><Relationship Id="rId1" Type="http://schemas.openxmlformats.org/officeDocument/2006/relationships/tags" Target="../tags/tag71.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3.xml"/><Relationship Id="rId1" Type="http://schemas.openxmlformats.org/officeDocument/2006/relationships/tags" Target="../tags/tag73.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3.xml"/><Relationship Id="rId1" Type="http://schemas.openxmlformats.org/officeDocument/2006/relationships/tags" Target="../tags/tag75.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3.xml"/><Relationship Id="rId1" Type="http://schemas.openxmlformats.org/officeDocument/2006/relationships/tags" Target="../tags/tag77.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3.xml"/><Relationship Id="rId1" Type="http://schemas.openxmlformats.org/officeDocument/2006/relationships/tags" Target="../tags/tag79.xml"/><Relationship Id="rId6" Type="http://schemas.openxmlformats.org/officeDocument/2006/relationships/image" Target="../media/image98.png"/><Relationship Id="rId5" Type="http://schemas.openxmlformats.org/officeDocument/2006/relationships/image" Target="../media/image9.png"/><Relationship Id="rId4" Type="http://schemas.openxmlformats.org/officeDocument/2006/relationships/hyperlink" Target="file:///C:\mchp\Seminars\2023\230424_ESI-face2faceMeet\Labs\f2fL3_usb\cdc_msd_sdcard-sama7_only\firmware\sam_a7g5_ek.X" TargetMode="Externa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3.xml"/><Relationship Id="rId1" Type="http://schemas.openxmlformats.org/officeDocument/2006/relationships/tags" Target="../tags/tag81.xml"/><Relationship Id="rId4" Type="http://schemas.openxmlformats.org/officeDocument/2006/relationships/image" Target="../media/image99.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3.xml"/><Relationship Id="rId1" Type="http://schemas.openxmlformats.org/officeDocument/2006/relationships/tags" Target="../tags/tag83.xml"/></Relationships>
</file>

<file path=ppt/slides/_rels/slide10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7.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101.png"/></Relationships>
</file>

<file path=ppt/slides/_rels/slide10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8.xml"/><Relationship Id="rId1" Type="http://schemas.openxmlformats.org/officeDocument/2006/relationships/slideLayout" Target="../slideLayouts/slideLayout3.xml"/><Relationship Id="rId4" Type="http://schemas.openxmlformats.org/officeDocument/2006/relationships/image" Target="../media/image10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1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3.xml"/><Relationship Id="rId1" Type="http://schemas.openxmlformats.org/officeDocument/2006/relationships/tags" Target="../tags/tag85.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3.xml"/><Relationship Id="rId1" Type="http://schemas.openxmlformats.org/officeDocument/2006/relationships/tags" Target="../tags/tag8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3.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jira.microchip.com/browse/MPLABX-7342"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35.png"/><Relationship Id="rId2" Type="http://schemas.openxmlformats.org/officeDocument/2006/relationships/slideLayout" Target="../slideLayouts/slideLayout3.xml"/><Relationship Id="rId1" Type="http://schemas.openxmlformats.org/officeDocument/2006/relationships/tags" Target="../tags/tag7.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hyperlink" Target="file:///C:\mchp\Seminars\2023\230424_ESI-face2faceMeet\Labs\f2fL1\firmware\sama7ek.X" TargetMode="Externa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tags" Target="../tags/tag11.xml"/><Relationship Id="rId4" Type="http://schemas.openxmlformats.org/officeDocument/2006/relationships/hyperlink" Target="file:///C:\mchp\0prjs\SLprjs\MPUs\SAMA5D2-SAM9x60\H3-tc_timer_mode\tc_timer_mode\firmware\somek_xc32.X" TargetMode="Externa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tags" Target="../tags/tag1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15.xml"/><Relationship Id="rId5" Type="http://schemas.openxmlformats.org/officeDocument/2006/relationships/image" Target="../media/image36.png"/><Relationship Id="rId4" Type="http://schemas.openxmlformats.org/officeDocument/2006/relationships/hyperlink" Target="file:///C:\mchp\0prjs\SLprjs\MPUs\SAMA5D2-SAM9x60\H3-tc_timer_mode\tc_timer_mode\firmware\somek_xc32.X" TargetMode="Externa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ags" Target="../tags/tag1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tags" Target="../tags/tag1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file:///C:\mchp\0prjs\SLprjs\MPUs\WLSOM-EK\wlsomblinky\firmware\wlsomblinky.X" TargetMode="Externa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tags" Target="../tags/tag21.xml"/><Relationship Id="rId5" Type="http://schemas.openxmlformats.org/officeDocument/2006/relationships/image" Target="../media/image39.png"/><Relationship Id="rId4" Type="http://schemas.openxmlformats.org/officeDocument/2006/relationships/hyperlink" Target="file:///C:\mchp\0prjs\SLprjs\MPUs\WLSOM-EK\wlsomblinky\firmware\wlsomblinky.X" TargetMode="Externa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tags" Target="../tags/tag23.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tags" Target="../tags/tag25.xml"/><Relationship Id="rId5" Type="http://schemas.openxmlformats.org/officeDocument/2006/relationships/image" Target="../media/image41.png"/><Relationship Id="rId4" Type="http://schemas.openxmlformats.org/officeDocument/2006/relationships/hyperlink" Target="file:///C:\mchp\0prjs\SLprjs\MPUs\WLSOM-EK\wlsomblinky\firmware\wlsomblinky.X" TargetMode="Externa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tags" Target="../tags/tag27.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xml"/><Relationship Id="rId1" Type="http://schemas.openxmlformats.org/officeDocument/2006/relationships/tags" Target="../tags/tag29.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tags" Target="../tags/tag3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tags" Target="../tags/tag33.xml"/><Relationship Id="rId5" Type="http://schemas.openxmlformats.org/officeDocument/2006/relationships/image" Target="../media/image44.png"/><Relationship Id="rId4" Type="http://schemas.openxmlformats.org/officeDocument/2006/relationships/hyperlink" Target="file:///C:\mchp\0prjs\SLprjs\MPUs\SAMA5D2-SAM9x60\H3-tc_timer_mode\tc_timer_mode\firmware\sam_9x60_ek_xc32.X" TargetMode="Externa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tags" Target="../tags/tag35.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31.png"/><Relationship Id="rId2" Type="http://schemas.openxmlformats.org/officeDocument/2006/relationships/slideLayout" Target="../slideLayouts/slideLayout3.xml"/><Relationship Id="rId1" Type="http://schemas.openxmlformats.org/officeDocument/2006/relationships/tags" Target="../tags/tag37.xml"/><Relationship Id="rId6" Type="http://schemas.openxmlformats.org/officeDocument/2006/relationships/image" Target="../media/image45.png"/><Relationship Id="rId5" Type="http://schemas.openxmlformats.org/officeDocument/2006/relationships/hyperlink" Target="file:///C:\mchp\Seminars\2023\230424_ESI-F2F_WW-Bangkok\Labs\f2fL1_sam9x60\f2fL1_sam9x60new\firmware\f2fL1_sam9x60_cur.X" TargetMode="External"/><Relationship Id="rId4" Type="http://schemas.openxmlformats.org/officeDocument/2006/relationships/hyperlink" Target="https://www.microchip.com/en-us/development-tool/EV40E67A" TargetMode="Externa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xml"/><Relationship Id="rId1" Type="http://schemas.openxmlformats.org/officeDocument/2006/relationships/tags" Target="../tags/tag39.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xml"/><Relationship Id="rId1" Type="http://schemas.openxmlformats.org/officeDocument/2006/relationships/tags" Target="../tags/tag4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xml"/><Relationship Id="rId1" Type="http://schemas.openxmlformats.org/officeDocument/2006/relationships/tags" Target="../tags/tag43.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xml"/><Relationship Id="rId1" Type="http://schemas.openxmlformats.org/officeDocument/2006/relationships/tags" Target="../tags/tag45.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3.xml"/><Relationship Id="rId1" Type="http://schemas.openxmlformats.org/officeDocument/2006/relationships/tags" Target="../tags/tag47.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xml"/><Relationship Id="rId1" Type="http://schemas.openxmlformats.org/officeDocument/2006/relationships/tags" Target="../tags/tag49.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xml"/><Relationship Id="rId1" Type="http://schemas.openxmlformats.org/officeDocument/2006/relationships/tags" Target="../tags/tag51.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xml"/><Relationship Id="rId1" Type="http://schemas.openxmlformats.org/officeDocument/2006/relationships/tags" Target="../tags/tag53.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60.png"/><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3" Type="http://schemas.openxmlformats.org/officeDocument/2006/relationships/hyperlink" Target="https://www.microchip.com/en-us/development-tool/EV21H18A"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9.xml"/><Relationship Id="rId1" Type="http://schemas.openxmlformats.org/officeDocument/2006/relationships/slideLayout" Target="../slideLayouts/slideLayout3.xml"/><Relationship Id="rId5" Type="http://schemas.openxmlformats.org/officeDocument/2006/relationships/image" Target="../media/image66.png"/><Relationship Id="rId4" Type="http://schemas.openxmlformats.org/officeDocument/2006/relationships/image" Target="../media/image59.png"/></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3.xml"/><Relationship Id="rId1" Type="http://schemas.openxmlformats.org/officeDocument/2006/relationships/tags" Target="../tags/tag5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3.xml"/><Relationship Id="rId1" Type="http://schemas.openxmlformats.org/officeDocument/2006/relationships/tags" Target="../tags/tag5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8.xml"/><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hyperlink" Target="https://www.microchip.com/en-us/education/developer-help/learn-tools-software/mcu-mpu/mpu-evaluation-kits/sam9x60-curiosity/at91bootstrap" TargetMode="External"/><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7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3.xml"/><Relationship Id="rId1" Type="http://schemas.openxmlformats.org/officeDocument/2006/relationships/tags" Target="../tags/tag59.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3.xml"/><Relationship Id="rId1" Type="http://schemas.openxmlformats.org/officeDocument/2006/relationships/tags" Target="../tags/tag6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0.xml"/><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8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1.xml"/><Relationship Id="rId1" Type="http://schemas.openxmlformats.org/officeDocument/2006/relationships/slideLayout" Target="../slideLayouts/slideLayout3.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8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3.xml"/><Relationship Id="rId1" Type="http://schemas.openxmlformats.org/officeDocument/2006/relationships/tags" Target="../tags/tag63.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3.xml"/><Relationship Id="rId1" Type="http://schemas.openxmlformats.org/officeDocument/2006/relationships/tags" Target="../tags/tag6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microchip.com/en-us/development-tool/EV40E67A"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3.xml"/><Relationship Id="rId1" Type="http://schemas.openxmlformats.org/officeDocument/2006/relationships/tags" Target="../tags/tag6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image" Target="../media/image91.png"/></Relationships>
</file>

<file path=ppt/slides/_rels/slide98.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97.xml"/><Relationship Id="rId1" Type="http://schemas.openxmlformats.org/officeDocument/2006/relationships/slideLayout" Target="../slideLayouts/slideLayout3.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3.xml"/><Relationship Id="rId1" Type="http://schemas.openxmlformats.org/officeDocument/2006/relationships/tags" Target="../tags/tag6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ctrTitle"/>
          </p:nvPr>
        </p:nvSpPr>
        <p:spPr/>
        <p:txBody>
          <a:bodyPr/>
          <a:lstStyle/>
          <a:p>
            <a:r>
              <a:rPr lang="en-US" dirty="0">
                <a:solidFill>
                  <a:schemeClr val="tx1"/>
                </a:solidFill>
              </a:rPr>
              <a:t>MPUs-in-MPLABX-w-MCCH3</a:t>
            </a:r>
          </a:p>
        </p:txBody>
      </p:sp>
      <p:sp>
        <p:nvSpPr>
          <p:cNvPr id="5123" name="Rectangle 5"/>
          <p:cNvSpPr>
            <a:spLocks noGrp="1" noChangeArrowheads="1"/>
          </p:cNvSpPr>
          <p:nvPr>
            <p:ph type="subTitle" idx="1"/>
          </p:nvPr>
        </p:nvSpPr>
        <p:spPr/>
        <p:txBody>
          <a:bodyPr>
            <a:normAutofit/>
          </a:bodyPr>
          <a:lstStyle/>
          <a:p>
            <a:r>
              <a:rPr lang="en-US" dirty="0"/>
              <a:t>Developing bare-metal MCC_Harmony3 applications and debugging in MPLABX </a:t>
            </a:r>
          </a:p>
        </p:txBody>
      </p:sp>
      <p:sp>
        <p:nvSpPr>
          <p:cNvPr id="2" name="TextBox 1">
            <a:extLst>
              <a:ext uri="{FF2B5EF4-FFF2-40B4-BE49-F238E27FC236}">
                <a16:creationId xmlns:a16="http://schemas.microsoft.com/office/drawing/2014/main" id="{5526C67C-E6E9-7316-5744-1C7073B5F39D}"/>
              </a:ext>
            </a:extLst>
          </p:cNvPr>
          <p:cNvSpPr txBox="1"/>
          <p:nvPr/>
        </p:nvSpPr>
        <p:spPr>
          <a:xfrm rot="1714350">
            <a:off x="9474162" y="427966"/>
            <a:ext cx="2719245" cy="1015663"/>
          </a:xfrm>
          <a:prstGeom prst="rect">
            <a:avLst/>
          </a:prstGeom>
          <a:solidFill>
            <a:schemeClr val="bg1"/>
          </a:solidFill>
        </p:spPr>
        <p:txBody>
          <a:bodyPr wrap="square" rtlCol="0">
            <a:spAutoFit/>
          </a:bodyPr>
          <a:lstStyle/>
          <a:p>
            <a:pPr algn="ctr"/>
            <a:r>
              <a:rPr lang="de-DE" sz="6000" dirty="0">
                <a:solidFill>
                  <a:srgbClr val="FF0000"/>
                </a:solidFill>
              </a:rPr>
              <a:t>inWork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step-by-step for SAM9x60-curiosity (2)</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Create new MCC-H3 </a:t>
            </a:r>
            <a:r>
              <a:rPr lang="en-US" sz="2400" b="0" dirty="0" err="1"/>
              <a:t>prj</a:t>
            </a:r>
            <a:r>
              <a:rPr lang="en-US" sz="2400" b="0" dirty="0"/>
              <a:t> (as usual)</a:t>
            </a:r>
          </a:p>
          <a:p>
            <a:pPr marL="0" indent="0">
              <a:buNone/>
            </a:pPr>
            <a:endParaRPr lang="en-US" sz="2400" b="0" dirty="0"/>
          </a:p>
        </p:txBody>
      </p:sp>
      <p:grpSp>
        <p:nvGrpSpPr>
          <p:cNvPr id="16" name="Group 15">
            <a:extLst>
              <a:ext uri="{FF2B5EF4-FFF2-40B4-BE49-F238E27FC236}">
                <a16:creationId xmlns:a16="http://schemas.microsoft.com/office/drawing/2014/main" id="{10BB0AB0-9D65-1CD8-F301-CFFF661C3B16}"/>
              </a:ext>
            </a:extLst>
          </p:cNvPr>
          <p:cNvGrpSpPr/>
          <p:nvPr/>
        </p:nvGrpSpPr>
        <p:grpSpPr>
          <a:xfrm>
            <a:off x="515369" y="1436648"/>
            <a:ext cx="6474681" cy="1854407"/>
            <a:chOff x="338060" y="1574594"/>
            <a:chExt cx="6474681" cy="1854407"/>
          </a:xfrm>
        </p:grpSpPr>
        <p:pic>
          <p:nvPicPr>
            <p:cNvPr id="7" name="Picture 6">
              <a:extLst>
                <a:ext uri="{FF2B5EF4-FFF2-40B4-BE49-F238E27FC236}">
                  <a16:creationId xmlns:a16="http://schemas.microsoft.com/office/drawing/2014/main" id="{CC7E0900-0379-5C7D-896B-13C76BC7181E}"/>
                </a:ext>
              </a:extLst>
            </p:cNvPr>
            <p:cNvPicPr>
              <a:picLocks noChangeAspect="1"/>
            </p:cNvPicPr>
            <p:nvPr/>
          </p:nvPicPr>
          <p:blipFill>
            <a:blip r:embed="rId3"/>
            <a:stretch>
              <a:fillRect/>
            </a:stretch>
          </p:blipFill>
          <p:spPr>
            <a:xfrm>
              <a:off x="338060" y="1619188"/>
              <a:ext cx="6474681" cy="1809813"/>
            </a:xfrm>
            <a:prstGeom prst="rect">
              <a:avLst/>
            </a:prstGeom>
            <a:ln>
              <a:solidFill>
                <a:schemeClr val="tx1"/>
              </a:solidFill>
            </a:ln>
          </p:spPr>
        </p:pic>
        <p:sp>
          <p:nvSpPr>
            <p:cNvPr id="15" name="TextBox 14">
              <a:extLst>
                <a:ext uri="{FF2B5EF4-FFF2-40B4-BE49-F238E27FC236}">
                  <a16:creationId xmlns:a16="http://schemas.microsoft.com/office/drawing/2014/main" id="{D311272D-DD9C-1894-0594-07B2D34E55CB}"/>
                </a:ext>
              </a:extLst>
            </p:cNvPr>
            <p:cNvSpPr txBox="1"/>
            <p:nvPr/>
          </p:nvSpPr>
          <p:spPr>
            <a:xfrm>
              <a:off x="1230489" y="1574594"/>
              <a:ext cx="445046" cy="461665"/>
            </a:xfrm>
            <a:prstGeom prst="rect">
              <a:avLst/>
            </a:prstGeom>
            <a:noFill/>
          </p:spPr>
          <p:txBody>
            <a:bodyPr wrap="square" rtlCol="0">
              <a:spAutoFit/>
            </a:bodyPr>
            <a:lstStyle/>
            <a:p>
              <a:pPr algn="ctr"/>
              <a:r>
                <a:rPr lang="de-DE" b="1" dirty="0">
                  <a:solidFill>
                    <a:srgbClr val="FF0000"/>
                  </a:solidFill>
                </a:rPr>
                <a:t>1</a:t>
              </a:r>
            </a:p>
          </p:txBody>
        </p:sp>
      </p:grpSp>
      <p:grpSp>
        <p:nvGrpSpPr>
          <p:cNvPr id="20" name="Group 19">
            <a:extLst>
              <a:ext uri="{FF2B5EF4-FFF2-40B4-BE49-F238E27FC236}">
                <a16:creationId xmlns:a16="http://schemas.microsoft.com/office/drawing/2014/main" id="{2A4A4887-2C86-EA9E-0B95-A8FB9A2CD7F0}"/>
              </a:ext>
            </a:extLst>
          </p:cNvPr>
          <p:cNvGrpSpPr/>
          <p:nvPr/>
        </p:nvGrpSpPr>
        <p:grpSpPr>
          <a:xfrm>
            <a:off x="1745135" y="3291055"/>
            <a:ext cx="5587548" cy="1466836"/>
            <a:chOff x="5621483" y="1968459"/>
            <a:chExt cx="5587548" cy="1466836"/>
          </a:xfrm>
        </p:grpSpPr>
        <p:pic>
          <p:nvPicPr>
            <p:cNvPr id="12" name="Picture 11">
              <a:extLst>
                <a:ext uri="{FF2B5EF4-FFF2-40B4-BE49-F238E27FC236}">
                  <a16:creationId xmlns:a16="http://schemas.microsoft.com/office/drawing/2014/main" id="{75D499BE-FB0D-2B10-BD65-0813E33DBBEC}"/>
                </a:ext>
              </a:extLst>
            </p:cNvPr>
            <p:cNvPicPr>
              <a:picLocks noChangeAspect="1"/>
            </p:cNvPicPr>
            <p:nvPr/>
          </p:nvPicPr>
          <p:blipFill>
            <a:blip r:embed="rId4"/>
            <a:stretch>
              <a:fillRect/>
            </a:stretch>
          </p:blipFill>
          <p:spPr>
            <a:xfrm>
              <a:off x="5621483" y="2078454"/>
              <a:ext cx="5587548" cy="1356841"/>
            </a:xfrm>
            <a:prstGeom prst="rect">
              <a:avLst/>
            </a:prstGeom>
            <a:ln>
              <a:solidFill>
                <a:schemeClr val="tx1"/>
              </a:solidFill>
            </a:ln>
          </p:spPr>
        </p:pic>
        <p:sp>
          <p:nvSpPr>
            <p:cNvPr id="19" name="TextBox 18">
              <a:extLst>
                <a:ext uri="{FF2B5EF4-FFF2-40B4-BE49-F238E27FC236}">
                  <a16:creationId xmlns:a16="http://schemas.microsoft.com/office/drawing/2014/main" id="{3BD1C7C6-1239-8828-EB60-8872823E68FC}"/>
                </a:ext>
              </a:extLst>
            </p:cNvPr>
            <p:cNvSpPr txBox="1"/>
            <p:nvPr/>
          </p:nvSpPr>
          <p:spPr>
            <a:xfrm>
              <a:off x="6513911" y="1968459"/>
              <a:ext cx="445046" cy="461665"/>
            </a:xfrm>
            <a:prstGeom prst="rect">
              <a:avLst/>
            </a:prstGeom>
            <a:noFill/>
          </p:spPr>
          <p:txBody>
            <a:bodyPr wrap="square" rtlCol="0">
              <a:spAutoFit/>
            </a:bodyPr>
            <a:lstStyle/>
            <a:p>
              <a:pPr algn="ctr"/>
              <a:r>
                <a:rPr lang="de-DE" b="1" dirty="0">
                  <a:solidFill>
                    <a:srgbClr val="FF0000"/>
                  </a:solidFill>
                </a:rPr>
                <a:t>2</a:t>
              </a:r>
            </a:p>
          </p:txBody>
        </p:sp>
      </p:grpSp>
      <p:grpSp>
        <p:nvGrpSpPr>
          <p:cNvPr id="22" name="Group 21">
            <a:extLst>
              <a:ext uri="{FF2B5EF4-FFF2-40B4-BE49-F238E27FC236}">
                <a16:creationId xmlns:a16="http://schemas.microsoft.com/office/drawing/2014/main" id="{19EF36C8-FD08-CE65-FC03-397F80201F2E}"/>
              </a:ext>
            </a:extLst>
          </p:cNvPr>
          <p:cNvGrpSpPr/>
          <p:nvPr/>
        </p:nvGrpSpPr>
        <p:grpSpPr>
          <a:xfrm>
            <a:off x="4411792" y="4906458"/>
            <a:ext cx="7300593" cy="1670936"/>
            <a:chOff x="580416" y="4018739"/>
            <a:chExt cx="7300593" cy="1670936"/>
          </a:xfrm>
        </p:grpSpPr>
        <p:pic>
          <p:nvPicPr>
            <p:cNvPr id="14" name="Picture 13">
              <a:extLst>
                <a:ext uri="{FF2B5EF4-FFF2-40B4-BE49-F238E27FC236}">
                  <a16:creationId xmlns:a16="http://schemas.microsoft.com/office/drawing/2014/main" id="{470C5950-FBF2-812F-4C9B-21C1AAF8C512}"/>
                </a:ext>
              </a:extLst>
            </p:cNvPr>
            <p:cNvPicPr>
              <a:picLocks noChangeAspect="1"/>
            </p:cNvPicPr>
            <p:nvPr/>
          </p:nvPicPr>
          <p:blipFill>
            <a:blip r:embed="rId5"/>
            <a:stretch>
              <a:fillRect/>
            </a:stretch>
          </p:blipFill>
          <p:spPr>
            <a:xfrm>
              <a:off x="580416" y="4020750"/>
              <a:ext cx="7300593" cy="1668925"/>
            </a:xfrm>
            <a:prstGeom prst="rect">
              <a:avLst/>
            </a:prstGeom>
            <a:ln>
              <a:solidFill>
                <a:schemeClr val="tx1"/>
              </a:solidFill>
            </a:ln>
          </p:spPr>
        </p:pic>
        <p:sp>
          <p:nvSpPr>
            <p:cNvPr id="21" name="TextBox 20">
              <a:extLst>
                <a:ext uri="{FF2B5EF4-FFF2-40B4-BE49-F238E27FC236}">
                  <a16:creationId xmlns:a16="http://schemas.microsoft.com/office/drawing/2014/main" id="{36ECE06C-E5CF-862C-371A-B804DBAB3D30}"/>
                </a:ext>
              </a:extLst>
            </p:cNvPr>
            <p:cNvSpPr txBox="1"/>
            <p:nvPr/>
          </p:nvSpPr>
          <p:spPr>
            <a:xfrm>
              <a:off x="1453012" y="4018739"/>
              <a:ext cx="445045" cy="461665"/>
            </a:xfrm>
            <a:prstGeom prst="rect">
              <a:avLst/>
            </a:prstGeom>
            <a:noFill/>
          </p:spPr>
          <p:txBody>
            <a:bodyPr wrap="square" rtlCol="0">
              <a:spAutoFit/>
            </a:bodyPr>
            <a:lstStyle/>
            <a:p>
              <a:pPr algn="ctr"/>
              <a:r>
                <a:rPr lang="de-DE" b="1" dirty="0">
                  <a:solidFill>
                    <a:srgbClr val="FF0000"/>
                  </a:solidFill>
                </a:rPr>
                <a:t>3</a:t>
              </a:r>
            </a:p>
          </p:txBody>
        </p:sp>
      </p:grpSp>
    </p:spTree>
    <p:extLst>
      <p:ext uri="{BB962C8B-B14F-4D97-AF65-F5344CB8AC3E}">
        <p14:creationId xmlns:p14="http://schemas.microsoft.com/office/powerpoint/2010/main" val="275923521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199" y="172271"/>
            <a:ext cx="10969625" cy="628650"/>
          </a:xfrm>
        </p:spPr>
        <p:txBody>
          <a:bodyPr/>
          <a:lstStyle/>
          <a:p>
            <a:r>
              <a:rPr lang="en-US" sz="3600" dirty="0"/>
              <a:t>BREAK</a:t>
            </a:r>
          </a:p>
        </p:txBody>
      </p:sp>
      <p:sp>
        <p:nvSpPr>
          <p:cNvPr id="5" name="Content Placeholder 4"/>
          <p:cNvSpPr>
            <a:spLocks noGrp="1"/>
          </p:cNvSpPr>
          <p:nvPr>
            <p:ph idx="1"/>
          </p:nvPr>
        </p:nvSpPr>
        <p:spPr>
          <a:xfrm>
            <a:off x="547339" y="1849253"/>
            <a:ext cx="11294585" cy="2246737"/>
          </a:xfrm>
        </p:spPr>
        <p:txBody>
          <a:bodyPr wrap="square">
            <a:spAutoFit/>
          </a:bodyPr>
          <a:lstStyle/>
          <a:p>
            <a:pPr marL="0" indent="0" algn="ctr">
              <a:buNone/>
            </a:pPr>
            <a:r>
              <a:rPr lang="en-US" sz="13800" dirty="0"/>
              <a:t>BREAK</a:t>
            </a:r>
          </a:p>
        </p:txBody>
      </p:sp>
    </p:spTree>
    <p:custDataLst>
      <p:tags r:id="rId1"/>
    </p:custDataLst>
    <p:extLst>
      <p:ext uri="{BB962C8B-B14F-4D97-AF65-F5344CB8AC3E}">
        <p14:creationId xmlns:p14="http://schemas.microsoft.com/office/powerpoint/2010/main" val="31921278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Agenda</a:t>
            </a:r>
          </a:p>
        </p:txBody>
      </p:sp>
      <p:sp>
        <p:nvSpPr>
          <p:cNvPr id="5" name="Content Placeholder 4"/>
          <p:cNvSpPr>
            <a:spLocks noGrp="1"/>
          </p:cNvSpPr>
          <p:nvPr>
            <p:ph idx="1"/>
          </p:nvPr>
        </p:nvSpPr>
        <p:spPr>
          <a:xfrm>
            <a:off x="520605" y="860710"/>
            <a:ext cx="11282418" cy="5763084"/>
          </a:xfrm>
          <a:noFill/>
        </p:spPr>
        <p:txBody>
          <a:bodyPr wrap="square">
            <a:spAutoFit/>
          </a:bodyPr>
          <a:lstStyle/>
          <a:p>
            <a:pPr marL="457200" indent="-457200">
              <a:spcBef>
                <a:spcPts val="0"/>
              </a:spcBef>
              <a:buFont typeface="+mj-lt"/>
              <a:buAutoNum type="arabicPeriod"/>
            </a:pPr>
            <a:r>
              <a:rPr lang="en-US" sz="1800" dirty="0"/>
              <a:t>Introduction and flow for MPU-H3-apps-in-X</a:t>
            </a:r>
          </a:p>
          <a:p>
            <a:pPr lvl="1">
              <a:spcBef>
                <a:spcPts val="0"/>
              </a:spcBef>
            </a:pPr>
            <a:r>
              <a:rPr lang="en-US" sz="1800" dirty="0"/>
              <a:t>How to develop H3 applications for MPUs with M</a:t>
            </a:r>
            <a:r>
              <a:rPr lang="en-US" sz="1800" b="1" dirty="0">
                <a:solidFill>
                  <a:srgbClr val="0070C0"/>
                </a:solidFill>
              </a:rPr>
              <a:t>CCH</a:t>
            </a:r>
            <a:r>
              <a:rPr lang="en-US" sz="1800" dirty="0"/>
              <a:t>3 + M</a:t>
            </a:r>
            <a:r>
              <a:rPr lang="en-US" sz="1800" b="1" dirty="0">
                <a:solidFill>
                  <a:srgbClr val="0070C0"/>
                </a:solidFill>
              </a:rPr>
              <a:t>CC</a:t>
            </a:r>
            <a:r>
              <a:rPr lang="en-US" sz="1800" dirty="0"/>
              <a:t>-CM in MPLABX</a:t>
            </a:r>
          </a:p>
          <a:p>
            <a:pPr lvl="1">
              <a:spcBef>
                <a:spcPts val="0"/>
              </a:spcBef>
            </a:pPr>
            <a:r>
              <a:rPr lang="en-US" sz="1800" i="1" dirty="0">
                <a:solidFill>
                  <a:srgbClr val="0070C0"/>
                </a:solidFill>
              </a:rPr>
              <a:t>Demo</a:t>
            </a:r>
            <a:r>
              <a:rPr lang="en-US" sz="1800" dirty="0"/>
              <a:t>: </a:t>
            </a:r>
            <a:r>
              <a:rPr lang="en-US" sz="1800" dirty="0" err="1"/>
              <a:t>LEDtoggle+PRINTF</a:t>
            </a:r>
            <a:r>
              <a:rPr lang="en-US" sz="1800" dirty="0"/>
              <a:t>()</a:t>
            </a:r>
            <a:endParaRPr lang="en-US" sz="1800" i="1" dirty="0">
              <a:solidFill>
                <a:srgbClr val="00B050"/>
              </a:solidFill>
            </a:endParaRPr>
          </a:p>
          <a:p>
            <a:pPr lvl="1">
              <a:spcBef>
                <a:spcPts val="0"/>
              </a:spcBef>
            </a:pPr>
            <a:r>
              <a:rPr lang="en-US" sz="1800" dirty="0"/>
              <a:t>MCU vs MPU and how MPUs boot</a:t>
            </a:r>
          </a:p>
          <a:p>
            <a:pPr marL="457200" indent="-457200">
              <a:spcBef>
                <a:spcPts val="1200"/>
              </a:spcBef>
              <a:buFont typeface="+mj-lt"/>
              <a:buAutoNum type="arabicPeriod"/>
            </a:pPr>
            <a:r>
              <a:rPr lang="en-US" sz="1800" dirty="0"/>
              <a:t>The second level bootloader at91 and how to create it</a:t>
            </a:r>
          </a:p>
          <a:p>
            <a:pPr marL="758952" lvl="1" indent="-457200">
              <a:spcBef>
                <a:spcPts val="0"/>
              </a:spcBef>
              <a:buFont typeface="+mj-lt"/>
              <a:buAutoNum type="alphaLcPeriod"/>
            </a:pPr>
            <a:r>
              <a:rPr lang="en-US" sz="1800" dirty="0"/>
              <a:t>Flow for IDE-debugging </a:t>
            </a:r>
            <a:r>
              <a:rPr lang="en-US" sz="1800" b="1" i="1" dirty="0"/>
              <a:t>and</a:t>
            </a:r>
            <a:r>
              <a:rPr lang="en-US" sz="1800" dirty="0"/>
              <a:t> production with one MPLABX-</a:t>
            </a:r>
            <a:r>
              <a:rPr lang="en-US" sz="1800" dirty="0" err="1"/>
              <a:t>prj</a:t>
            </a:r>
            <a:r>
              <a:rPr lang="en-US" sz="1800" dirty="0"/>
              <a:t> at91_</a:t>
            </a:r>
            <a:r>
              <a:rPr lang="en-US" sz="1800" b="1" dirty="0"/>
              <a:t>run</a:t>
            </a:r>
            <a:r>
              <a:rPr lang="en-US" sz="1800" dirty="0"/>
              <a:t>.X </a:t>
            </a:r>
          </a:p>
          <a:p>
            <a:pPr marL="892175" lvl="2" indent="-298450">
              <a:spcBef>
                <a:spcPts val="0"/>
              </a:spcBef>
              <a:buFont typeface="+mj-lt"/>
              <a:buAutoNum type="romanLcPeriod"/>
              <a:tabLst>
                <a:tab pos="1797050" algn="l"/>
              </a:tabLst>
            </a:pPr>
            <a:r>
              <a:rPr lang="en-US" dirty="0"/>
              <a:t>at91_</a:t>
            </a:r>
            <a:r>
              <a:rPr lang="en-US" b="1" dirty="0"/>
              <a:t>ide</a:t>
            </a:r>
            <a:r>
              <a:rPr lang="en-US" dirty="0"/>
              <a:t>	for debugging an MPU-MCCH3-application in MPLABX</a:t>
            </a:r>
          </a:p>
          <a:p>
            <a:pPr marL="892175" lvl="2" indent="-298450">
              <a:spcBef>
                <a:spcPts val="0"/>
              </a:spcBef>
              <a:buFont typeface="+mj-lt"/>
              <a:buAutoNum type="romanLcPeriod"/>
              <a:tabLst>
                <a:tab pos="1797050" algn="l"/>
              </a:tabLst>
            </a:pPr>
            <a:r>
              <a:rPr lang="en-US" dirty="0"/>
              <a:t>at91_</a:t>
            </a:r>
            <a:r>
              <a:rPr lang="en-US" b="1" dirty="0"/>
              <a:t>sdc</a:t>
            </a:r>
            <a:r>
              <a:rPr lang="en-US" dirty="0"/>
              <a:t>	to use an MPU-MCCH3-application in production and </a:t>
            </a:r>
            <a:r>
              <a:rPr lang="en-US" dirty="0" err="1"/>
              <a:t>sam-ba</a:t>
            </a:r>
            <a:endParaRPr lang="en-US" dirty="0"/>
          </a:p>
          <a:p>
            <a:pPr marL="758952" lvl="1" indent="-457200">
              <a:spcBef>
                <a:spcPts val="0"/>
              </a:spcBef>
              <a:buFont typeface="+mj-lt"/>
              <a:buAutoNum type="alphaLcPeriod"/>
            </a:pPr>
            <a:r>
              <a:rPr lang="en-US" sz="1800" dirty="0"/>
              <a:t>developing/extending at91 in MPLABX -&gt; at91_</a:t>
            </a:r>
            <a:r>
              <a:rPr lang="en-US" sz="1800" b="1" dirty="0"/>
              <a:t>devel</a:t>
            </a:r>
            <a:r>
              <a:rPr lang="en-US" sz="1800" dirty="0"/>
              <a:t>.X </a:t>
            </a:r>
          </a:p>
          <a:p>
            <a:pPr marL="457200" indent="-457200">
              <a:spcBef>
                <a:spcPts val="1200"/>
              </a:spcBef>
              <a:buFont typeface="+mj-lt"/>
              <a:buAutoNum type="arabicPeriod"/>
            </a:pPr>
            <a:r>
              <a:rPr lang="en-US" sz="1800" dirty="0"/>
              <a:t>Next step</a:t>
            </a:r>
          </a:p>
          <a:p>
            <a:pPr lvl="1">
              <a:tabLst>
                <a:tab pos="1260475" algn="l"/>
              </a:tabLst>
            </a:pPr>
            <a:r>
              <a:rPr lang="en-US" sz="1800" dirty="0"/>
              <a:t>H3-drv level and middleware apps and graphics -&gt; </a:t>
            </a:r>
            <a:r>
              <a:rPr lang="en-US" sz="1800" dirty="0" err="1"/>
              <a:t>MPLABpro</a:t>
            </a:r>
            <a:r>
              <a:rPr lang="en-US" sz="1800" dirty="0"/>
              <a:t>: MPUs are first devices that are supported</a:t>
            </a:r>
          </a:p>
          <a:p>
            <a:pPr marL="457200" indent="-457200">
              <a:spcBef>
                <a:spcPts val="1200"/>
              </a:spcBef>
              <a:buFont typeface="+mj-lt"/>
              <a:buAutoNum type="arabicPeriod"/>
            </a:pPr>
            <a:r>
              <a:rPr lang="en-US" sz="1800" dirty="0"/>
              <a:t>Labs</a:t>
            </a:r>
          </a:p>
          <a:p>
            <a:pPr marL="758952" lvl="1" indent="-457200">
              <a:spcBef>
                <a:spcPts val="0"/>
              </a:spcBef>
              <a:buFont typeface="+mj-lt"/>
              <a:buAutoNum type="alphaLcPeriod"/>
              <a:tabLst>
                <a:tab pos="1619250" algn="l"/>
              </a:tabLst>
            </a:pPr>
            <a:r>
              <a:rPr lang="en-US" sz="1800" dirty="0">
                <a:solidFill>
                  <a:schemeClr val="tx1"/>
                </a:solidFill>
              </a:rPr>
              <a:t> </a:t>
            </a:r>
            <a:r>
              <a:rPr lang="en-US" sz="1800" i="1" dirty="0">
                <a:solidFill>
                  <a:srgbClr val="0070C0"/>
                </a:solidFill>
              </a:rPr>
              <a:t>Lab1</a:t>
            </a:r>
            <a:r>
              <a:rPr lang="en-US" sz="1800" dirty="0"/>
              <a:t>:	</a:t>
            </a:r>
            <a:r>
              <a:rPr lang="en-US" sz="1800" dirty="0" err="1"/>
              <a:t>LEDtoggle+PRINTF</a:t>
            </a:r>
            <a:r>
              <a:rPr lang="en-US" sz="1800" dirty="0"/>
              <a:t>()  -&gt; at91 </a:t>
            </a:r>
            <a:r>
              <a:rPr lang="en-US" sz="1800" i="1" dirty="0">
                <a:solidFill>
                  <a:srgbClr val="00B050"/>
                </a:solidFill>
              </a:rPr>
              <a:t>provided</a:t>
            </a:r>
            <a:r>
              <a:rPr lang="en-US" sz="1800" dirty="0"/>
              <a:t>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Lab2a</a:t>
            </a:r>
            <a:r>
              <a:rPr lang="en-US" sz="1800" dirty="0"/>
              <a:t>:	redo Lab1 but with self-</a:t>
            </a:r>
            <a:r>
              <a:rPr lang="en-US" sz="1800" i="1" dirty="0">
                <a:solidFill>
                  <a:srgbClr val="00B050"/>
                </a:solidFill>
              </a:rPr>
              <a:t>created</a:t>
            </a:r>
            <a:r>
              <a:rPr lang="en-US" sz="1800" dirty="0"/>
              <a:t> at91 in MPLABX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Lab2b1</a:t>
            </a:r>
            <a:r>
              <a:rPr lang="en-US" sz="1800" dirty="0"/>
              <a:t>:	Lab1 but with self-</a:t>
            </a:r>
            <a:r>
              <a:rPr lang="en-US" sz="1800" i="1" dirty="0">
                <a:solidFill>
                  <a:srgbClr val="00B050"/>
                </a:solidFill>
              </a:rPr>
              <a:t>created</a:t>
            </a:r>
            <a:r>
              <a:rPr lang="en-US" sz="1800" dirty="0"/>
              <a:t> at91 from </a:t>
            </a:r>
            <a:r>
              <a:rPr lang="en-US" sz="1800" dirty="0" err="1"/>
              <a:t>SDCard</a:t>
            </a:r>
            <a:endParaRPr lang="en-US" sz="1800" dirty="0"/>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Lab2b2</a:t>
            </a:r>
            <a:r>
              <a:rPr lang="en-US" sz="1800" dirty="0"/>
              <a:t>:	Lab1 but with self-</a:t>
            </a:r>
            <a:r>
              <a:rPr lang="en-US" sz="1800" i="1" dirty="0">
                <a:solidFill>
                  <a:srgbClr val="00B050"/>
                </a:solidFill>
              </a:rPr>
              <a:t>created</a:t>
            </a:r>
            <a:r>
              <a:rPr lang="en-US" sz="1800" dirty="0"/>
              <a:t> at91 from any embedded NVM (</a:t>
            </a:r>
            <a:r>
              <a:rPr lang="en-US" sz="1800" dirty="0" err="1"/>
              <a:t>qspi</a:t>
            </a:r>
            <a:r>
              <a:rPr lang="en-US" sz="1800" dirty="0"/>
              <a:t>, </a:t>
            </a:r>
            <a:r>
              <a:rPr lang="en-US" sz="1800" dirty="0" err="1"/>
              <a:t>emmc</a:t>
            </a:r>
            <a:r>
              <a:rPr lang="en-US" sz="1800" dirty="0"/>
              <a:t>, </a:t>
            </a:r>
            <a:r>
              <a:rPr lang="en-US" sz="1800" dirty="0" err="1"/>
              <a:t>nand</a:t>
            </a:r>
            <a:r>
              <a:rPr lang="en-US" sz="1800" dirty="0"/>
              <a:t>)</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Lab2c</a:t>
            </a:r>
            <a:r>
              <a:rPr lang="en-US" sz="1800" dirty="0"/>
              <a:t>:	redo Lab1 but with self-</a:t>
            </a:r>
            <a:r>
              <a:rPr lang="en-US" sz="1800" i="1" dirty="0">
                <a:solidFill>
                  <a:srgbClr val="00B050"/>
                </a:solidFill>
              </a:rPr>
              <a:t>changed</a:t>
            </a:r>
            <a:r>
              <a:rPr lang="en-US" sz="1800" dirty="0"/>
              <a:t> at91 from any NVM</a:t>
            </a:r>
          </a:p>
          <a:p>
            <a:pPr marL="457200" indent="-457200">
              <a:spcBef>
                <a:spcPts val="1200"/>
              </a:spcBef>
              <a:buFont typeface="+mj-lt"/>
              <a:buAutoNum type="arabicPeriod"/>
            </a:pPr>
            <a:r>
              <a:rPr lang="en-US" sz="1800" b="1" dirty="0"/>
              <a:t>Summary</a:t>
            </a:r>
          </a:p>
        </p:txBody>
      </p:sp>
      <p:sp>
        <p:nvSpPr>
          <p:cNvPr id="2" name="Rectangle 1">
            <a:extLst>
              <a:ext uri="{FF2B5EF4-FFF2-40B4-BE49-F238E27FC236}">
                <a16:creationId xmlns:a16="http://schemas.microsoft.com/office/drawing/2014/main" id="{389129C8-8674-FBED-03F9-1EE9EC7A5EE9}"/>
              </a:ext>
            </a:extLst>
          </p:cNvPr>
          <p:cNvSpPr/>
          <p:nvPr/>
        </p:nvSpPr>
        <p:spPr>
          <a:xfrm>
            <a:off x="520605" y="4382814"/>
            <a:ext cx="11087100" cy="2240979"/>
          </a:xfrm>
          <a:prstGeom prst="rect">
            <a:avLst/>
          </a:prstGeom>
          <a:solidFill>
            <a:srgbClr val="BFBFB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 name="Rectangle 2">
            <a:extLst>
              <a:ext uri="{FF2B5EF4-FFF2-40B4-BE49-F238E27FC236}">
                <a16:creationId xmlns:a16="http://schemas.microsoft.com/office/drawing/2014/main" id="{EF11CCFA-24B9-F831-2041-EEC2B5F6F3C3}"/>
              </a:ext>
            </a:extLst>
          </p:cNvPr>
          <p:cNvSpPr/>
          <p:nvPr/>
        </p:nvSpPr>
        <p:spPr>
          <a:xfrm>
            <a:off x="520605" y="860711"/>
            <a:ext cx="11087100" cy="2691786"/>
          </a:xfrm>
          <a:prstGeom prst="rect">
            <a:avLst/>
          </a:prstGeom>
          <a:solidFill>
            <a:srgbClr val="BFBFB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Tree>
    <p:custDataLst>
      <p:tags r:id="rId1"/>
    </p:custDataLst>
    <p:extLst>
      <p:ext uri="{BB962C8B-B14F-4D97-AF65-F5344CB8AC3E}">
        <p14:creationId xmlns:p14="http://schemas.microsoft.com/office/powerpoint/2010/main" val="37577965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3) Next steps</a:t>
            </a:r>
          </a:p>
        </p:txBody>
      </p:sp>
      <p:sp>
        <p:nvSpPr>
          <p:cNvPr id="5" name="Content Placeholder 4"/>
          <p:cNvSpPr>
            <a:spLocks noGrp="1"/>
          </p:cNvSpPr>
          <p:nvPr>
            <p:ph idx="1"/>
          </p:nvPr>
        </p:nvSpPr>
        <p:spPr>
          <a:xfrm>
            <a:off x="662953" y="1023759"/>
            <a:ext cx="10997721" cy="5463002"/>
          </a:xfrm>
        </p:spPr>
        <p:txBody>
          <a:bodyPr wrap="square">
            <a:spAutoFit/>
          </a:bodyPr>
          <a:lstStyle/>
          <a:p>
            <a:r>
              <a:rPr lang="en-US" sz="2400" dirty="0"/>
              <a:t>System choices</a:t>
            </a:r>
          </a:p>
          <a:p>
            <a:pPr lvl="1"/>
            <a:r>
              <a:rPr lang="en-US" sz="2400" dirty="0"/>
              <a:t>you can configure QSPI-IF into XIP, hence system=MPU+QSPI but no DDR (</a:t>
            </a:r>
            <a:r>
              <a:rPr lang="en-US" sz="2400" dirty="0">
                <a:solidFill>
                  <a:schemeClr val="tx1"/>
                </a:solidFill>
              </a:rPr>
              <a:t>cost!?)</a:t>
            </a:r>
          </a:p>
          <a:p>
            <a:pPr lvl="2"/>
            <a:r>
              <a:rPr lang="en-US" sz="2200" dirty="0"/>
              <a:t>change at91 to setup all but DDR</a:t>
            </a:r>
          </a:p>
          <a:p>
            <a:pPr lvl="2"/>
            <a:r>
              <a:rPr lang="en-US" sz="2200" dirty="0"/>
              <a:t>at91 should at the end, instead of DDR-setup, change QSPI-IF into XIP </a:t>
            </a:r>
          </a:p>
          <a:p>
            <a:pPr lvl="2"/>
            <a:r>
              <a:rPr lang="en-US" sz="2200" dirty="0"/>
              <a:t>and then reset and set PC to </a:t>
            </a:r>
            <a:r>
              <a:rPr lang="en-US" sz="2200" dirty="0" err="1"/>
              <a:t>qspi_main</a:t>
            </a:r>
            <a:r>
              <a:rPr lang="en-US" sz="2200" dirty="0"/>
              <a:t>()</a:t>
            </a:r>
          </a:p>
          <a:p>
            <a:pPr lvl="1"/>
            <a:r>
              <a:rPr lang="en-US" sz="2400" dirty="0"/>
              <a:t>drawback</a:t>
            </a:r>
          </a:p>
          <a:p>
            <a:pPr lvl="2"/>
            <a:r>
              <a:rPr lang="en-US" sz="2200" dirty="0"/>
              <a:t>QSPI-performance much lower then DDR-performance</a:t>
            </a:r>
          </a:p>
          <a:p>
            <a:pPr lvl="2"/>
            <a:r>
              <a:rPr lang="en-US" sz="2200" dirty="0"/>
              <a:t>QSPI: 50MHz on 4xdatalines -&gt; 200b/s</a:t>
            </a:r>
            <a:br>
              <a:rPr lang="en-US" sz="2200" dirty="0"/>
            </a:br>
            <a:r>
              <a:rPr lang="en-US" sz="2200" dirty="0"/>
              <a:t> 	vs  </a:t>
            </a:r>
            <a:br>
              <a:rPr lang="en-US" sz="2200" dirty="0"/>
            </a:br>
            <a:r>
              <a:rPr lang="en-US" sz="2200" dirty="0"/>
              <a:t>DDR: 266*2(</a:t>
            </a:r>
            <a:r>
              <a:rPr lang="en-US" sz="2200" dirty="0" err="1"/>
              <a:t>doubleDataRate</a:t>
            </a:r>
            <a:r>
              <a:rPr lang="en-US" sz="2200" dirty="0"/>
              <a:t>)=532*32b=…17kb/s</a:t>
            </a:r>
          </a:p>
          <a:p>
            <a:pPr marL="301752" lvl="1" indent="0">
              <a:buNone/>
            </a:pPr>
            <a:endParaRPr lang="en-US" sz="2400" dirty="0"/>
          </a:p>
          <a:p>
            <a:r>
              <a:rPr lang="en-US" sz="2400" dirty="0"/>
              <a:t>L2-cache</a:t>
            </a:r>
          </a:p>
          <a:p>
            <a:pPr lvl="1"/>
            <a:r>
              <a:rPr lang="en-US" sz="2400" dirty="0"/>
              <a:t>on SAMA5D* can configure L2-cache (256kB) to be added to </a:t>
            </a:r>
            <a:r>
              <a:rPr lang="en-US" sz="2400" dirty="0" err="1"/>
              <a:t>intSRAM</a:t>
            </a:r>
            <a:r>
              <a:rPr lang="en-US" sz="2400" dirty="0"/>
              <a:t> (128kB), so SAMA5 can have 384kB-intSRAM - not possible on SAMA7 and SAM9x6/7x</a:t>
            </a:r>
          </a:p>
        </p:txBody>
      </p:sp>
    </p:spTree>
    <p:custDataLst>
      <p:tags r:id="rId1"/>
    </p:custDataLst>
    <p:extLst>
      <p:ext uri="{BB962C8B-B14F-4D97-AF65-F5344CB8AC3E}">
        <p14:creationId xmlns:p14="http://schemas.microsoft.com/office/powerpoint/2010/main" val="12223550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3) Harmony next level</a:t>
            </a:r>
          </a:p>
        </p:txBody>
      </p:sp>
      <p:sp>
        <p:nvSpPr>
          <p:cNvPr id="5" name="Content Placeholder 4"/>
          <p:cNvSpPr>
            <a:spLocks noGrp="1"/>
          </p:cNvSpPr>
          <p:nvPr>
            <p:ph idx="1"/>
          </p:nvPr>
        </p:nvSpPr>
        <p:spPr>
          <a:xfrm>
            <a:off x="662953" y="1023759"/>
            <a:ext cx="11224247" cy="4585838"/>
          </a:xfrm>
        </p:spPr>
        <p:txBody>
          <a:bodyPr wrap="square">
            <a:spAutoFit/>
          </a:bodyPr>
          <a:lstStyle/>
          <a:p>
            <a:r>
              <a:rPr lang="en-US" sz="2400" b="0" dirty="0"/>
              <a:t>Harmony3 provides various </a:t>
            </a:r>
            <a:r>
              <a:rPr lang="en-US" sz="2400" b="0" dirty="0" err="1"/>
              <a:t>drv</a:t>
            </a:r>
            <a:r>
              <a:rPr lang="en-US" sz="2400" b="0" dirty="0"/>
              <a:t>- and middleware examples</a:t>
            </a:r>
          </a:p>
          <a:p>
            <a:pPr lvl="1"/>
            <a:r>
              <a:rPr lang="en-US" dirty="0" err="1"/>
              <a:t>DriverLevel</a:t>
            </a:r>
            <a:r>
              <a:rPr lang="en-US" dirty="0"/>
              <a:t> = &lt;h3&gt;\core_apps_sam_a7g5\apps\: i2c , i2c_eeprom, </a:t>
            </a:r>
            <a:r>
              <a:rPr lang="en-US" dirty="0" err="1"/>
              <a:t>spi</a:t>
            </a:r>
            <a:r>
              <a:rPr lang="en-US" dirty="0"/>
              <a:t>, </a:t>
            </a:r>
            <a:r>
              <a:rPr lang="en-US" dirty="0" err="1"/>
              <a:t>spi_eeprom</a:t>
            </a:r>
            <a:r>
              <a:rPr lang="en-US" dirty="0"/>
              <a:t>, </a:t>
            </a:r>
            <a:r>
              <a:rPr lang="en-US" dirty="0" err="1"/>
              <a:t>usart</a:t>
            </a:r>
            <a:endParaRPr lang="en-US" dirty="0"/>
          </a:p>
          <a:p>
            <a:pPr lvl="1"/>
            <a:r>
              <a:rPr lang="en-US" dirty="0"/>
              <a:t>Crypto = </a:t>
            </a:r>
          </a:p>
          <a:p>
            <a:pPr lvl="2"/>
            <a:r>
              <a:rPr lang="en-US" dirty="0"/>
              <a:t>&lt;h3&gt;\crypto_apps_large_hash\apps\</a:t>
            </a:r>
            <a:r>
              <a:rPr lang="en-US" dirty="0" err="1"/>
              <a:t>large_hash</a:t>
            </a:r>
            <a:endParaRPr lang="en-US" dirty="0"/>
          </a:p>
          <a:p>
            <a:pPr lvl="2"/>
            <a:r>
              <a:rPr lang="en-US" dirty="0"/>
              <a:t>&lt;h3&gt;\</a:t>
            </a:r>
            <a:r>
              <a:rPr lang="en-US" dirty="0" err="1"/>
              <a:t>crypto_apps_encrypt_decrypt</a:t>
            </a:r>
            <a:r>
              <a:rPr lang="en-US" dirty="0"/>
              <a:t>\apps\</a:t>
            </a:r>
            <a:r>
              <a:rPr lang="en-US" dirty="0" err="1"/>
              <a:t>encrypt_decrypt</a:t>
            </a:r>
            <a:endParaRPr lang="en-US" dirty="0"/>
          </a:p>
          <a:p>
            <a:pPr lvl="1">
              <a:tabLst>
                <a:tab pos="1079500" algn="l"/>
              </a:tabLst>
            </a:pPr>
            <a:r>
              <a:rPr lang="en-US" dirty="0"/>
              <a:t>GFX	= &lt;h3&gt;\gfx_apps_sam_a</a:t>
            </a:r>
            <a:r>
              <a:rPr lang="en-US" b="1" dirty="0">
                <a:solidFill>
                  <a:srgbClr val="FF0000"/>
                </a:solidFill>
              </a:rPr>
              <a:t>5d2</a:t>
            </a:r>
            <a:r>
              <a:rPr lang="en-US" dirty="0"/>
              <a:t> -&gt; separate EGT-session </a:t>
            </a:r>
          </a:p>
          <a:p>
            <a:pPr lvl="1">
              <a:tabLst>
                <a:tab pos="1079500" algn="l"/>
              </a:tabLst>
            </a:pPr>
            <a:r>
              <a:rPr lang="en-US" dirty="0"/>
              <a:t>Net	= &lt;h3&gt;\net_apps_sam_a</a:t>
            </a:r>
            <a:r>
              <a:rPr lang="en-US" b="1" dirty="0">
                <a:solidFill>
                  <a:srgbClr val="FF0000"/>
                </a:solidFill>
              </a:rPr>
              <a:t>5d2</a:t>
            </a:r>
            <a:r>
              <a:rPr lang="en-US" dirty="0"/>
              <a:t> </a:t>
            </a:r>
          </a:p>
          <a:p>
            <a:pPr lvl="1">
              <a:tabLst>
                <a:tab pos="1079500" algn="l"/>
              </a:tabLst>
            </a:pPr>
            <a:r>
              <a:rPr lang="en-US" dirty="0"/>
              <a:t>USB	= </a:t>
            </a:r>
          </a:p>
          <a:p>
            <a:pPr lvl="2"/>
            <a:r>
              <a:rPr lang="en-US" dirty="0"/>
              <a:t>&lt;h3&gt;\</a:t>
            </a:r>
            <a:r>
              <a:rPr lang="en-US" dirty="0" err="1"/>
              <a:t>usb_apps_device</a:t>
            </a:r>
            <a:r>
              <a:rPr lang="en-US" dirty="0"/>
              <a:t> = </a:t>
            </a:r>
            <a:r>
              <a:rPr lang="en-US" dirty="0" err="1"/>
              <a:t>msd_sdcard</a:t>
            </a:r>
            <a:r>
              <a:rPr lang="en-US" dirty="0"/>
              <a:t> , </a:t>
            </a:r>
            <a:r>
              <a:rPr lang="en-US" dirty="0" err="1"/>
              <a:t>cdc_com_port_single</a:t>
            </a:r>
            <a:r>
              <a:rPr lang="en-US" dirty="0"/>
              <a:t>, …</a:t>
            </a:r>
          </a:p>
          <a:p>
            <a:pPr lvl="2"/>
            <a:r>
              <a:rPr lang="en-US" dirty="0"/>
              <a:t>&lt;h3&gt;\</a:t>
            </a:r>
            <a:r>
              <a:rPr lang="en-US" dirty="0" err="1"/>
              <a:t>usb_apps_host</a:t>
            </a:r>
            <a:r>
              <a:rPr lang="en-US" dirty="0"/>
              <a:t>     = </a:t>
            </a:r>
            <a:r>
              <a:rPr lang="en-US" dirty="0" err="1"/>
              <a:t>hid_basic_keyboard</a:t>
            </a:r>
            <a:r>
              <a:rPr lang="en-US" dirty="0"/>
              <a:t>, </a:t>
            </a:r>
            <a:r>
              <a:rPr lang="en-US" dirty="0" err="1"/>
              <a:t>msd_basic</a:t>
            </a:r>
            <a:r>
              <a:rPr lang="en-US" dirty="0"/>
              <a:t>, …</a:t>
            </a:r>
          </a:p>
          <a:p>
            <a:pPr marL="594360" lvl="2" indent="0">
              <a:buNone/>
            </a:pPr>
            <a:r>
              <a:rPr lang="en-US" sz="2000" b="1" i="1" dirty="0">
                <a:solidFill>
                  <a:srgbClr val="0070C0"/>
                </a:solidFill>
              </a:rPr>
              <a:t>=&gt; </a:t>
            </a:r>
            <a:r>
              <a:rPr lang="de-DE" sz="2000" b="1" i="1" dirty="0">
                <a:solidFill>
                  <a:srgbClr val="0070C0"/>
                </a:solidFill>
              </a:rPr>
              <a:t>USB-example on next slide</a:t>
            </a:r>
            <a:endParaRPr lang="en-US" sz="2000" b="1" i="1" dirty="0">
              <a:solidFill>
                <a:srgbClr val="0070C0"/>
              </a:solidFill>
            </a:endParaRPr>
          </a:p>
          <a:p>
            <a:pPr lvl="1"/>
            <a:endParaRPr lang="en-US" dirty="0"/>
          </a:p>
          <a:p>
            <a:pPr lvl="1"/>
            <a:r>
              <a:rPr lang="en-US" dirty="0"/>
              <a:t>Wireless = </a:t>
            </a:r>
            <a:r>
              <a:rPr lang="en-US" sz="2400" dirty="0"/>
              <a:t>…</a:t>
            </a:r>
            <a:endParaRPr lang="en-US" dirty="0"/>
          </a:p>
        </p:txBody>
      </p:sp>
    </p:spTree>
    <p:custDataLst>
      <p:tags r:id="rId1"/>
    </p:custDataLst>
    <p:extLst>
      <p:ext uri="{BB962C8B-B14F-4D97-AF65-F5344CB8AC3E}">
        <p14:creationId xmlns:p14="http://schemas.microsoft.com/office/powerpoint/2010/main" val="17002916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3) Harmony next level: </a:t>
            </a:r>
            <a:r>
              <a:rPr lang="en-US" dirty="0" err="1"/>
              <a:t>usb</a:t>
            </a:r>
            <a:endParaRPr lang="en-US" dirty="0"/>
          </a:p>
        </p:txBody>
      </p:sp>
      <p:sp>
        <p:nvSpPr>
          <p:cNvPr id="5" name="Content Placeholder 4"/>
          <p:cNvSpPr>
            <a:spLocks noGrp="1"/>
          </p:cNvSpPr>
          <p:nvPr>
            <p:ph idx="1"/>
          </p:nvPr>
        </p:nvSpPr>
        <p:spPr>
          <a:xfrm>
            <a:off x="246185" y="1023759"/>
            <a:ext cx="11942640" cy="5678445"/>
          </a:xfrm>
        </p:spPr>
        <p:txBody>
          <a:bodyPr wrap="square">
            <a:spAutoFit/>
          </a:bodyPr>
          <a:lstStyle/>
          <a:p>
            <a:pPr marL="0" indent="0">
              <a:buNone/>
            </a:pPr>
            <a:r>
              <a:rPr lang="en-US" b="0" dirty="0"/>
              <a:t>H3-USB example</a:t>
            </a:r>
          </a:p>
          <a:p>
            <a:r>
              <a:rPr lang="en-US" sz="1800" b="0" dirty="0"/>
              <a:t>prj </a:t>
            </a:r>
            <a:r>
              <a:rPr lang="en-US" sz="1800" b="0" dirty="0">
                <a:hlinkClick r:id="rId4" action="ppaction://hlinkfile"/>
              </a:rPr>
              <a:t>f2fL3_usb--cdc_msd_sdcard-sama7_only</a:t>
            </a:r>
            <a:endParaRPr lang="en-US" sz="1800" b="0" dirty="0"/>
          </a:p>
          <a:p>
            <a:r>
              <a:rPr lang="en-US" sz="1800" b="0" dirty="0"/>
              <a:t>prepare demo</a:t>
            </a:r>
          </a:p>
          <a:p>
            <a:pPr lvl="1"/>
            <a:r>
              <a:rPr lang="en-US" sz="1800" b="0" dirty="0"/>
              <a:t>physical setup on the right</a:t>
            </a:r>
          </a:p>
          <a:p>
            <a:pPr lvl="1"/>
            <a:r>
              <a:rPr lang="en-US" sz="1800" dirty="0"/>
              <a:t>cp &lt;h3&gt;\usb_apps_device\apps\</a:t>
            </a:r>
            <a:r>
              <a:rPr lang="en-US" sz="1800" dirty="0" err="1"/>
              <a:t>cdc_msd_sdcard</a:t>
            </a:r>
            <a:r>
              <a:rPr lang="en-US" sz="1800" dirty="0"/>
              <a:t>\ </a:t>
            </a:r>
          </a:p>
          <a:p>
            <a:pPr lvl="1"/>
            <a:r>
              <a:rPr lang="en-US" sz="1800" dirty="0" err="1"/>
              <a:t>prjProp</a:t>
            </a:r>
            <a:r>
              <a:rPr lang="en-US" sz="1800" dirty="0"/>
              <a:t> </a:t>
            </a:r>
          </a:p>
          <a:p>
            <a:pPr lvl="2"/>
            <a:r>
              <a:rPr lang="en-US" dirty="0"/>
              <a:t>SAMA7G5-DFP_v1.1.175, XC32-v4.21</a:t>
            </a:r>
          </a:p>
          <a:p>
            <a:pPr lvl="2"/>
            <a:r>
              <a:rPr lang="en-US" dirty="0"/>
              <a:t>select your at91-4-ide - eg: </a:t>
            </a:r>
            <a:br>
              <a:rPr lang="en-US" dirty="0"/>
            </a:br>
            <a:r>
              <a:rPr lang="en-US" dirty="0"/>
              <a:t>&lt;ESI_F2F&gt;\Labs\</a:t>
            </a:r>
            <a:r>
              <a:rPr lang="en-US" dirty="0" err="1"/>
              <a:t>LabHelp</a:t>
            </a:r>
            <a:r>
              <a:rPr lang="en-US" dirty="0"/>
              <a:t>\sama7g5_at91bootstrap.elf</a:t>
            </a:r>
          </a:p>
          <a:p>
            <a:pPr lvl="2"/>
            <a:r>
              <a:rPr lang="en-US" dirty="0"/>
              <a:t>set </a:t>
            </a:r>
            <a:r>
              <a:rPr lang="en-US" dirty="0" err="1"/>
              <a:t>brkpt</a:t>
            </a:r>
            <a:r>
              <a:rPr lang="en-US" dirty="0"/>
              <a:t> in '</a:t>
            </a:r>
            <a:r>
              <a:rPr lang="en-US" sz="1600" dirty="0">
                <a:solidFill>
                  <a:srgbClr val="0070C0"/>
                </a:solidFill>
                <a:latin typeface="Courier New" panose="02070309020205020404" pitchFamily="49" charset="0"/>
                <a:cs typeface="Courier New" panose="02070309020205020404" pitchFamily="49" charset="0"/>
              </a:rPr>
              <a:t>case APP_STATE_INIT</a:t>
            </a:r>
            <a:r>
              <a:rPr lang="en-US" dirty="0"/>
              <a:t>' (-&gt;not sure, but demo only </a:t>
            </a:r>
            <a:br>
              <a:rPr lang="en-US" dirty="0"/>
            </a:br>
            <a:r>
              <a:rPr lang="en-US" dirty="0"/>
              <a:t>works with this </a:t>
            </a:r>
            <a:r>
              <a:rPr lang="en-US" dirty="0" err="1"/>
              <a:t>brkpt</a:t>
            </a:r>
            <a:r>
              <a:rPr lang="en-US" dirty="0"/>
              <a:t>!) and enable '</a:t>
            </a:r>
            <a:r>
              <a:rPr lang="en-US" dirty="0" err="1"/>
              <a:t>halt@main</a:t>
            </a:r>
            <a:r>
              <a:rPr lang="en-US" dirty="0"/>
              <a:t>' in tools/options/embedded</a:t>
            </a:r>
          </a:p>
          <a:p>
            <a:r>
              <a:rPr lang="en-US" sz="1800" b="0" dirty="0"/>
              <a:t>running demo</a:t>
            </a:r>
          </a:p>
          <a:p>
            <a:pPr lvl="1"/>
            <a:r>
              <a:rPr lang="en-US" sz="1800" b="0" dirty="0"/>
              <a:t>open console </a:t>
            </a:r>
            <a:r>
              <a:rPr lang="en-US" sz="1800" dirty="0"/>
              <a:t>and make sure you see '</a:t>
            </a:r>
            <a:r>
              <a:rPr lang="en-US" sz="1800" dirty="0" err="1"/>
              <a:t>RomBOOT</a:t>
            </a:r>
            <a:r>
              <a:rPr lang="en-US" sz="1800" dirty="0"/>
              <a:t>' msg</a:t>
            </a:r>
          </a:p>
          <a:p>
            <a:pPr lvl="1"/>
            <a:r>
              <a:rPr lang="en-US" sz="1800" b="0" dirty="0"/>
              <a:t>now </a:t>
            </a:r>
            <a:r>
              <a:rPr lang="en-US" sz="1800" b="0" dirty="0" err="1"/>
              <a:t>download&amp;debug</a:t>
            </a:r>
            <a:r>
              <a:rPr lang="en-US" sz="1800" b="0" dirty="0"/>
              <a:t> </a:t>
            </a:r>
            <a:r>
              <a:rPr lang="en-US" sz="1800" dirty="0"/>
              <a:t> &lt;</a:t>
            </a:r>
            <a:r>
              <a:rPr lang="en-US" sz="1800" dirty="0" err="1"/>
              <a:t>cdc_msd_sdcard</a:t>
            </a:r>
            <a:r>
              <a:rPr lang="en-US" sz="1800" dirty="0"/>
              <a:t>&gt; prj and </a:t>
            </a:r>
            <a:r>
              <a:rPr lang="en-US" sz="1800" dirty="0" err="1"/>
              <a:t>stop@main</a:t>
            </a:r>
            <a:r>
              <a:rPr lang="en-US" sz="1800" dirty="0"/>
              <a:t> (LED=green)</a:t>
            </a:r>
          </a:p>
          <a:p>
            <a:pPr lvl="1"/>
            <a:r>
              <a:rPr lang="en-US" sz="1800" dirty="0"/>
              <a:t>hit continue to run to </a:t>
            </a:r>
            <a:r>
              <a:rPr lang="en-US" sz="1800" dirty="0" err="1"/>
              <a:t>brkpt</a:t>
            </a:r>
            <a:r>
              <a:rPr lang="en-US" sz="1800" dirty="0"/>
              <a:t> on '</a:t>
            </a:r>
            <a:r>
              <a:rPr lang="en-US" sz="1600" dirty="0">
                <a:solidFill>
                  <a:srgbClr val="0070C0"/>
                </a:solidFill>
                <a:latin typeface="Courier New" panose="02070309020205020404" pitchFamily="49" charset="0"/>
                <a:cs typeface="Courier New" panose="02070309020205020404" pitchFamily="49" charset="0"/>
              </a:rPr>
              <a:t>case APP_STATE_INIT</a:t>
            </a:r>
            <a:r>
              <a:rPr lang="en-US" sz="1800" dirty="0"/>
              <a:t>' (LED=off)</a:t>
            </a:r>
          </a:p>
          <a:p>
            <a:pPr lvl="1"/>
            <a:r>
              <a:rPr lang="en-US" sz="1800" b="0" dirty="0"/>
              <a:t>hit continue (you'll hear </a:t>
            </a:r>
            <a:r>
              <a:rPr lang="en-US" sz="1800" b="0" dirty="0" err="1"/>
              <a:t>usb</a:t>
            </a:r>
            <a:r>
              <a:rPr lang="en-US" sz="1800" b="0" dirty="0"/>
              <a:t>-en</a:t>
            </a:r>
            <a:r>
              <a:rPr lang="en-US" sz="1800" dirty="0"/>
              <a:t>umeration-</a:t>
            </a:r>
            <a:r>
              <a:rPr lang="en-US" sz="1800" dirty="0" err="1"/>
              <a:t>bingBong</a:t>
            </a:r>
            <a:r>
              <a:rPr lang="en-US" sz="1800" dirty="0"/>
              <a:t> and LED=green)</a:t>
            </a:r>
          </a:p>
          <a:p>
            <a:pPr lvl="1"/>
            <a:r>
              <a:rPr lang="en-US" sz="1800" dirty="0"/>
              <a:t>open 2.console on CDC-</a:t>
            </a:r>
            <a:r>
              <a:rPr lang="en-US" sz="1800" dirty="0" err="1"/>
              <a:t>USBport</a:t>
            </a:r>
            <a:r>
              <a:rPr lang="en-US" sz="1800" dirty="0"/>
              <a:t> and press user button to see 'PUSH BUTTON PRESSED'</a:t>
            </a:r>
            <a:br>
              <a:rPr lang="en-US" sz="1800" dirty="0"/>
            </a:br>
            <a:r>
              <a:rPr lang="en-US" sz="1800" dirty="0"/>
              <a:t>-&gt; next slide for expected result</a:t>
            </a:r>
            <a:endParaRPr lang="en-US" sz="1800" b="0" dirty="0"/>
          </a:p>
        </p:txBody>
      </p:sp>
      <p:pic>
        <p:nvPicPr>
          <p:cNvPr id="2" name="Picture 1">
            <a:extLst>
              <a:ext uri="{FF2B5EF4-FFF2-40B4-BE49-F238E27FC236}">
                <a16:creationId xmlns:a16="http://schemas.microsoft.com/office/drawing/2014/main" id="{4ED8E92D-79EF-2B10-FF15-1A5C837C6E1B}"/>
              </a:ext>
            </a:extLst>
          </p:cNvPr>
          <p:cNvPicPr>
            <a:picLocks noChangeAspect="1"/>
          </p:cNvPicPr>
          <p:nvPr/>
        </p:nvPicPr>
        <p:blipFill>
          <a:blip r:embed="rId5"/>
          <a:stretch>
            <a:fillRect/>
          </a:stretch>
        </p:blipFill>
        <p:spPr>
          <a:xfrm>
            <a:off x="7501809" y="547817"/>
            <a:ext cx="3953725" cy="3065246"/>
          </a:xfrm>
          <a:prstGeom prst="rect">
            <a:avLst/>
          </a:prstGeom>
          <a:ln>
            <a:solidFill>
              <a:schemeClr val="tx1"/>
            </a:solidFill>
          </a:ln>
        </p:spPr>
      </p:pic>
      <p:pic>
        <p:nvPicPr>
          <p:cNvPr id="6" name="Picture 5">
            <a:extLst>
              <a:ext uri="{FF2B5EF4-FFF2-40B4-BE49-F238E27FC236}">
                <a16:creationId xmlns:a16="http://schemas.microsoft.com/office/drawing/2014/main" id="{6A767A8A-C5EB-3C36-8638-38D0CC16D5F6}"/>
              </a:ext>
            </a:extLst>
          </p:cNvPr>
          <p:cNvPicPr>
            <a:picLocks noChangeAspect="1"/>
          </p:cNvPicPr>
          <p:nvPr/>
        </p:nvPicPr>
        <p:blipFill>
          <a:blip r:embed="rId6"/>
          <a:stretch>
            <a:fillRect/>
          </a:stretch>
        </p:blipFill>
        <p:spPr>
          <a:xfrm>
            <a:off x="8291907" y="3724482"/>
            <a:ext cx="3924490" cy="2242564"/>
          </a:xfrm>
          <a:prstGeom prst="rect">
            <a:avLst/>
          </a:prstGeom>
          <a:ln>
            <a:solidFill>
              <a:schemeClr val="tx1"/>
            </a:solidFill>
          </a:ln>
        </p:spPr>
      </p:pic>
    </p:spTree>
    <p:custDataLst>
      <p:tags r:id="rId1"/>
    </p:custDataLst>
    <p:extLst>
      <p:ext uri="{BB962C8B-B14F-4D97-AF65-F5344CB8AC3E}">
        <p14:creationId xmlns:p14="http://schemas.microsoft.com/office/powerpoint/2010/main" val="323408734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3) Harmony next level: </a:t>
            </a:r>
            <a:r>
              <a:rPr lang="en-US" dirty="0" err="1"/>
              <a:t>usb</a:t>
            </a:r>
            <a:r>
              <a:rPr lang="en-US" dirty="0"/>
              <a:t> -&gt; expected result</a:t>
            </a:r>
          </a:p>
        </p:txBody>
      </p:sp>
      <p:sp>
        <p:nvSpPr>
          <p:cNvPr id="5" name="Content Placeholder 4"/>
          <p:cNvSpPr>
            <a:spLocks noGrp="1"/>
          </p:cNvSpPr>
          <p:nvPr>
            <p:ph idx="1"/>
          </p:nvPr>
        </p:nvSpPr>
        <p:spPr>
          <a:xfrm>
            <a:off x="246185" y="1023759"/>
            <a:ext cx="11942640" cy="430855"/>
          </a:xfrm>
        </p:spPr>
        <p:txBody>
          <a:bodyPr wrap="square">
            <a:spAutoFit/>
          </a:bodyPr>
          <a:lstStyle/>
          <a:p>
            <a:pPr marL="0" indent="0">
              <a:buNone/>
            </a:pPr>
            <a:r>
              <a:rPr lang="en-US" b="0" dirty="0"/>
              <a:t> </a:t>
            </a:r>
            <a:endParaRPr lang="en-US" sz="1800" b="0" dirty="0"/>
          </a:p>
        </p:txBody>
      </p:sp>
      <p:pic>
        <p:nvPicPr>
          <p:cNvPr id="7" name="Picture 6">
            <a:extLst>
              <a:ext uri="{FF2B5EF4-FFF2-40B4-BE49-F238E27FC236}">
                <a16:creationId xmlns:a16="http://schemas.microsoft.com/office/drawing/2014/main" id="{E7160884-712E-0A6A-E963-D44B9FFBA2C4}"/>
              </a:ext>
            </a:extLst>
          </p:cNvPr>
          <p:cNvPicPr>
            <a:picLocks noChangeAspect="1"/>
          </p:cNvPicPr>
          <p:nvPr/>
        </p:nvPicPr>
        <p:blipFill>
          <a:blip r:embed="rId4"/>
          <a:stretch>
            <a:fillRect/>
          </a:stretch>
        </p:blipFill>
        <p:spPr>
          <a:xfrm>
            <a:off x="1715589" y="1023759"/>
            <a:ext cx="9003832" cy="5615650"/>
          </a:xfrm>
          <a:prstGeom prst="rect">
            <a:avLst/>
          </a:prstGeom>
        </p:spPr>
      </p:pic>
    </p:spTree>
    <p:custDataLst>
      <p:tags r:id="rId1"/>
    </p:custDataLst>
    <p:extLst>
      <p:ext uri="{BB962C8B-B14F-4D97-AF65-F5344CB8AC3E}">
        <p14:creationId xmlns:p14="http://schemas.microsoft.com/office/powerpoint/2010/main" val="30701840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Agenda</a:t>
            </a:r>
          </a:p>
        </p:txBody>
      </p:sp>
      <p:sp>
        <p:nvSpPr>
          <p:cNvPr id="5" name="Content Placeholder 4"/>
          <p:cNvSpPr>
            <a:spLocks noGrp="1"/>
          </p:cNvSpPr>
          <p:nvPr>
            <p:ph idx="1"/>
          </p:nvPr>
        </p:nvSpPr>
        <p:spPr>
          <a:xfrm>
            <a:off x="520605" y="860710"/>
            <a:ext cx="11282418" cy="5763084"/>
          </a:xfrm>
          <a:noFill/>
        </p:spPr>
        <p:txBody>
          <a:bodyPr wrap="square">
            <a:spAutoFit/>
          </a:bodyPr>
          <a:lstStyle/>
          <a:p>
            <a:pPr marL="457200" indent="-457200">
              <a:spcBef>
                <a:spcPts val="0"/>
              </a:spcBef>
              <a:buFont typeface="+mj-lt"/>
              <a:buAutoNum type="arabicPeriod"/>
            </a:pPr>
            <a:r>
              <a:rPr lang="en-US" sz="1800" dirty="0"/>
              <a:t>Introduction and flow for MPU-H3-apps-in-X</a:t>
            </a:r>
          </a:p>
          <a:p>
            <a:pPr lvl="1">
              <a:spcBef>
                <a:spcPts val="0"/>
              </a:spcBef>
            </a:pPr>
            <a:r>
              <a:rPr lang="en-US" sz="1800" dirty="0"/>
              <a:t>How to develop H3 applications for MPUs with M</a:t>
            </a:r>
            <a:r>
              <a:rPr lang="en-US" sz="1800" b="1" dirty="0">
                <a:solidFill>
                  <a:srgbClr val="0070C0"/>
                </a:solidFill>
              </a:rPr>
              <a:t>CCH</a:t>
            </a:r>
            <a:r>
              <a:rPr lang="en-US" sz="1800" dirty="0"/>
              <a:t>3 + M</a:t>
            </a:r>
            <a:r>
              <a:rPr lang="en-US" sz="1800" b="1" dirty="0">
                <a:solidFill>
                  <a:srgbClr val="0070C0"/>
                </a:solidFill>
              </a:rPr>
              <a:t>CC</a:t>
            </a:r>
            <a:r>
              <a:rPr lang="en-US" sz="1800" dirty="0"/>
              <a:t>-CM in MPLABX</a:t>
            </a:r>
          </a:p>
          <a:p>
            <a:pPr lvl="1">
              <a:spcBef>
                <a:spcPts val="0"/>
              </a:spcBef>
            </a:pPr>
            <a:r>
              <a:rPr lang="en-US" sz="1800" i="1" dirty="0">
                <a:solidFill>
                  <a:srgbClr val="0070C0"/>
                </a:solidFill>
              </a:rPr>
              <a:t>Demo</a:t>
            </a:r>
            <a:r>
              <a:rPr lang="en-US" sz="1800" dirty="0"/>
              <a:t>: </a:t>
            </a:r>
            <a:r>
              <a:rPr lang="en-US" sz="1800" dirty="0" err="1"/>
              <a:t>LEDtoggle+PRINTF</a:t>
            </a:r>
            <a:r>
              <a:rPr lang="en-US" sz="1800" dirty="0"/>
              <a:t>()</a:t>
            </a:r>
            <a:endParaRPr lang="en-US" sz="1800" i="1" dirty="0">
              <a:solidFill>
                <a:srgbClr val="00B050"/>
              </a:solidFill>
            </a:endParaRPr>
          </a:p>
          <a:p>
            <a:pPr lvl="1">
              <a:spcBef>
                <a:spcPts val="0"/>
              </a:spcBef>
            </a:pPr>
            <a:r>
              <a:rPr lang="en-US" sz="1800" dirty="0"/>
              <a:t>MCU vs MPU and how MPUs boot</a:t>
            </a:r>
          </a:p>
          <a:p>
            <a:pPr marL="457200" indent="-457200">
              <a:spcBef>
                <a:spcPts val="1200"/>
              </a:spcBef>
              <a:buFont typeface="+mj-lt"/>
              <a:buAutoNum type="arabicPeriod"/>
            </a:pPr>
            <a:r>
              <a:rPr lang="en-US" sz="1800" dirty="0"/>
              <a:t>The second level bootloader at91 and how to create it</a:t>
            </a:r>
          </a:p>
          <a:p>
            <a:pPr marL="758952" lvl="1" indent="-457200">
              <a:spcBef>
                <a:spcPts val="0"/>
              </a:spcBef>
              <a:buFont typeface="+mj-lt"/>
              <a:buAutoNum type="alphaLcPeriod"/>
            </a:pPr>
            <a:r>
              <a:rPr lang="en-US" sz="1800" dirty="0"/>
              <a:t>Flow for IDE-debugging </a:t>
            </a:r>
            <a:r>
              <a:rPr lang="en-US" sz="1800" b="1" i="1" dirty="0"/>
              <a:t>and</a:t>
            </a:r>
            <a:r>
              <a:rPr lang="en-US" sz="1800" dirty="0"/>
              <a:t> production with one MPLABX-</a:t>
            </a:r>
            <a:r>
              <a:rPr lang="en-US" sz="1800" dirty="0" err="1"/>
              <a:t>prj</a:t>
            </a:r>
            <a:r>
              <a:rPr lang="en-US" sz="1800" dirty="0"/>
              <a:t> at91_</a:t>
            </a:r>
            <a:r>
              <a:rPr lang="en-US" sz="1800" b="1" dirty="0"/>
              <a:t>run</a:t>
            </a:r>
            <a:r>
              <a:rPr lang="en-US" sz="1800" dirty="0"/>
              <a:t>.X </a:t>
            </a:r>
          </a:p>
          <a:p>
            <a:pPr marL="892175" lvl="2" indent="-298450">
              <a:spcBef>
                <a:spcPts val="0"/>
              </a:spcBef>
              <a:buFont typeface="+mj-lt"/>
              <a:buAutoNum type="romanLcPeriod"/>
              <a:tabLst>
                <a:tab pos="1797050" algn="l"/>
              </a:tabLst>
            </a:pPr>
            <a:r>
              <a:rPr lang="en-US" dirty="0"/>
              <a:t>at91_</a:t>
            </a:r>
            <a:r>
              <a:rPr lang="en-US" b="1" dirty="0"/>
              <a:t>ide</a:t>
            </a:r>
            <a:r>
              <a:rPr lang="en-US" dirty="0"/>
              <a:t>	for debugging an MPU-MCCH3-application in MPLABX</a:t>
            </a:r>
          </a:p>
          <a:p>
            <a:pPr marL="892175" lvl="2" indent="-298450">
              <a:spcBef>
                <a:spcPts val="0"/>
              </a:spcBef>
              <a:buFont typeface="+mj-lt"/>
              <a:buAutoNum type="romanLcPeriod"/>
              <a:tabLst>
                <a:tab pos="1797050" algn="l"/>
              </a:tabLst>
            </a:pPr>
            <a:r>
              <a:rPr lang="en-US" dirty="0"/>
              <a:t>at91_</a:t>
            </a:r>
            <a:r>
              <a:rPr lang="en-US" b="1" dirty="0"/>
              <a:t>sdc</a:t>
            </a:r>
            <a:r>
              <a:rPr lang="en-US" dirty="0"/>
              <a:t>	to use an MPU-MCCH3-application in production and </a:t>
            </a:r>
            <a:r>
              <a:rPr lang="en-US" dirty="0" err="1"/>
              <a:t>sam-ba</a:t>
            </a:r>
            <a:endParaRPr lang="en-US" dirty="0"/>
          </a:p>
          <a:p>
            <a:pPr marL="758952" lvl="1" indent="-457200">
              <a:spcBef>
                <a:spcPts val="0"/>
              </a:spcBef>
              <a:buFont typeface="+mj-lt"/>
              <a:buAutoNum type="alphaLcPeriod"/>
            </a:pPr>
            <a:r>
              <a:rPr lang="en-US" sz="1800" dirty="0"/>
              <a:t>developing/extending at91 in MPLABX -&gt; at91_</a:t>
            </a:r>
            <a:r>
              <a:rPr lang="en-US" sz="1800" b="1" dirty="0"/>
              <a:t>devel</a:t>
            </a:r>
            <a:r>
              <a:rPr lang="en-US" sz="1800" dirty="0"/>
              <a:t>.X </a:t>
            </a:r>
          </a:p>
          <a:p>
            <a:pPr marL="457200" indent="-457200">
              <a:spcBef>
                <a:spcPts val="1200"/>
              </a:spcBef>
              <a:buFont typeface="+mj-lt"/>
              <a:buAutoNum type="arabicPeriod"/>
            </a:pPr>
            <a:r>
              <a:rPr lang="en-US" sz="1800" dirty="0"/>
              <a:t>Next step</a:t>
            </a:r>
          </a:p>
          <a:p>
            <a:pPr lvl="1">
              <a:tabLst>
                <a:tab pos="1260475" algn="l"/>
              </a:tabLst>
            </a:pPr>
            <a:r>
              <a:rPr lang="en-US" sz="1800" dirty="0"/>
              <a:t>H3-drv level and middleware apps and graphics -&gt; </a:t>
            </a:r>
            <a:r>
              <a:rPr lang="en-US" sz="1800" dirty="0" err="1"/>
              <a:t>MPLABpro</a:t>
            </a:r>
            <a:r>
              <a:rPr lang="en-US" sz="1800" dirty="0"/>
              <a:t>: MPUs are first devices that are supported</a:t>
            </a:r>
          </a:p>
          <a:p>
            <a:pPr marL="457200" indent="-457200">
              <a:spcBef>
                <a:spcPts val="1200"/>
              </a:spcBef>
              <a:buFont typeface="+mj-lt"/>
              <a:buAutoNum type="arabicPeriod"/>
            </a:pPr>
            <a:r>
              <a:rPr lang="en-US" sz="1800" dirty="0"/>
              <a:t>Labs</a:t>
            </a:r>
          </a:p>
          <a:p>
            <a:pPr marL="758952" lvl="1" indent="-457200">
              <a:spcBef>
                <a:spcPts val="0"/>
              </a:spcBef>
              <a:buFont typeface="+mj-lt"/>
              <a:buAutoNum type="alphaLcPeriod"/>
              <a:tabLst>
                <a:tab pos="1619250" algn="l"/>
              </a:tabLst>
            </a:pPr>
            <a:r>
              <a:rPr lang="en-US" sz="1800" dirty="0">
                <a:solidFill>
                  <a:schemeClr val="tx1"/>
                </a:solidFill>
              </a:rPr>
              <a:t> </a:t>
            </a:r>
            <a:r>
              <a:rPr lang="en-US" sz="1800" i="1" dirty="0">
                <a:solidFill>
                  <a:srgbClr val="0070C0"/>
                </a:solidFill>
              </a:rPr>
              <a:t>Lab1</a:t>
            </a:r>
            <a:r>
              <a:rPr lang="en-US" sz="1800" dirty="0"/>
              <a:t>:	</a:t>
            </a:r>
            <a:r>
              <a:rPr lang="en-US" sz="1800" dirty="0" err="1"/>
              <a:t>LEDtoggle+PRINTF</a:t>
            </a:r>
            <a:r>
              <a:rPr lang="en-US" sz="1800" dirty="0"/>
              <a:t>()  -&gt; at91 </a:t>
            </a:r>
            <a:r>
              <a:rPr lang="en-US" sz="1800" i="1" dirty="0">
                <a:solidFill>
                  <a:srgbClr val="00B050"/>
                </a:solidFill>
              </a:rPr>
              <a:t>provided</a:t>
            </a:r>
            <a:r>
              <a:rPr lang="en-US" sz="1800" dirty="0"/>
              <a:t>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Lab2a</a:t>
            </a:r>
            <a:r>
              <a:rPr lang="en-US" sz="1800" dirty="0"/>
              <a:t>:	redo Lab1 but with self-</a:t>
            </a:r>
            <a:r>
              <a:rPr lang="en-US" sz="1800" i="1" dirty="0">
                <a:solidFill>
                  <a:srgbClr val="00B050"/>
                </a:solidFill>
              </a:rPr>
              <a:t>created</a:t>
            </a:r>
            <a:r>
              <a:rPr lang="en-US" sz="1800" dirty="0"/>
              <a:t> at91 in MPLABX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Lab2b1</a:t>
            </a:r>
            <a:r>
              <a:rPr lang="en-US" sz="1800" dirty="0"/>
              <a:t>:	Lab1 but with self-</a:t>
            </a:r>
            <a:r>
              <a:rPr lang="en-US" sz="1800" i="1" dirty="0">
                <a:solidFill>
                  <a:srgbClr val="00B050"/>
                </a:solidFill>
              </a:rPr>
              <a:t>created</a:t>
            </a:r>
            <a:r>
              <a:rPr lang="en-US" sz="1800" dirty="0"/>
              <a:t> at91 from </a:t>
            </a:r>
            <a:r>
              <a:rPr lang="en-US" sz="1800" dirty="0" err="1"/>
              <a:t>SDCard</a:t>
            </a:r>
            <a:endParaRPr lang="en-US" sz="1800" dirty="0"/>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Lab2b2</a:t>
            </a:r>
            <a:r>
              <a:rPr lang="en-US" sz="1800" dirty="0"/>
              <a:t>:	Lab1 but with self-</a:t>
            </a:r>
            <a:r>
              <a:rPr lang="en-US" sz="1800" i="1" dirty="0">
                <a:solidFill>
                  <a:srgbClr val="00B050"/>
                </a:solidFill>
              </a:rPr>
              <a:t>created</a:t>
            </a:r>
            <a:r>
              <a:rPr lang="en-US" sz="1800" dirty="0"/>
              <a:t> at91 from any embedded NVM (</a:t>
            </a:r>
            <a:r>
              <a:rPr lang="en-US" sz="1800" dirty="0" err="1"/>
              <a:t>qspi</a:t>
            </a:r>
            <a:r>
              <a:rPr lang="en-US" sz="1800" dirty="0"/>
              <a:t>, </a:t>
            </a:r>
            <a:r>
              <a:rPr lang="en-US" sz="1800" dirty="0" err="1"/>
              <a:t>emmc</a:t>
            </a:r>
            <a:r>
              <a:rPr lang="en-US" sz="1800" dirty="0"/>
              <a:t>, </a:t>
            </a:r>
            <a:r>
              <a:rPr lang="en-US" sz="1800" dirty="0" err="1"/>
              <a:t>nand</a:t>
            </a:r>
            <a:r>
              <a:rPr lang="en-US" sz="1800" dirty="0"/>
              <a:t>)</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Lab2c</a:t>
            </a:r>
            <a:r>
              <a:rPr lang="en-US" sz="1800" dirty="0"/>
              <a:t>:	redo Lab1 but with self-</a:t>
            </a:r>
            <a:r>
              <a:rPr lang="en-US" sz="1800" i="1" dirty="0">
                <a:solidFill>
                  <a:srgbClr val="00B050"/>
                </a:solidFill>
              </a:rPr>
              <a:t>changed</a:t>
            </a:r>
            <a:r>
              <a:rPr lang="en-US" sz="1800" dirty="0"/>
              <a:t> at91 from any NVM</a:t>
            </a:r>
          </a:p>
          <a:p>
            <a:pPr marL="457200" indent="-457200">
              <a:spcBef>
                <a:spcPts val="1200"/>
              </a:spcBef>
              <a:buFont typeface="+mj-lt"/>
              <a:buAutoNum type="arabicPeriod"/>
            </a:pPr>
            <a:r>
              <a:rPr lang="en-US" sz="1800" b="1" dirty="0"/>
              <a:t>Summary</a:t>
            </a:r>
          </a:p>
        </p:txBody>
      </p:sp>
      <p:sp>
        <p:nvSpPr>
          <p:cNvPr id="2" name="Rectangle 1">
            <a:extLst>
              <a:ext uri="{FF2B5EF4-FFF2-40B4-BE49-F238E27FC236}">
                <a16:creationId xmlns:a16="http://schemas.microsoft.com/office/drawing/2014/main" id="{389129C8-8674-FBED-03F9-1EE9EC7A5EE9}"/>
              </a:ext>
            </a:extLst>
          </p:cNvPr>
          <p:cNvSpPr/>
          <p:nvPr/>
        </p:nvSpPr>
        <p:spPr>
          <a:xfrm>
            <a:off x="520605" y="6127531"/>
            <a:ext cx="11087100" cy="496262"/>
          </a:xfrm>
          <a:prstGeom prst="rect">
            <a:avLst/>
          </a:prstGeom>
          <a:solidFill>
            <a:srgbClr val="BFBFB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 name="Rectangle 2">
            <a:extLst>
              <a:ext uri="{FF2B5EF4-FFF2-40B4-BE49-F238E27FC236}">
                <a16:creationId xmlns:a16="http://schemas.microsoft.com/office/drawing/2014/main" id="{EF11CCFA-24B9-F831-2041-EEC2B5F6F3C3}"/>
              </a:ext>
            </a:extLst>
          </p:cNvPr>
          <p:cNvSpPr/>
          <p:nvPr/>
        </p:nvSpPr>
        <p:spPr>
          <a:xfrm>
            <a:off x="520605" y="860710"/>
            <a:ext cx="11087100" cy="3543123"/>
          </a:xfrm>
          <a:prstGeom prst="rect">
            <a:avLst/>
          </a:prstGeom>
          <a:solidFill>
            <a:srgbClr val="BFBFB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Tree>
    <p:custDataLst>
      <p:tags r:id="rId1"/>
    </p:custDataLst>
    <p:extLst>
      <p:ext uri="{BB962C8B-B14F-4D97-AF65-F5344CB8AC3E}">
        <p14:creationId xmlns:p14="http://schemas.microsoft.com/office/powerpoint/2010/main" val="10705199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solidFill>
                  <a:srgbClr val="00B050"/>
                </a:solidFill>
              </a:rPr>
              <a:t>Lab help files</a:t>
            </a:r>
            <a:endParaRPr lang="en-US" sz="3999" dirty="0">
              <a:solidFill>
                <a:srgbClr val="00B050"/>
              </a:solidFill>
            </a:endParaRPr>
          </a:p>
        </p:txBody>
      </p:sp>
      <p:pic>
        <p:nvPicPr>
          <p:cNvPr id="13" name="Picture 12">
            <a:extLst>
              <a:ext uri="{FF2B5EF4-FFF2-40B4-BE49-F238E27FC236}">
                <a16:creationId xmlns:a16="http://schemas.microsoft.com/office/drawing/2014/main" id="{4AD9F3F2-5936-3001-D74B-C8E2696A43C2}"/>
              </a:ext>
            </a:extLst>
          </p:cNvPr>
          <p:cNvPicPr>
            <a:picLocks noChangeAspect="1"/>
          </p:cNvPicPr>
          <p:nvPr/>
        </p:nvPicPr>
        <p:blipFill>
          <a:blip r:embed="rId3"/>
          <a:stretch>
            <a:fillRect/>
          </a:stretch>
        </p:blipFill>
        <p:spPr>
          <a:xfrm>
            <a:off x="155341" y="1073815"/>
            <a:ext cx="6460615" cy="5206495"/>
          </a:xfrm>
          <a:prstGeom prst="rect">
            <a:avLst/>
          </a:prstGeom>
        </p:spPr>
      </p:pic>
      <p:grpSp>
        <p:nvGrpSpPr>
          <p:cNvPr id="27" name="Group 26">
            <a:extLst>
              <a:ext uri="{FF2B5EF4-FFF2-40B4-BE49-F238E27FC236}">
                <a16:creationId xmlns:a16="http://schemas.microsoft.com/office/drawing/2014/main" id="{6D33863B-1630-98E3-7D30-8F0309A136ED}"/>
              </a:ext>
            </a:extLst>
          </p:cNvPr>
          <p:cNvGrpSpPr/>
          <p:nvPr/>
        </p:nvGrpSpPr>
        <p:grpSpPr>
          <a:xfrm>
            <a:off x="4703523" y="924507"/>
            <a:ext cx="7332175" cy="1007318"/>
            <a:chOff x="4703523" y="924507"/>
            <a:chExt cx="7332175" cy="1007318"/>
          </a:xfrm>
        </p:grpSpPr>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6916581" y="924507"/>
              <a:ext cx="5119117" cy="450937"/>
            </a:xfrm>
            <a:prstGeom prst="rect">
              <a:avLst/>
            </a:prstGeom>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b="0" dirty="0"/>
                <a:t>dummy empty files just as separator</a:t>
              </a:r>
            </a:p>
          </p:txBody>
        </p:sp>
        <p:cxnSp>
          <p:nvCxnSpPr>
            <p:cNvPr id="15" name="Straight Arrow Connector 14">
              <a:extLst>
                <a:ext uri="{FF2B5EF4-FFF2-40B4-BE49-F238E27FC236}">
                  <a16:creationId xmlns:a16="http://schemas.microsoft.com/office/drawing/2014/main" id="{24134E2F-8836-F18B-14FF-7C1920E4649A}"/>
                </a:ext>
              </a:extLst>
            </p:cNvPr>
            <p:cNvCxnSpPr>
              <a:cxnSpLocks/>
            </p:cNvCxnSpPr>
            <p:nvPr/>
          </p:nvCxnSpPr>
          <p:spPr>
            <a:xfrm flipH="1">
              <a:off x="4703523" y="1145707"/>
              <a:ext cx="2398735" cy="786118"/>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8" name="Group 27">
            <a:extLst>
              <a:ext uri="{FF2B5EF4-FFF2-40B4-BE49-F238E27FC236}">
                <a16:creationId xmlns:a16="http://schemas.microsoft.com/office/drawing/2014/main" id="{ACB13181-0EDF-1C21-7EAA-66893FAD9D4B}"/>
              </a:ext>
            </a:extLst>
          </p:cNvPr>
          <p:cNvGrpSpPr/>
          <p:nvPr/>
        </p:nvGrpSpPr>
        <p:grpSpPr>
          <a:xfrm>
            <a:off x="1390389" y="2000876"/>
            <a:ext cx="10645309" cy="347913"/>
            <a:chOff x="1390389" y="2000876"/>
            <a:chExt cx="10645309" cy="347913"/>
          </a:xfrm>
        </p:grpSpPr>
        <p:cxnSp>
          <p:nvCxnSpPr>
            <p:cNvPr id="19" name="Straight Arrow Connector 18">
              <a:extLst>
                <a:ext uri="{FF2B5EF4-FFF2-40B4-BE49-F238E27FC236}">
                  <a16:creationId xmlns:a16="http://schemas.microsoft.com/office/drawing/2014/main" id="{BAC06890-F568-A3EB-7C79-CB84950051DF}"/>
                </a:ext>
              </a:extLst>
            </p:cNvPr>
            <p:cNvCxnSpPr>
              <a:cxnSpLocks/>
            </p:cNvCxnSpPr>
            <p:nvPr/>
          </p:nvCxnSpPr>
          <p:spPr>
            <a:xfrm flipH="1">
              <a:off x="1390389" y="2216663"/>
              <a:ext cx="5711869" cy="63074"/>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4" name="Content Placeholder 4">
              <a:extLst>
                <a:ext uri="{FF2B5EF4-FFF2-40B4-BE49-F238E27FC236}">
                  <a16:creationId xmlns:a16="http://schemas.microsoft.com/office/drawing/2014/main" id="{63DA655E-AB1D-EDBD-235D-1A2409A5D712}"/>
                </a:ext>
              </a:extLst>
            </p:cNvPr>
            <p:cNvSpPr txBox="1">
              <a:spLocks/>
            </p:cNvSpPr>
            <p:nvPr/>
          </p:nvSpPr>
          <p:spPr>
            <a:xfrm>
              <a:off x="6916581" y="2000876"/>
              <a:ext cx="5119117" cy="347913"/>
            </a:xfrm>
            <a:prstGeom prst="rect">
              <a:avLst/>
            </a:prstGeom>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b="0" dirty="0"/>
                <a:t>H3-application</a:t>
              </a:r>
            </a:p>
            <a:p>
              <a:pPr marL="0" indent="0">
                <a:buNone/>
              </a:pPr>
              <a:endParaRPr lang="en-US" b="0" dirty="0"/>
            </a:p>
          </p:txBody>
        </p:sp>
      </p:grpSp>
      <p:grpSp>
        <p:nvGrpSpPr>
          <p:cNvPr id="38" name="Group 37">
            <a:extLst>
              <a:ext uri="{FF2B5EF4-FFF2-40B4-BE49-F238E27FC236}">
                <a16:creationId xmlns:a16="http://schemas.microsoft.com/office/drawing/2014/main" id="{8A4E125E-7B9D-CB55-5CC7-2687ED4CBA07}"/>
              </a:ext>
            </a:extLst>
          </p:cNvPr>
          <p:cNvGrpSpPr/>
          <p:nvPr/>
        </p:nvGrpSpPr>
        <p:grpSpPr>
          <a:xfrm>
            <a:off x="2918564" y="2670372"/>
            <a:ext cx="9117134" cy="962176"/>
            <a:chOff x="2918564" y="2670372"/>
            <a:chExt cx="9117134" cy="962176"/>
          </a:xfrm>
        </p:grpSpPr>
        <p:cxnSp>
          <p:nvCxnSpPr>
            <p:cNvPr id="30" name="Straight Arrow Connector 29">
              <a:extLst>
                <a:ext uri="{FF2B5EF4-FFF2-40B4-BE49-F238E27FC236}">
                  <a16:creationId xmlns:a16="http://schemas.microsoft.com/office/drawing/2014/main" id="{45AE433A-05C8-A0BD-5884-631A4F32E0B2}"/>
                </a:ext>
              </a:extLst>
            </p:cNvPr>
            <p:cNvCxnSpPr>
              <a:cxnSpLocks/>
            </p:cNvCxnSpPr>
            <p:nvPr/>
          </p:nvCxnSpPr>
          <p:spPr>
            <a:xfrm flipH="1">
              <a:off x="3219189" y="3106074"/>
              <a:ext cx="3594970" cy="58709"/>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31" name="Content Placeholder 4">
              <a:extLst>
                <a:ext uri="{FF2B5EF4-FFF2-40B4-BE49-F238E27FC236}">
                  <a16:creationId xmlns:a16="http://schemas.microsoft.com/office/drawing/2014/main" id="{B5A872F3-8358-D907-6944-8BDB790667D3}"/>
                </a:ext>
              </a:extLst>
            </p:cNvPr>
            <p:cNvSpPr txBox="1">
              <a:spLocks/>
            </p:cNvSpPr>
            <p:nvPr/>
          </p:nvSpPr>
          <p:spPr>
            <a:xfrm>
              <a:off x="6916581" y="2905170"/>
              <a:ext cx="5119117" cy="347913"/>
            </a:xfrm>
            <a:prstGeom prst="rect">
              <a:avLst/>
            </a:prstGeom>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b="0" dirty="0"/>
                <a:t>MPLABX-v6.05 patch files</a:t>
              </a:r>
            </a:p>
            <a:p>
              <a:pPr marL="0" indent="0">
                <a:buNone/>
              </a:pPr>
              <a:endParaRPr lang="en-US" b="0" dirty="0"/>
            </a:p>
          </p:txBody>
        </p:sp>
        <p:sp>
          <p:nvSpPr>
            <p:cNvPr id="35" name="Right Brace 34">
              <a:extLst>
                <a:ext uri="{FF2B5EF4-FFF2-40B4-BE49-F238E27FC236}">
                  <a16:creationId xmlns:a16="http://schemas.microsoft.com/office/drawing/2014/main" id="{E04D499E-DA28-3889-3840-08E4F6624745}"/>
                </a:ext>
              </a:extLst>
            </p:cNvPr>
            <p:cNvSpPr/>
            <p:nvPr/>
          </p:nvSpPr>
          <p:spPr>
            <a:xfrm>
              <a:off x="2918564" y="2670372"/>
              <a:ext cx="300625" cy="962176"/>
            </a:xfrm>
            <a:prstGeom prst="rightBrace">
              <a:avLst>
                <a:gd name="adj1" fmla="val 8333"/>
                <a:gd name="adj2" fmla="val 52604"/>
              </a:avLst>
            </a:prstGeom>
            <a:ln>
              <a:solidFill>
                <a:srgbClr val="FF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grpSp>
      <p:grpSp>
        <p:nvGrpSpPr>
          <p:cNvPr id="39" name="Group 38">
            <a:extLst>
              <a:ext uri="{FF2B5EF4-FFF2-40B4-BE49-F238E27FC236}">
                <a16:creationId xmlns:a16="http://schemas.microsoft.com/office/drawing/2014/main" id="{37A612B5-4BDE-8B50-C16B-AF55AD0EE215}"/>
              </a:ext>
            </a:extLst>
          </p:cNvPr>
          <p:cNvGrpSpPr/>
          <p:nvPr/>
        </p:nvGrpSpPr>
        <p:grpSpPr>
          <a:xfrm>
            <a:off x="5409897" y="3417665"/>
            <a:ext cx="6625801" cy="1096961"/>
            <a:chOff x="5107058" y="1613639"/>
            <a:chExt cx="6625801" cy="1096961"/>
          </a:xfrm>
        </p:grpSpPr>
        <p:cxnSp>
          <p:nvCxnSpPr>
            <p:cNvPr id="40" name="Straight Arrow Connector 39">
              <a:extLst>
                <a:ext uri="{FF2B5EF4-FFF2-40B4-BE49-F238E27FC236}">
                  <a16:creationId xmlns:a16="http://schemas.microsoft.com/office/drawing/2014/main" id="{C61319BC-47FE-DE09-37B4-5EF41C1F62FA}"/>
                </a:ext>
              </a:extLst>
            </p:cNvPr>
            <p:cNvCxnSpPr>
              <a:cxnSpLocks/>
              <a:endCxn id="42" idx="1"/>
            </p:cNvCxnSpPr>
            <p:nvPr/>
          </p:nvCxnSpPr>
          <p:spPr>
            <a:xfrm flipH="1">
              <a:off x="5407683" y="1828522"/>
              <a:ext cx="1391736" cy="643378"/>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41" name="Content Placeholder 4">
              <a:extLst>
                <a:ext uri="{FF2B5EF4-FFF2-40B4-BE49-F238E27FC236}">
                  <a16:creationId xmlns:a16="http://schemas.microsoft.com/office/drawing/2014/main" id="{A8408974-804C-0C2F-935E-68AB8FAC0D6B}"/>
                </a:ext>
              </a:extLst>
            </p:cNvPr>
            <p:cNvSpPr txBox="1">
              <a:spLocks/>
            </p:cNvSpPr>
            <p:nvPr/>
          </p:nvSpPr>
          <p:spPr>
            <a:xfrm>
              <a:off x="6613742" y="1613639"/>
              <a:ext cx="5119117" cy="991309"/>
            </a:xfrm>
            <a:prstGeom prst="rect">
              <a:avLst/>
            </a:prstGeom>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b="0" dirty="0" err="1"/>
                <a:t>defconfig</a:t>
              </a:r>
              <a:r>
                <a:rPr lang="en-US" b="0" dirty="0"/>
                <a:t> files for SAM9x60curiosity (might be missing, depending on which H3-at91.x project you start with</a:t>
              </a:r>
            </a:p>
            <a:p>
              <a:pPr marL="0" indent="0">
                <a:buNone/>
              </a:pPr>
              <a:endParaRPr lang="en-US" b="0" dirty="0"/>
            </a:p>
          </p:txBody>
        </p:sp>
        <p:sp>
          <p:nvSpPr>
            <p:cNvPr id="42" name="Right Brace 41">
              <a:extLst>
                <a:ext uri="{FF2B5EF4-FFF2-40B4-BE49-F238E27FC236}">
                  <a16:creationId xmlns:a16="http://schemas.microsoft.com/office/drawing/2014/main" id="{A9652AF0-5A9A-329F-F96D-3178D2B5A21C}"/>
                </a:ext>
              </a:extLst>
            </p:cNvPr>
            <p:cNvSpPr/>
            <p:nvPr/>
          </p:nvSpPr>
          <p:spPr>
            <a:xfrm>
              <a:off x="5107058" y="2206971"/>
              <a:ext cx="300625" cy="503629"/>
            </a:xfrm>
            <a:prstGeom prst="rightBrace">
              <a:avLst>
                <a:gd name="adj1" fmla="val 8333"/>
                <a:gd name="adj2" fmla="val 52604"/>
              </a:avLst>
            </a:prstGeom>
            <a:ln>
              <a:solidFill>
                <a:srgbClr val="FF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grpSp>
      <p:grpSp>
        <p:nvGrpSpPr>
          <p:cNvPr id="51" name="Group 50">
            <a:extLst>
              <a:ext uri="{FF2B5EF4-FFF2-40B4-BE49-F238E27FC236}">
                <a16:creationId xmlns:a16="http://schemas.microsoft.com/office/drawing/2014/main" id="{41927128-0BF1-2C4D-E0A1-053F62DE4B2E}"/>
              </a:ext>
            </a:extLst>
          </p:cNvPr>
          <p:cNvGrpSpPr/>
          <p:nvPr/>
        </p:nvGrpSpPr>
        <p:grpSpPr>
          <a:xfrm>
            <a:off x="5944099" y="4381508"/>
            <a:ext cx="6091599" cy="1793219"/>
            <a:chOff x="5643474" y="1641976"/>
            <a:chExt cx="6091599" cy="1793219"/>
          </a:xfrm>
        </p:grpSpPr>
        <p:cxnSp>
          <p:nvCxnSpPr>
            <p:cNvPr id="52" name="Straight Arrow Connector 51">
              <a:extLst>
                <a:ext uri="{FF2B5EF4-FFF2-40B4-BE49-F238E27FC236}">
                  <a16:creationId xmlns:a16="http://schemas.microsoft.com/office/drawing/2014/main" id="{BE323B35-83CB-237F-D17E-37CB9E83C490}"/>
                </a:ext>
              </a:extLst>
            </p:cNvPr>
            <p:cNvCxnSpPr>
              <a:cxnSpLocks/>
              <a:endCxn id="54" idx="1"/>
            </p:cNvCxnSpPr>
            <p:nvPr/>
          </p:nvCxnSpPr>
          <p:spPr>
            <a:xfrm flipH="1">
              <a:off x="5944099" y="1954172"/>
              <a:ext cx="298409" cy="13021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Content Placeholder 4">
              <a:extLst>
                <a:ext uri="{FF2B5EF4-FFF2-40B4-BE49-F238E27FC236}">
                  <a16:creationId xmlns:a16="http://schemas.microsoft.com/office/drawing/2014/main" id="{1110F2D7-DAF0-F2AA-7C8C-5561F368453E}"/>
                </a:ext>
              </a:extLst>
            </p:cNvPr>
            <p:cNvSpPr txBox="1">
              <a:spLocks/>
            </p:cNvSpPr>
            <p:nvPr/>
          </p:nvSpPr>
          <p:spPr>
            <a:xfrm>
              <a:off x="6104658" y="1749971"/>
              <a:ext cx="5630415" cy="1685224"/>
            </a:xfrm>
            <a:prstGeom prst="rect">
              <a:avLst/>
            </a:prstGeom>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b="0" dirty="0"/>
                <a:t>for SAM9x60curiosity:</a:t>
              </a:r>
            </a:p>
            <a:p>
              <a:pPr lvl="1">
                <a:buSzPct val="85000"/>
                <a:buFont typeface="Courier New" panose="02070309020205020404" pitchFamily="49" charset="0"/>
                <a:buChar char="o"/>
              </a:pPr>
              <a:r>
                <a:rPr lang="en-US" b="0" dirty="0"/>
                <a:t>at91-variants</a:t>
              </a:r>
            </a:p>
            <a:p>
              <a:pPr lvl="2">
                <a:buSzPct val="85000"/>
                <a:buFont typeface="Wingdings" panose="05000000000000000000" pitchFamily="2" charset="2"/>
                <a:buChar char="§"/>
              </a:pPr>
              <a:r>
                <a:rPr lang="en-US" b="0" dirty="0"/>
                <a:t>at91_4_ide=*_</a:t>
              </a:r>
              <a:r>
                <a:rPr lang="en-US" b="0" dirty="0" err="1"/>
                <a:t>bkptnone</a:t>
              </a:r>
              <a:r>
                <a:rPr lang="en-US" b="0" dirty="0"/>
                <a:t>* -&gt;</a:t>
              </a:r>
              <a:r>
                <a:rPr lang="en-US" b="0" dirty="0" err="1"/>
                <a:t>loop@end</a:t>
              </a:r>
              <a:endParaRPr lang="en-US" b="0" dirty="0"/>
            </a:p>
            <a:p>
              <a:pPr lvl="2">
                <a:buSzPct val="85000"/>
                <a:buFont typeface="Wingdings" panose="05000000000000000000" pitchFamily="2" charset="2"/>
                <a:buChar char="§"/>
              </a:pPr>
              <a:r>
                <a:rPr lang="en-US" b="0" dirty="0"/>
                <a:t>at91_4_sdc0=*_sdc0_harmony* -&gt;</a:t>
              </a:r>
              <a:r>
                <a:rPr lang="en-US" b="0" dirty="0" err="1"/>
                <a:t>loadNxtSW</a:t>
              </a:r>
              <a:endParaRPr lang="en-US" b="0" dirty="0"/>
            </a:p>
            <a:p>
              <a:pPr lvl="1">
                <a:buSzPct val="85000"/>
                <a:buFont typeface="Courier New" panose="02070309020205020404" pitchFamily="49" charset="0"/>
                <a:buChar char="o"/>
              </a:pPr>
              <a:r>
                <a:rPr lang="en-US" dirty="0" err="1"/>
                <a:t>harmony.bin</a:t>
              </a:r>
              <a:endParaRPr lang="en-US" dirty="0"/>
            </a:p>
          </p:txBody>
        </p:sp>
        <p:sp>
          <p:nvSpPr>
            <p:cNvPr id="54" name="Right Brace 53">
              <a:extLst>
                <a:ext uri="{FF2B5EF4-FFF2-40B4-BE49-F238E27FC236}">
                  <a16:creationId xmlns:a16="http://schemas.microsoft.com/office/drawing/2014/main" id="{F3222C78-02B3-BB0C-F7F9-7A9C8E544118}"/>
                </a:ext>
              </a:extLst>
            </p:cNvPr>
            <p:cNvSpPr/>
            <p:nvPr/>
          </p:nvSpPr>
          <p:spPr>
            <a:xfrm>
              <a:off x="5643474" y="1641976"/>
              <a:ext cx="300625" cy="841012"/>
            </a:xfrm>
            <a:prstGeom prst="rightBrace">
              <a:avLst>
                <a:gd name="adj1" fmla="val 8333"/>
                <a:gd name="adj2" fmla="val 52604"/>
              </a:avLst>
            </a:prstGeom>
            <a:ln>
              <a:solidFill>
                <a:srgbClr val="FF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grpSp>
      <p:grpSp>
        <p:nvGrpSpPr>
          <p:cNvPr id="60" name="Group 59">
            <a:extLst>
              <a:ext uri="{FF2B5EF4-FFF2-40B4-BE49-F238E27FC236}">
                <a16:creationId xmlns:a16="http://schemas.microsoft.com/office/drawing/2014/main" id="{57A895F8-DFAB-E131-2F4A-0265B556EF4D}"/>
              </a:ext>
            </a:extLst>
          </p:cNvPr>
          <p:cNvGrpSpPr/>
          <p:nvPr/>
        </p:nvGrpSpPr>
        <p:grpSpPr>
          <a:xfrm>
            <a:off x="5128497" y="5303353"/>
            <a:ext cx="3956397" cy="1364490"/>
            <a:chOff x="4790294" y="908957"/>
            <a:chExt cx="3956397" cy="1413721"/>
          </a:xfrm>
        </p:grpSpPr>
        <p:cxnSp>
          <p:nvCxnSpPr>
            <p:cNvPr id="61" name="Straight Arrow Connector 60">
              <a:extLst>
                <a:ext uri="{FF2B5EF4-FFF2-40B4-BE49-F238E27FC236}">
                  <a16:creationId xmlns:a16="http://schemas.microsoft.com/office/drawing/2014/main" id="{1E0EE07B-5D2E-BDB7-77C5-A04C1779B844}"/>
                </a:ext>
              </a:extLst>
            </p:cNvPr>
            <p:cNvCxnSpPr>
              <a:cxnSpLocks/>
              <a:endCxn id="63" idx="1"/>
            </p:cNvCxnSpPr>
            <p:nvPr/>
          </p:nvCxnSpPr>
          <p:spPr>
            <a:xfrm flipH="1" flipV="1">
              <a:off x="5090919" y="1351363"/>
              <a:ext cx="1186834" cy="781368"/>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62" name="Content Placeholder 4">
              <a:extLst>
                <a:ext uri="{FF2B5EF4-FFF2-40B4-BE49-F238E27FC236}">
                  <a16:creationId xmlns:a16="http://schemas.microsoft.com/office/drawing/2014/main" id="{F358D707-9760-C6B8-4524-8E438191900C}"/>
                </a:ext>
              </a:extLst>
            </p:cNvPr>
            <p:cNvSpPr txBox="1">
              <a:spLocks/>
            </p:cNvSpPr>
            <p:nvPr/>
          </p:nvSpPr>
          <p:spPr>
            <a:xfrm>
              <a:off x="6133234" y="1962212"/>
              <a:ext cx="2613457" cy="360466"/>
            </a:xfrm>
            <a:prstGeom prst="rect">
              <a:avLst/>
            </a:prstGeom>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b="0" dirty="0"/>
                <a:t>for SAMA7G5-EK</a:t>
              </a:r>
            </a:p>
          </p:txBody>
        </p:sp>
        <p:sp>
          <p:nvSpPr>
            <p:cNvPr id="63" name="Right Brace 62">
              <a:extLst>
                <a:ext uri="{FF2B5EF4-FFF2-40B4-BE49-F238E27FC236}">
                  <a16:creationId xmlns:a16="http://schemas.microsoft.com/office/drawing/2014/main" id="{CFE7703E-86EE-66C2-11C4-1AE6C5A2E675}"/>
                </a:ext>
              </a:extLst>
            </p:cNvPr>
            <p:cNvSpPr/>
            <p:nvPr/>
          </p:nvSpPr>
          <p:spPr>
            <a:xfrm>
              <a:off x="4790294" y="908957"/>
              <a:ext cx="300625" cy="841013"/>
            </a:xfrm>
            <a:prstGeom prst="rightBrace">
              <a:avLst>
                <a:gd name="adj1" fmla="val 8333"/>
                <a:gd name="adj2" fmla="val 52604"/>
              </a:avLst>
            </a:prstGeom>
            <a:ln>
              <a:solidFill>
                <a:srgbClr val="FF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grpSp>
    </p:spTree>
    <p:extLst>
      <p:ext uri="{BB962C8B-B14F-4D97-AF65-F5344CB8AC3E}">
        <p14:creationId xmlns:p14="http://schemas.microsoft.com/office/powerpoint/2010/main" val="42420438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3C8CDC-CFA0-9B8A-C026-4364EAE7814F}"/>
              </a:ext>
            </a:extLst>
          </p:cNvPr>
          <p:cNvPicPr>
            <a:picLocks noChangeAspect="1"/>
          </p:cNvPicPr>
          <p:nvPr/>
        </p:nvPicPr>
        <p:blipFill>
          <a:blip r:embed="rId3"/>
          <a:stretch>
            <a:fillRect/>
          </a:stretch>
        </p:blipFill>
        <p:spPr>
          <a:xfrm>
            <a:off x="217798" y="2380748"/>
            <a:ext cx="7539177" cy="1767660"/>
          </a:xfrm>
          <a:prstGeom prst="rect">
            <a:avLst/>
          </a:prstGeom>
        </p:spPr>
      </p:pic>
      <p:sp>
        <p:nvSpPr>
          <p:cNvPr id="2" name="Title 1"/>
          <p:cNvSpPr>
            <a:spLocks noGrp="1"/>
          </p:cNvSpPr>
          <p:nvPr>
            <p:ph type="title"/>
          </p:nvPr>
        </p:nvSpPr>
        <p:spPr>
          <a:xfrm>
            <a:off x="1230489" y="191911"/>
            <a:ext cx="10481896" cy="637017"/>
          </a:xfrm>
        </p:spPr>
        <p:txBody>
          <a:bodyPr/>
          <a:lstStyle/>
          <a:p>
            <a:r>
              <a:rPr lang="en-US" dirty="0">
                <a:solidFill>
                  <a:srgbClr val="00B050"/>
                </a:solidFill>
              </a:rPr>
              <a:t>Lab1</a:t>
            </a:r>
            <a:endParaRPr lang="en-US" sz="3999" dirty="0">
              <a:solidFill>
                <a:srgbClr val="00B050"/>
              </a:solidFill>
            </a:endParaRPr>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930188"/>
            <a:ext cx="11512702"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b="0" dirty="0"/>
              <a:t>ENV: MPLABX-v6.05+, XC32-v4.21, DFP_SAMA7G5-v1.1172</a:t>
            </a:r>
          </a:p>
          <a:p>
            <a:r>
              <a:rPr lang="en-US" b="0" dirty="0"/>
              <a:t>Now do this basic lab yourself -&gt; 'Labs\</a:t>
            </a:r>
            <a:r>
              <a:rPr lang="en-US" b="0" dirty="0" err="1"/>
              <a:t>LabHelp</a:t>
            </a:r>
            <a:r>
              <a:rPr lang="en-US" b="0" dirty="0"/>
              <a:t>\' has '</a:t>
            </a:r>
            <a:r>
              <a:rPr lang="en-US" b="0" dirty="0" err="1"/>
              <a:t>main.c</a:t>
            </a:r>
            <a:r>
              <a:rPr lang="en-US" b="0" dirty="0"/>
              <a:t>' and 'at91.elf' </a:t>
            </a:r>
          </a:p>
          <a:p>
            <a:r>
              <a:rPr lang="en-US" b="0" dirty="0"/>
              <a:t>you should see below output on console &amp; RBG-LED toggle &amp; stop with SW1</a:t>
            </a:r>
          </a:p>
          <a:p>
            <a:r>
              <a:rPr lang="en-US" dirty="0">
                <a:solidFill>
                  <a:srgbClr val="FF0000"/>
                </a:solidFill>
              </a:rPr>
              <a:t>Pitfall: wrong 'device' set / </a:t>
            </a:r>
            <a:r>
              <a:rPr lang="en-US" dirty="0" err="1">
                <a:solidFill>
                  <a:srgbClr val="FF0000"/>
                </a:solidFill>
              </a:rPr>
              <a:t>prj</a:t>
            </a:r>
            <a:r>
              <a:rPr lang="en-US" dirty="0">
                <a:solidFill>
                  <a:srgbClr val="FF0000"/>
                </a:solidFill>
              </a:rPr>
              <a:t>-DFP+-XC32 version not installed -&gt; MPLABX just switches to latest DFP</a:t>
            </a:r>
          </a:p>
          <a:p>
            <a:pPr marL="0" indent="0">
              <a:buNone/>
            </a:pPr>
            <a:endParaRPr lang="en-US" b="0" dirty="0"/>
          </a:p>
        </p:txBody>
      </p:sp>
      <p:grpSp>
        <p:nvGrpSpPr>
          <p:cNvPr id="10" name="Group 9">
            <a:extLst>
              <a:ext uri="{FF2B5EF4-FFF2-40B4-BE49-F238E27FC236}">
                <a16:creationId xmlns:a16="http://schemas.microsoft.com/office/drawing/2014/main" id="{A42B0290-6223-EAEE-1255-80A9373D6EE8}"/>
              </a:ext>
            </a:extLst>
          </p:cNvPr>
          <p:cNvGrpSpPr/>
          <p:nvPr/>
        </p:nvGrpSpPr>
        <p:grpSpPr>
          <a:xfrm>
            <a:off x="231029" y="4328114"/>
            <a:ext cx="7034504" cy="1739398"/>
            <a:chOff x="231029" y="4188414"/>
            <a:chExt cx="7034504" cy="1739398"/>
          </a:xfrm>
        </p:grpSpPr>
        <p:pic>
          <p:nvPicPr>
            <p:cNvPr id="9" name="Picture 8">
              <a:extLst>
                <a:ext uri="{FF2B5EF4-FFF2-40B4-BE49-F238E27FC236}">
                  <a16:creationId xmlns:a16="http://schemas.microsoft.com/office/drawing/2014/main" id="{5AE6118C-68E8-7342-FCC7-0D7AB35CA8FF}"/>
                </a:ext>
              </a:extLst>
            </p:cNvPr>
            <p:cNvPicPr>
              <a:picLocks noChangeAspect="1"/>
            </p:cNvPicPr>
            <p:nvPr/>
          </p:nvPicPr>
          <p:blipFill>
            <a:blip r:embed="rId4"/>
            <a:stretch>
              <a:fillRect/>
            </a:stretch>
          </p:blipFill>
          <p:spPr>
            <a:xfrm>
              <a:off x="231029" y="4188414"/>
              <a:ext cx="7034504" cy="1739398"/>
            </a:xfrm>
            <a:prstGeom prst="rect">
              <a:avLst/>
            </a:prstGeom>
          </p:spPr>
        </p:pic>
        <p:sp>
          <p:nvSpPr>
            <p:cNvPr id="7" name="TextBox 6">
              <a:extLst>
                <a:ext uri="{FF2B5EF4-FFF2-40B4-BE49-F238E27FC236}">
                  <a16:creationId xmlns:a16="http://schemas.microsoft.com/office/drawing/2014/main" id="{5E0A0FC1-DF16-4549-9C62-57388C03A415}"/>
                </a:ext>
              </a:extLst>
            </p:cNvPr>
            <p:cNvSpPr txBox="1"/>
            <p:nvPr/>
          </p:nvSpPr>
          <p:spPr>
            <a:xfrm>
              <a:off x="2552169" y="4401774"/>
              <a:ext cx="3727666" cy="338554"/>
            </a:xfrm>
            <a:prstGeom prst="rect">
              <a:avLst/>
            </a:prstGeom>
            <a:solidFill>
              <a:schemeClr val="bg1"/>
            </a:solidFill>
          </p:spPr>
          <p:txBody>
            <a:bodyPr wrap="square" rtlCol="0">
              <a:spAutoFit/>
            </a:bodyPr>
            <a:lstStyle/>
            <a:p>
              <a:pPr marL="901700" indent="-901700"/>
              <a:r>
                <a:rPr lang="en-US" sz="1600" dirty="0">
                  <a:solidFill>
                    <a:srgbClr val="FF0000"/>
                  </a:solidFill>
                </a:rPr>
                <a:t>at91*.bin but forgot to set entry/load-</a:t>
              </a:r>
              <a:r>
                <a:rPr lang="en-US" sz="1600" dirty="0" err="1">
                  <a:solidFill>
                    <a:srgbClr val="FF0000"/>
                  </a:solidFill>
                </a:rPr>
                <a:t>addr</a:t>
              </a:r>
              <a:endParaRPr lang="en-US" sz="1600" dirty="0">
                <a:solidFill>
                  <a:srgbClr val="FF0000"/>
                </a:solidFill>
              </a:endParaRPr>
            </a:p>
          </p:txBody>
        </p:sp>
      </p:grpSp>
      <p:pic>
        <p:nvPicPr>
          <p:cNvPr id="11" name="Picture 10">
            <a:extLst>
              <a:ext uri="{FF2B5EF4-FFF2-40B4-BE49-F238E27FC236}">
                <a16:creationId xmlns:a16="http://schemas.microsoft.com/office/drawing/2014/main" id="{BDD3CECC-1535-9BB2-D15A-3066ACE71403}"/>
              </a:ext>
            </a:extLst>
          </p:cNvPr>
          <p:cNvPicPr>
            <a:picLocks noChangeAspect="1"/>
          </p:cNvPicPr>
          <p:nvPr/>
        </p:nvPicPr>
        <p:blipFill>
          <a:blip r:embed="rId5"/>
          <a:stretch>
            <a:fillRect/>
          </a:stretch>
        </p:blipFill>
        <p:spPr>
          <a:xfrm>
            <a:off x="6926729" y="2692400"/>
            <a:ext cx="5031065" cy="3900487"/>
          </a:xfrm>
          <a:prstGeom prst="rect">
            <a:avLst/>
          </a:prstGeom>
        </p:spPr>
      </p:pic>
    </p:spTree>
    <p:extLst>
      <p:ext uri="{BB962C8B-B14F-4D97-AF65-F5344CB8AC3E}">
        <p14:creationId xmlns:p14="http://schemas.microsoft.com/office/powerpoint/2010/main" val="20242557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solidFill>
                  <a:srgbClr val="00B050"/>
                </a:solidFill>
              </a:rPr>
              <a:t>Lab2a: at91 for H3-debug in MPLABX</a:t>
            </a:r>
            <a:endParaRPr lang="en-US" sz="3999" dirty="0">
              <a:solidFill>
                <a:srgbClr val="00B050"/>
              </a:solidFill>
            </a:endParaRPr>
          </a:p>
        </p:txBody>
      </p:sp>
      <p:sp>
        <p:nvSpPr>
          <p:cNvPr id="5" name="Content Placeholder 4">
            <a:extLst>
              <a:ext uri="{FF2B5EF4-FFF2-40B4-BE49-F238E27FC236}">
                <a16:creationId xmlns:a16="http://schemas.microsoft.com/office/drawing/2014/main" id="{3186E6F8-4D99-3C4E-B417-410CFBA49DC8}"/>
              </a:ext>
            </a:extLst>
          </p:cNvPr>
          <p:cNvSpPr>
            <a:spLocks noGrp="1"/>
          </p:cNvSpPr>
          <p:nvPr>
            <p:ph idx="1"/>
          </p:nvPr>
        </p:nvSpPr>
        <p:spPr>
          <a:xfrm>
            <a:off x="429967" y="956813"/>
            <a:ext cx="11282418" cy="4278062"/>
          </a:xfrm>
          <a:noFill/>
        </p:spPr>
        <p:txBody>
          <a:bodyPr wrap="square">
            <a:spAutoFit/>
          </a:bodyPr>
          <a:lstStyle/>
          <a:p>
            <a:pPr marL="0" indent="0">
              <a:spcBef>
                <a:spcPts val="1200"/>
              </a:spcBef>
              <a:buNone/>
            </a:pPr>
            <a:r>
              <a:rPr lang="en-US" b="0" dirty="0"/>
              <a:t>Lab with second level bootloader at91: first build at91 from at91-MPLABX-prj to debug an H3-app in X</a:t>
            </a:r>
          </a:p>
          <a:p>
            <a:pPr marL="0" indent="0">
              <a:spcBef>
                <a:spcPts val="1200"/>
              </a:spcBef>
              <a:buNone/>
            </a:pPr>
            <a:r>
              <a:rPr lang="en-US" b="0" dirty="0"/>
              <a:t>-&gt;start from 'a' H3-prj as shown before</a:t>
            </a:r>
          </a:p>
          <a:p>
            <a:pPr marL="1254125" lvl="2" indent="-444500">
              <a:buFont typeface="+mj-lt"/>
              <a:buAutoNum type="alphaLcPeriod"/>
            </a:pPr>
            <a:r>
              <a:rPr lang="en-US" sz="2000" dirty="0"/>
              <a:t>at91 for debugging an MPU-MCCH3-application in MPLABX -&gt; </a:t>
            </a:r>
            <a:r>
              <a:rPr lang="en-US" sz="2000" b="1" i="1" dirty="0"/>
              <a:t>at91_4_ide</a:t>
            </a:r>
            <a:r>
              <a:rPr lang="en-US" sz="2000" dirty="0"/>
              <a:t> </a:t>
            </a:r>
          </a:p>
          <a:p>
            <a:pPr marL="1254125" lvl="3" indent="0">
              <a:buNone/>
            </a:pPr>
            <a:r>
              <a:rPr lang="en-US" sz="2000" dirty="0"/>
              <a:t> </a:t>
            </a:r>
            <a:r>
              <a:rPr lang="en-US" sz="2000" i="1" dirty="0">
                <a:solidFill>
                  <a:srgbClr val="0070C0"/>
                </a:solidFill>
              </a:rPr>
              <a:t>Lab2a</a:t>
            </a:r>
            <a:r>
              <a:rPr lang="en-US" sz="2000" dirty="0"/>
              <a:t>: redo Lab1 but with self-</a:t>
            </a:r>
            <a:r>
              <a:rPr lang="en-US" sz="2000" i="1" dirty="0">
                <a:solidFill>
                  <a:srgbClr val="00B050"/>
                </a:solidFill>
              </a:rPr>
              <a:t>created</a:t>
            </a:r>
            <a:r>
              <a:rPr lang="en-US" sz="2000" dirty="0"/>
              <a:t> at91 in X</a:t>
            </a:r>
          </a:p>
          <a:p>
            <a:pPr marL="1160463" lvl="2" indent="-381000">
              <a:buFont typeface="+mj-lt"/>
              <a:buAutoNum type="alphaLcPeriod"/>
            </a:pPr>
            <a:r>
              <a:rPr lang="en-US" sz="2000" dirty="0"/>
              <a:t>at91 to use an MPU-MCCH3-application in production and </a:t>
            </a:r>
            <a:r>
              <a:rPr lang="en-US" sz="2000" dirty="0" err="1"/>
              <a:t>sam-ba</a:t>
            </a:r>
            <a:r>
              <a:rPr lang="en-US" sz="2000" dirty="0"/>
              <a:t> </a:t>
            </a:r>
          </a:p>
          <a:p>
            <a:pPr marL="1254125" lvl="3" indent="0">
              <a:buNone/>
            </a:pPr>
            <a:r>
              <a:rPr lang="en-US" sz="2000" i="1" dirty="0">
                <a:solidFill>
                  <a:srgbClr val="0070C0"/>
                </a:solidFill>
              </a:rPr>
              <a:t> Lab2b1</a:t>
            </a:r>
            <a:r>
              <a:rPr lang="en-US" sz="2000" dirty="0"/>
              <a:t>: Lab1 but with self-</a:t>
            </a:r>
            <a:r>
              <a:rPr lang="en-US" sz="2000" i="1" dirty="0">
                <a:solidFill>
                  <a:srgbClr val="00B050"/>
                </a:solidFill>
              </a:rPr>
              <a:t>created</a:t>
            </a:r>
            <a:r>
              <a:rPr lang="en-US" sz="2000" dirty="0"/>
              <a:t> at91 from SDCard</a:t>
            </a:r>
          </a:p>
          <a:p>
            <a:pPr marL="1254125" lvl="3" indent="0">
              <a:buNone/>
            </a:pPr>
            <a:r>
              <a:rPr lang="en-US" sz="2000" dirty="0"/>
              <a:t>(</a:t>
            </a:r>
            <a:r>
              <a:rPr lang="en-US" sz="2000" i="1" dirty="0">
                <a:solidFill>
                  <a:srgbClr val="0070C0"/>
                </a:solidFill>
              </a:rPr>
              <a:t>Lab2b2</a:t>
            </a:r>
            <a:r>
              <a:rPr lang="en-US" sz="2000" dirty="0"/>
              <a:t>: Lab1 but with self-</a:t>
            </a:r>
            <a:r>
              <a:rPr lang="en-US" sz="2000" i="1" dirty="0">
                <a:solidFill>
                  <a:srgbClr val="00B050"/>
                </a:solidFill>
              </a:rPr>
              <a:t>created</a:t>
            </a:r>
            <a:r>
              <a:rPr lang="en-US" sz="2000" dirty="0"/>
              <a:t> at91 from any embedded NVM (</a:t>
            </a:r>
            <a:r>
              <a:rPr lang="en-US" sz="2000" dirty="0" err="1"/>
              <a:t>qspi</a:t>
            </a:r>
            <a:r>
              <a:rPr lang="en-US" sz="2000" dirty="0"/>
              <a:t>, </a:t>
            </a:r>
            <a:r>
              <a:rPr lang="en-US" sz="2000" dirty="0" err="1"/>
              <a:t>emmc</a:t>
            </a:r>
            <a:r>
              <a:rPr lang="en-US" sz="2000" dirty="0"/>
              <a:t>, </a:t>
            </a:r>
            <a:r>
              <a:rPr lang="en-US" sz="2000" dirty="0" err="1"/>
              <a:t>nand</a:t>
            </a:r>
            <a:r>
              <a:rPr lang="en-US" sz="2000" dirty="0"/>
              <a:t> -&gt; need to handle BSCR+BUREG + clear NVM again)</a:t>
            </a:r>
          </a:p>
          <a:p>
            <a:pPr marL="266700" indent="-266700">
              <a:buNone/>
            </a:pPr>
            <a:endParaRPr lang="en-US" b="0" dirty="0"/>
          </a:p>
          <a:p>
            <a:pPr marL="266700" indent="-266700">
              <a:buNone/>
            </a:pPr>
            <a:endParaRPr lang="en-US" b="0" dirty="0"/>
          </a:p>
          <a:p>
            <a:pPr marL="266700" indent="-266700">
              <a:buNone/>
            </a:pPr>
            <a:r>
              <a:rPr lang="en-US" b="0" dirty="0"/>
              <a:t>=&gt;expected </a:t>
            </a:r>
            <a:br>
              <a:rPr lang="en-US" b="0" dirty="0"/>
            </a:br>
            <a:r>
              <a:rPr lang="en-US" b="0" dirty="0"/>
              <a:t>output</a:t>
            </a:r>
          </a:p>
        </p:txBody>
      </p:sp>
      <p:sp>
        <p:nvSpPr>
          <p:cNvPr id="4" name="Rectangle 3">
            <a:extLst>
              <a:ext uri="{FF2B5EF4-FFF2-40B4-BE49-F238E27FC236}">
                <a16:creationId xmlns:a16="http://schemas.microsoft.com/office/drawing/2014/main" id="{94BF9CCC-77F5-D857-1C85-41A63A2CDAF1}"/>
              </a:ext>
            </a:extLst>
          </p:cNvPr>
          <p:cNvSpPr/>
          <p:nvPr/>
        </p:nvSpPr>
        <p:spPr>
          <a:xfrm>
            <a:off x="383493" y="2475528"/>
            <a:ext cx="11328892" cy="1415470"/>
          </a:xfrm>
          <a:prstGeom prst="rect">
            <a:avLst/>
          </a:prstGeom>
          <a:solidFill>
            <a:srgbClr val="BFBFB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nvGrpSpPr>
          <p:cNvPr id="12" name="Group 11">
            <a:extLst>
              <a:ext uri="{FF2B5EF4-FFF2-40B4-BE49-F238E27FC236}">
                <a16:creationId xmlns:a16="http://schemas.microsoft.com/office/drawing/2014/main" id="{6D7559A5-A893-70ED-2867-0F3C5C645F45}"/>
              </a:ext>
            </a:extLst>
          </p:cNvPr>
          <p:cNvGrpSpPr/>
          <p:nvPr/>
        </p:nvGrpSpPr>
        <p:grpSpPr>
          <a:xfrm>
            <a:off x="2842591" y="4274183"/>
            <a:ext cx="7645669" cy="2354380"/>
            <a:chOff x="2381270" y="3656505"/>
            <a:chExt cx="8074038" cy="2486291"/>
          </a:xfrm>
        </p:grpSpPr>
        <p:pic>
          <p:nvPicPr>
            <p:cNvPr id="15" name="Picture 14">
              <a:extLst>
                <a:ext uri="{FF2B5EF4-FFF2-40B4-BE49-F238E27FC236}">
                  <a16:creationId xmlns:a16="http://schemas.microsoft.com/office/drawing/2014/main" id="{DD662D1D-880D-E770-BEAD-B074317EBE53}"/>
                </a:ext>
              </a:extLst>
            </p:cNvPr>
            <p:cNvPicPr>
              <a:picLocks noChangeAspect="1"/>
            </p:cNvPicPr>
            <p:nvPr/>
          </p:nvPicPr>
          <p:blipFill>
            <a:blip r:embed="rId3"/>
            <a:stretch>
              <a:fillRect/>
            </a:stretch>
          </p:blipFill>
          <p:spPr>
            <a:xfrm>
              <a:off x="2381270" y="3656505"/>
              <a:ext cx="8074038" cy="2486291"/>
            </a:xfrm>
            <a:prstGeom prst="rect">
              <a:avLst/>
            </a:prstGeom>
            <a:ln>
              <a:solidFill>
                <a:schemeClr val="tx1"/>
              </a:solidFill>
            </a:ln>
          </p:spPr>
        </p:pic>
        <p:sp>
          <p:nvSpPr>
            <p:cNvPr id="8" name="TextBox 7">
              <a:extLst>
                <a:ext uri="{FF2B5EF4-FFF2-40B4-BE49-F238E27FC236}">
                  <a16:creationId xmlns:a16="http://schemas.microsoft.com/office/drawing/2014/main" id="{01D1EE6A-EB70-BBE0-A67B-DF9E061B788E}"/>
                </a:ext>
              </a:extLst>
            </p:cNvPr>
            <p:cNvSpPr txBox="1"/>
            <p:nvPr/>
          </p:nvSpPr>
          <p:spPr>
            <a:xfrm>
              <a:off x="5856580" y="4243919"/>
              <a:ext cx="1814758" cy="338554"/>
            </a:xfrm>
            <a:prstGeom prst="rect">
              <a:avLst/>
            </a:prstGeom>
            <a:solidFill>
              <a:schemeClr val="tx1"/>
            </a:solidFill>
          </p:spPr>
          <p:txBody>
            <a:bodyPr wrap="square" rtlCol="0">
              <a:spAutoFit/>
            </a:bodyPr>
            <a:lstStyle/>
            <a:p>
              <a:r>
                <a:rPr lang="de-DE" sz="1600" dirty="0">
                  <a:solidFill>
                    <a:schemeClr val="bg1"/>
                  </a:solidFill>
                </a:rPr>
                <a:t>at91_4_ide</a:t>
              </a:r>
            </a:p>
          </p:txBody>
        </p:sp>
        <p:sp>
          <p:nvSpPr>
            <p:cNvPr id="9" name="TextBox 8">
              <a:extLst>
                <a:ext uri="{FF2B5EF4-FFF2-40B4-BE49-F238E27FC236}">
                  <a16:creationId xmlns:a16="http://schemas.microsoft.com/office/drawing/2014/main" id="{80F23D5C-3948-91E1-5EC3-92C2C72D5A3A}"/>
                </a:ext>
              </a:extLst>
            </p:cNvPr>
            <p:cNvSpPr txBox="1"/>
            <p:nvPr/>
          </p:nvSpPr>
          <p:spPr>
            <a:xfrm>
              <a:off x="5463650" y="5640910"/>
              <a:ext cx="1119915" cy="307777"/>
            </a:xfrm>
            <a:prstGeom prst="rect">
              <a:avLst/>
            </a:prstGeom>
            <a:solidFill>
              <a:schemeClr val="tx1"/>
            </a:solidFill>
          </p:spPr>
          <p:txBody>
            <a:bodyPr wrap="square" rtlCol="0">
              <a:spAutoFit/>
            </a:bodyPr>
            <a:lstStyle/>
            <a:p>
              <a:r>
                <a:rPr lang="de-DE" sz="1400" dirty="0">
                  <a:solidFill>
                    <a:schemeClr val="bg1"/>
                  </a:solidFill>
                </a:rPr>
                <a:t>at91_4_ide</a:t>
              </a:r>
            </a:p>
          </p:txBody>
        </p:sp>
        <p:pic>
          <p:nvPicPr>
            <p:cNvPr id="11" name="Picture 10">
              <a:extLst>
                <a:ext uri="{FF2B5EF4-FFF2-40B4-BE49-F238E27FC236}">
                  <a16:creationId xmlns:a16="http://schemas.microsoft.com/office/drawing/2014/main" id="{F5BBB941-4C07-6C48-8162-90D76E60339B}"/>
                </a:ext>
              </a:extLst>
            </p:cNvPr>
            <p:cNvPicPr>
              <a:picLocks noChangeAspect="1"/>
            </p:cNvPicPr>
            <p:nvPr/>
          </p:nvPicPr>
          <p:blipFill>
            <a:blip r:embed="rId4"/>
            <a:stretch>
              <a:fillRect/>
            </a:stretch>
          </p:blipFill>
          <p:spPr>
            <a:xfrm>
              <a:off x="6418290" y="5827880"/>
              <a:ext cx="647756" cy="228620"/>
            </a:xfrm>
            <a:prstGeom prst="rect">
              <a:avLst/>
            </a:prstGeom>
          </p:spPr>
        </p:pic>
      </p:grpSp>
      <p:grpSp>
        <p:nvGrpSpPr>
          <p:cNvPr id="22" name="Group 21">
            <a:extLst>
              <a:ext uri="{FF2B5EF4-FFF2-40B4-BE49-F238E27FC236}">
                <a16:creationId xmlns:a16="http://schemas.microsoft.com/office/drawing/2014/main" id="{9017140F-73AF-1639-1A3C-EF46861148B6}"/>
              </a:ext>
            </a:extLst>
          </p:cNvPr>
          <p:cNvGrpSpPr/>
          <p:nvPr/>
        </p:nvGrpSpPr>
        <p:grpSpPr>
          <a:xfrm>
            <a:off x="5360276" y="3986107"/>
            <a:ext cx="6653048" cy="2127758"/>
            <a:chOff x="5360276" y="3458671"/>
            <a:chExt cx="6653048" cy="2127758"/>
          </a:xfrm>
        </p:grpSpPr>
        <p:sp>
          <p:nvSpPr>
            <p:cNvPr id="13" name="TextBox 12">
              <a:extLst>
                <a:ext uri="{FF2B5EF4-FFF2-40B4-BE49-F238E27FC236}">
                  <a16:creationId xmlns:a16="http://schemas.microsoft.com/office/drawing/2014/main" id="{282F39A2-BE96-0746-C88B-435EC16040EA}"/>
                </a:ext>
              </a:extLst>
            </p:cNvPr>
            <p:cNvSpPr txBox="1"/>
            <p:nvPr/>
          </p:nvSpPr>
          <p:spPr>
            <a:xfrm>
              <a:off x="5360276" y="3458671"/>
              <a:ext cx="6653048" cy="707886"/>
            </a:xfrm>
            <a:prstGeom prst="rect">
              <a:avLst/>
            </a:prstGeom>
            <a:solidFill>
              <a:schemeClr val="bg1"/>
            </a:solidFill>
          </p:spPr>
          <p:txBody>
            <a:bodyPr wrap="square" rtlCol="0">
              <a:spAutoFit/>
            </a:bodyPr>
            <a:lstStyle/>
            <a:p>
              <a:pPr marL="17463">
                <a:spcBef>
                  <a:spcPts val="1200"/>
                </a:spcBef>
              </a:pPr>
              <a:r>
                <a:rPr lang="de-DE" sz="2000" dirty="0">
                  <a:solidFill>
                    <a:srgbClr val="0070C0"/>
                  </a:solidFill>
                </a:rPr>
                <a:t>change at91-&amp;h3app printf() in </a:t>
              </a:r>
              <a:br>
                <a:rPr lang="de-DE" sz="2000" dirty="0">
                  <a:solidFill>
                    <a:srgbClr val="0070C0"/>
                  </a:solidFill>
                </a:rPr>
              </a:br>
              <a:r>
                <a:rPr lang="de-DE" sz="2000" dirty="0">
                  <a:solidFill>
                    <a:srgbClr val="0070C0"/>
                  </a:solidFill>
                </a:rPr>
                <a:t>at91bootstrap_sam_a7g5_ek.X\device\sama7g5\sama7g5.c</a:t>
              </a:r>
            </a:p>
          </p:txBody>
        </p:sp>
        <p:cxnSp>
          <p:nvCxnSpPr>
            <p:cNvPr id="18" name="Straight Connector 17">
              <a:extLst>
                <a:ext uri="{FF2B5EF4-FFF2-40B4-BE49-F238E27FC236}">
                  <a16:creationId xmlns:a16="http://schemas.microsoft.com/office/drawing/2014/main" id="{FB97BA91-5E9A-DB31-ABAA-BDFAFB01601E}"/>
                </a:ext>
              </a:extLst>
            </p:cNvPr>
            <p:cNvCxnSpPr>
              <a:cxnSpLocks/>
            </p:cNvCxnSpPr>
            <p:nvPr/>
          </p:nvCxnSpPr>
          <p:spPr>
            <a:xfrm flipH="1">
              <a:off x="6742168" y="4073295"/>
              <a:ext cx="852432" cy="247949"/>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A15564D6-5720-0F7E-550B-45AE6C51CBFC}"/>
                </a:ext>
              </a:extLst>
            </p:cNvPr>
            <p:cNvCxnSpPr>
              <a:cxnSpLocks/>
            </p:cNvCxnSpPr>
            <p:nvPr/>
          </p:nvCxnSpPr>
          <p:spPr>
            <a:xfrm flipH="1">
              <a:off x="6133518" y="4111104"/>
              <a:ext cx="1461082" cy="1475325"/>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8906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step-by-step for SAM9x60-curiosity (3)</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 </a:t>
            </a:r>
          </a:p>
          <a:p>
            <a:pPr marL="0" indent="0">
              <a:buNone/>
            </a:pPr>
            <a:endParaRPr lang="en-US" sz="2400" b="0" dirty="0"/>
          </a:p>
        </p:txBody>
      </p:sp>
      <p:grpSp>
        <p:nvGrpSpPr>
          <p:cNvPr id="8" name="Group 7">
            <a:extLst>
              <a:ext uri="{FF2B5EF4-FFF2-40B4-BE49-F238E27FC236}">
                <a16:creationId xmlns:a16="http://schemas.microsoft.com/office/drawing/2014/main" id="{C886A802-4B88-7892-E10D-EBF971702C3A}"/>
              </a:ext>
            </a:extLst>
          </p:cNvPr>
          <p:cNvGrpSpPr/>
          <p:nvPr/>
        </p:nvGrpSpPr>
        <p:grpSpPr>
          <a:xfrm>
            <a:off x="338061" y="1447247"/>
            <a:ext cx="5256279" cy="2999795"/>
            <a:chOff x="338061" y="1580122"/>
            <a:chExt cx="6035563" cy="3444538"/>
          </a:xfrm>
        </p:grpSpPr>
        <p:pic>
          <p:nvPicPr>
            <p:cNvPr id="5" name="Picture 4">
              <a:extLst>
                <a:ext uri="{FF2B5EF4-FFF2-40B4-BE49-F238E27FC236}">
                  <a16:creationId xmlns:a16="http://schemas.microsoft.com/office/drawing/2014/main" id="{B33C7DFC-593A-5E76-04CF-F4227E28681A}"/>
                </a:ext>
              </a:extLst>
            </p:cNvPr>
            <p:cNvPicPr>
              <a:picLocks noChangeAspect="1"/>
            </p:cNvPicPr>
            <p:nvPr/>
          </p:nvPicPr>
          <p:blipFill>
            <a:blip r:embed="rId3"/>
            <a:stretch>
              <a:fillRect/>
            </a:stretch>
          </p:blipFill>
          <p:spPr>
            <a:xfrm>
              <a:off x="338061" y="1580122"/>
              <a:ext cx="6035563" cy="3444538"/>
            </a:xfrm>
            <a:prstGeom prst="rect">
              <a:avLst/>
            </a:prstGeom>
            <a:ln>
              <a:solidFill>
                <a:schemeClr val="tx1"/>
              </a:solidFill>
            </a:ln>
          </p:spPr>
        </p:pic>
        <p:sp>
          <p:nvSpPr>
            <p:cNvPr id="6" name="TextBox 5">
              <a:extLst>
                <a:ext uri="{FF2B5EF4-FFF2-40B4-BE49-F238E27FC236}">
                  <a16:creationId xmlns:a16="http://schemas.microsoft.com/office/drawing/2014/main" id="{58F09804-8437-9A0A-BB1C-766557B81F0C}"/>
                </a:ext>
              </a:extLst>
            </p:cNvPr>
            <p:cNvSpPr txBox="1"/>
            <p:nvPr/>
          </p:nvSpPr>
          <p:spPr>
            <a:xfrm>
              <a:off x="1007966" y="1693632"/>
              <a:ext cx="445045" cy="461665"/>
            </a:xfrm>
            <a:prstGeom prst="rect">
              <a:avLst/>
            </a:prstGeom>
            <a:noFill/>
          </p:spPr>
          <p:txBody>
            <a:bodyPr wrap="square" rtlCol="0">
              <a:spAutoFit/>
            </a:bodyPr>
            <a:lstStyle/>
            <a:p>
              <a:pPr algn="ctr"/>
              <a:r>
                <a:rPr lang="de-DE" b="1" dirty="0">
                  <a:solidFill>
                    <a:srgbClr val="FF0000"/>
                  </a:solidFill>
                </a:rPr>
                <a:t>4</a:t>
              </a:r>
            </a:p>
          </p:txBody>
        </p:sp>
      </p:grpSp>
      <p:grpSp>
        <p:nvGrpSpPr>
          <p:cNvPr id="13" name="Group 12">
            <a:extLst>
              <a:ext uri="{FF2B5EF4-FFF2-40B4-BE49-F238E27FC236}">
                <a16:creationId xmlns:a16="http://schemas.microsoft.com/office/drawing/2014/main" id="{9D40BE9C-9010-2BD4-6598-E59A91C19224}"/>
              </a:ext>
            </a:extLst>
          </p:cNvPr>
          <p:cNvGrpSpPr/>
          <p:nvPr/>
        </p:nvGrpSpPr>
        <p:grpSpPr>
          <a:xfrm>
            <a:off x="5863054" y="1884678"/>
            <a:ext cx="5044877" cy="1524132"/>
            <a:chOff x="6373624" y="2268807"/>
            <a:chExt cx="5044877" cy="1524132"/>
          </a:xfrm>
        </p:grpSpPr>
        <p:pic>
          <p:nvPicPr>
            <p:cNvPr id="10" name="Picture 9">
              <a:extLst>
                <a:ext uri="{FF2B5EF4-FFF2-40B4-BE49-F238E27FC236}">
                  <a16:creationId xmlns:a16="http://schemas.microsoft.com/office/drawing/2014/main" id="{BE4B0F09-1B59-D9D7-AEFF-DAC5558EEC73}"/>
                </a:ext>
              </a:extLst>
            </p:cNvPr>
            <p:cNvPicPr>
              <a:picLocks noChangeAspect="1"/>
            </p:cNvPicPr>
            <p:nvPr/>
          </p:nvPicPr>
          <p:blipFill>
            <a:blip r:embed="rId4"/>
            <a:stretch>
              <a:fillRect/>
            </a:stretch>
          </p:blipFill>
          <p:spPr>
            <a:xfrm>
              <a:off x="6373624" y="2268807"/>
              <a:ext cx="5044877" cy="1524132"/>
            </a:xfrm>
            <a:prstGeom prst="rect">
              <a:avLst/>
            </a:prstGeom>
            <a:ln>
              <a:solidFill>
                <a:schemeClr val="tx1"/>
              </a:solidFill>
            </a:ln>
          </p:spPr>
        </p:pic>
        <p:sp>
          <p:nvSpPr>
            <p:cNvPr id="11" name="TextBox 10">
              <a:extLst>
                <a:ext uri="{FF2B5EF4-FFF2-40B4-BE49-F238E27FC236}">
                  <a16:creationId xmlns:a16="http://schemas.microsoft.com/office/drawing/2014/main" id="{EF569689-41E2-A236-DA51-F00888209C4D}"/>
                </a:ext>
              </a:extLst>
            </p:cNvPr>
            <p:cNvSpPr txBox="1"/>
            <p:nvPr/>
          </p:nvSpPr>
          <p:spPr>
            <a:xfrm>
              <a:off x="7228555" y="2268807"/>
              <a:ext cx="445045" cy="461665"/>
            </a:xfrm>
            <a:prstGeom prst="rect">
              <a:avLst/>
            </a:prstGeom>
            <a:noFill/>
          </p:spPr>
          <p:txBody>
            <a:bodyPr wrap="square" rtlCol="0">
              <a:spAutoFit/>
            </a:bodyPr>
            <a:lstStyle/>
            <a:p>
              <a:pPr algn="ctr"/>
              <a:r>
                <a:rPr lang="de-DE" b="1" dirty="0">
                  <a:solidFill>
                    <a:srgbClr val="FF0000"/>
                  </a:solidFill>
                </a:rPr>
                <a:t>5</a:t>
              </a:r>
            </a:p>
          </p:txBody>
        </p:sp>
      </p:grpSp>
      <p:grpSp>
        <p:nvGrpSpPr>
          <p:cNvPr id="28" name="Group 27">
            <a:extLst>
              <a:ext uri="{FF2B5EF4-FFF2-40B4-BE49-F238E27FC236}">
                <a16:creationId xmlns:a16="http://schemas.microsoft.com/office/drawing/2014/main" id="{3442F271-3427-FE02-D8B2-0EF957DE0624}"/>
              </a:ext>
            </a:extLst>
          </p:cNvPr>
          <p:cNvGrpSpPr/>
          <p:nvPr/>
        </p:nvGrpSpPr>
        <p:grpSpPr>
          <a:xfrm>
            <a:off x="6094412" y="3750658"/>
            <a:ext cx="5830055" cy="2593919"/>
            <a:chOff x="1190303" y="3910137"/>
            <a:chExt cx="5830055" cy="2593919"/>
          </a:xfrm>
        </p:grpSpPr>
        <p:pic>
          <p:nvPicPr>
            <p:cNvPr id="29" name="Picture 28">
              <a:extLst>
                <a:ext uri="{FF2B5EF4-FFF2-40B4-BE49-F238E27FC236}">
                  <a16:creationId xmlns:a16="http://schemas.microsoft.com/office/drawing/2014/main" id="{4281E146-39EC-110E-45B3-86A312442C05}"/>
                </a:ext>
              </a:extLst>
            </p:cNvPr>
            <p:cNvPicPr>
              <a:picLocks noChangeAspect="1"/>
            </p:cNvPicPr>
            <p:nvPr/>
          </p:nvPicPr>
          <p:blipFill>
            <a:blip r:embed="rId5"/>
            <a:stretch>
              <a:fillRect/>
            </a:stretch>
          </p:blipFill>
          <p:spPr>
            <a:xfrm>
              <a:off x="1190303" y="3920421"/>
              <a:ext cx="5830055" cy="2583635"/>
            </a:xfrm>
            <a:prstGeom prst="rect">
              <a:avLst/>
            </a:prstGeom>
            <a:ln>
              <a:solidFill>
                <a:schemeClr val="tx1"/>
              </a:solidFill>
            </a:ln>
          </p:spPr>
        </p:pic>
        <p:sp>
          <p:nvSpPr>
            <p:cNvPr id="30" name="TextBox 29">
              <a:extLst>
                <a:ext uri="{FF2B5EF4-FFF2-40B4-BE49-F238E27FC236}">
                  <a16:creationId xmlns:a16="http://schemas.microsoft.com/office/drawing/2014/main" id="{8666CBAA-A84F-AFAD-00BB-34C6EE9D5742}"/>
                </a:ext>
              </a:extLst>
            </p:cNvPr>
            <p:cNvSpPr txBox="1"/>
            <p:nvPr/>
          </p:nvSpPr>
          <p:spPr>
            <a:xfrm>
              <a:off x="1392737" y="3910137"/>
              <a:ext cx="445045" cy="461665"/>
            </a:xfrm>
            <a:prstGeom prst="rect">
              <a:avLst/>
            </a:prstGeom>
            <a:noFill/>
          </p:spPr>
          <p:txBody>
            <a:bodyPr wrap="square" rtlCol="0">
              <a:spAutoFit/>
            </a:bodyPr>
            <a:lstStyle/>
            <a:p>
              <a:pPr algn="ctr"/>
              <a:r>
                <a:rPr lang="de-DE" b="1" dirty="0">
                  <a:solidFill>
                    <a:srgbClr val="FF0000"/>
                  </a:solidFill>
                </a:rPr>
                <a:t>6</a:t>
              </a:r>
            </a:p>
          </p:txBody>
        </p:sp>
      </p:grpSp>
      <p:sp>
        <p:nvSpPr>
          <p:cNvPr id="3" name="Content Placeholder 4">
            <a:extLst>
              <a:ext uri="{FF2B5EF4-FFF2-40B4-BE49-F238E27FC236}">
                <a16:creationId xmlns:a16="http://schemas.microsoft.com/office/drawing/2014/main" id="{47AB843F-8A35-AAD8-4BB1-7F518EDB1C6C}"/>
              </a:ext>
            </a:extLst>
          </p:cNvPr>
          <p:cNvSpPr txBox="1">
            <a:spLocks/>
          </p:cNvSpPr>
          <p:nvPr/>
        </p:nvSpPr>
        <p:spPr>
          <a:xfrm>
            <a:off x="411764" y="96081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Check MPU-version in DS - eg: on the SAM9x60-curiosity is the SIP 'SAM9x60D1G</a:t>
            </a:r>
          </a:p>
          <a:p>
            <a:pPr marL="0" indent="0">
              <a:buNone/>
            </a:pPr>
            <a:endParaRPr lang="en-US" sz="2400" b="0" dirty="0"/>
          </a:p>
        </p:txBody>
      </p:sp>
    </p:spTree>
    <p:extLst>
      <p:ext uri="{BB962C8B-B14F-4D97-AF65-F5344CB8AC3E}">
        <p14:creationId xmlns:p14="http://schemas.microsoft.com/office/powerpoint/2010/main" val="201991709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8" y="191911"/>
            <a:ext cx="10794497" cy="637017"/>
          </a:xfrm>
        </p:spPr>
        <p:txBody>
          <a:bodyPr/>
          <a:lstStyle/>
          <a:p>
            <a:r>
              <a:rPr lang="en-US" dirty="0">
                <a:solidFill>
                  <a:srgbClr val="00B050"/>
                </a:solidFill>
              </a:rPr>
              <a:t>Lab2b: at91 for H3-app in production with </a:t>
            </a:r>
            <a:r>
              <a:rPr lang="en-US" dirty="0" err="1">
                <a:solidFill>
                  <a:srgbClr val="00B050"/>
                </a:solidFill>
              </a:rPr>
              <a:t>SDCard</a:t>
            </a:r>
            <a:endParaRPr lang="en-US" sz="3999" dirty="0">
              <a:solidFill>
                <a:srgbClr val="00B050"/>
              </a:solidFill>
            </a:endParaRPr>
          </a:p>
        </p:txBody>
      </p:sp>
      <p:sp>
        <p:nvSpPr>
          <p:cNvPr id="5" name="Content Placeholder 4">
            <a:extLst>
              <a:ext uri="{FF2B5EF4-FFF2-40B4-BE49-F238E27FC236}">
                <a16:creationId xmlns:a16="http://schemas.microsoft.com/office/drawing/2014/main" id="{3186E6F8-4D99-3C4E-B417-410CFBA49DC8}"/>
              </a:ext>
            </a:extLst>
          </p:cNvPr>
          <p:cNvSpPr>
            <a:spLocks noGrp="1"/>
          </p:cNvSpPr>
          <p:nvPr>
            <p:ph idx="1"/>
          </p:nvPr>
        </p:nvSpPr>
        <p:spPr>
          <a:xfrm>
            <a:off x="429967" y="956813"/>
            <a:ext cx="11282418" cy="3816397"/>
          </a:xfrm>
          <a:noFill/>
        </p:spPr>
        <p:txBody>
          <a:bodyPr wrap="square">
            <a:spAutoFit/>
          </a:bodyPr>
          <a:lstStyle/>
          <a:p>
            <a:pPr marL="0" indent="0">
              <a:spcBef>
                <a:spcPts val="1200"/>
              </a:spcBef>
              <a:buNone/>
            </a:pPr>
            <a:r>
              <a:rPr lang="en-US" b="0" dirty="0"/>
              <a:t>Lab with second level bootloader at91 -&gt; Flow for IDE-debugging </a:t>
            </a:r>
            <a:r>
              <a:rPr lang="en-US" b="0" i="1" dirty="0"/>
              <a:t>and</a:t>
            </a:r>
            <a:r>
              <a:rPr lang="en-US" b="0" dirty="0"/>
              <a:t> production</a:t>
            </a:r>
          </a:p>
          <a:p>
            <a:pPr marL="1254125" lvl="2" indent="-444500">
              <a:buFont typeface="+mj-lt"/>
              <a:buAutoNum type="alphaLcPeriod"/>
            </a:pPr>
            <a:r>
              <a:rPr lang="en-US" sz="2000" dirty="0"/>
              <a:t>at91 for debugging an MPU-MCCH3-application in MPLABX</a:t>
            </a:r>
          </a:p>
          <a:p>
            <a:pPr marL="1254125" lvl="3" indent="0">
              <a:buNone/>
            </a:pPr>
            <a:r>
              <a:rPr lang="en-US" sz="2000" dirty="0"/>
              <a:t> </a:t>
            </a:r>
            <a:r>
              <a:rPr lang="en-US" sz="2000" i="1" dirty="0">
                <a:solidFill>
                  <a:srgbClr val="0070C0"/>
                </a:solidFill>
              </a:rPr>
              <a:t>Lab2a</a:t>
            </a:r>
            <a:r>
              <a:rPr lang="en-US" sz="2000" dirty="0"/>
              <a:t>: redo Lab1 but with self-</a:t>
            </a:r>
            <a:r>
              <a:rPr lang="en-US" sz="2000" i="1" dirty="0">
                <a:solidFill>
                  <a:srgbClr val="00B050"/>
                </a:solidFill>
              </a:rPr>
              <a:t>created</a:t>
            </a:r>
            <a:r>
              <a:rPr lang="en-US" sz="2000" dirty="0"/>
              <a:t> at91 in X</a:t>
            </a:r>
          </a:p>
          <a:p>
            <a:pPr marL="1160463" lvl="2" indent="-381000">
              <a:buFont typeface="+mj-lt"/>
              <a:buAutoNum type="alphaLcPeriod"/>
            </a:pPr>
            <a:r>
              <a:rPr lang="en-US" sz="2000" dirty="0"/>
              <a:t>at91 to use an MPU-MCCH3-application in production and </a:t>
            </a:r>
            <a:r>
              <a:rPr lang="en-US" sz="2000" dirty="0" err="1"/>
              <a:t>sam-ba</a:t>
            </a:r>
            <a:r>
              <a:rPr lang="en-US" sz="2000" dirty="0"/>
              <a:t>  -&gt; </a:t>
            </a:r>
            <a:r>
              <a:rPr lang="en-US" sz="2000" b="1" i="1" dirty="0"/>
              <a:t>at91_4_sdc </a:t>
            </a:r>
            <a:endParaRPr lang="en-US" sz="2000" dirty="0"/>
          </a:p>
          <a:p>
            <a:pPr marL="1254125" lvl="3" indent="0">
              <a:buNone/>
            </a:pPr>
            <a:r>
              <a:rPr lang="en-US" sz="2000" i="1" dirty="0">
                <a:solidFill>
                  <a:srgbClr val="0070C0"/>
                </a:solidFill>
              </a:rPr>
              <a:t> Lab2b1</a:t>
            </a:r>
            <a:r>
              <a:rPr lang="en-US" sz="2000" dirty="0"/>
              <a:t>: Lab1 but with self-</a:t>
            </a:r>
            <a:r>
              <a:rPr lang="en-US" sz="2000" i="1" dirty="0">
                <a:solidFill>
                  <a:srgbClr val="00B050"/>
                </a:solidFill>
              </a:rPr>
              <a:t>created</a:t>
            </a:r>
            <a:r>
              <a:rPr lang="en-US" sz="2000" dirty="0"/>
              <a:t> at91 from SDCard</a:t>
            </a:r>
          </a:p>
          <a:p>
            <a:pPr marL="1254125" lvl="3" indent="0">
              <a:buNone/>
            </a:pPr>
            <a:r>
              <a:rPr lang="en-US" sz="2000" dirty="0"/>
              <a:t>(</a:t>
            </a:r>
            <a:r>
              <a:rPr lang="en-US" sz="2000" i="1" dirty="0">
                <a:solidFill>
                  <a:srgbClr val="0070C0"/>
                </a:solidFill>
              </a:rPr>
              <a:t>Lab2b2</a:t>
            </a:r>
            <a:r>
              <a:rPr lang="en-US" sz="2000" dirty="0"/>
              <a:t>: Lab1 but with self-</a:t>
            </a:r>
            <a:r>
              <a:rPr lang="en-US" sz="2000" i="1" dirty="0">
                <a:solidFill>
                  <a:srgbClr val="00B050"/>
                </a:solidFill>
              </a:rPr>
              <a:t>created</a:t>
            </a:r>
            <a:r>
              <a:rPr lang="en-US" sz="2000" dirty="0"/>
              <a:t> at91 from any embedded NVM -&gt; to use </a:t>
            </a:r>
            <a:r>
              <a:rPr lang="en-US" sz="2000" dirty="0" err="1"/>
              <a:t>qspi</a:t>
            </a:r>
            <a:r>
              <a:rPr lang="en-US" sz="2000" dirty="0"/>
              <a:t>, </a:t>
            </a:r>
            <a:r>
              <a:rPr lang="en-US" sz="2000" dirty="0" err="1"/>
              <a:t>emmc</a:t>
            </a:r>
            <a:r>
              <a:rPr lang="en-US" sz="2000" dirty="0"/>
              <a:t>, </a:t>
            </a:r>
            <a:r>
              <a:rPr lang="en-US" sz="2000" dirty="0" err="1"/>
              <a:t>nand</a:t>
            </a:r>
            <a:r>
              <a:rPr lang="en-US" sz="2000" dirty="0"/>
              <a:t> -&gt; need to handle BSCR+BUREG + clear NVM again -&gt; try yourself)</a:t>
            </a:r>
          </a:p>
          <a:p>
            <a:pPr marL="266700" indent="-266700">
              <a:buNone/>
            </a:pPr>
            <a:endParaRPr lang="en-US" b="0" dirty="0"/>
          </a:p>
          <a:p>
            <a:pPr marL="266700" indent="-266700">
              <a:buNone/>
            </a:pPr>
            <a:endParaRPr lang="en-US" b="0" dirty="0"/>
          </a:p>
          <a:p>
            <a:pPr marL="266700" indent="-266700">
              <a:buNone/>
            </a:pPr>
            <a:r>
              <a:rPr lang="en-US" b="0" dirty="0"/>
              <a:t>=&gt;expected </a:t>
            </a:r>
            <a:br>
              <a:rPr lang="en-US" b="0" dirty="0"/>
            </a:br>
            <a:r>
              <a:rPr lang="en-US" b="0" dirty="0"/>
              <a:t>output</a:t>
            </a:r>
          </a:p>
        </p:txBody>
      </p:sp>
      <p:pic>
        <p:nvPicPr>
          <p:cNvPr id="15" name="Picture 14">
            <a:extLst>
              <a:ext uri="{FF2B5EF4-FFF2-40B4-BE49-F238E27FC236}">
                <a16:creationId xmlns:a16="http://schemas.microsoft.com/office/drawing/2014/main" id="{DD662D1D-880D-E770-BEAD-B074317EBE53}"/>
              </a:ext>
            </a:extLst>
          </p:cNvPr>
          <p:cNvPicPr>
            <a:picLocks noChangeAspect="1"/>
          </p:cNvPicPr>
          <p:nvPr/>
        </p:nvPicPr>
        <p:blipFill>
          <a:blip r:embed="rId3"/>
          <a:stretch>
            <a:fillRect/>
          </a:stretch>
        </p:blipFill>
        <p:spPr>
          <a:xfrm>
            <a:off x="2006316" y="3823545"/>
            <a:ext cx="9230942" cy="2842544"/>
          </a:xfrm>
          <a:prstGeom prst="rect">
            <a:avLst/>
          </a:prstGeom>
          <a:ln>
            <a:solidFill>
              <a:schemeClr val="tx1"/>
            </a:solidFill>
          </a:ln>
        </p:spPr>
      </p:pic>
      <p:sp>
        <p:nvSpPr>
          <p:cNvPr id="4" name="Rectangle 3">
            <a:extLst>
              <a:ext uri="{FF2B5EF4-FFF2-40B4-BE49-F238E27FC236}">
                <a16:creationId xmlns:a16="http://schemas.microsoft.com/office/drawing/2014/main" id="{94BF9CCC-77F5-D857-1C85-41A63A2CDAF1}"/>
              </a:ext>
            </a:extLst>
          </p:cNvPr>
          <p:cNvSpPr/>
          <p:nvPr/>
        </p:nvSpPr>
        <p:spPr>
          <a:xfrm>
            <a:off x="353766" y="1355787"/>
            <a:ext cx="11328892" cy="637017"/>
          </a:xfrm>
          <a:prstGeom prst="rect">
            <a:avLst/>
          </a:prstGeom>
          <a:solidFill>
            <a:srgbClr val="BFBFB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nvGrpSpPr>
          <p:cNvPr id="10" name="Group 9">
            <a:extLst>
              <a:ext uri="{FF2B5EF4-FFF2-40B4-BE49-F238E27FC236}">
                <a16:creationId xmlns:a16="http://schemas.microsoft.com/office/drawing/2014/main" id="{71069406-8967-5D73-21E4-C104F675C01B}"/>
              </a:ext>
            </a:extLst>
          </p:cNvPr>
          <p:cNvGrpSpPr/>
          <p:nvPr/>
        </p:nvGrpSpPr>
        <p:grpSpPr>
          <a:xfrm>
            <a:off x="5535777" y="3498259"/>
            <a:ext cx="6653048" cy="1378259"/>
            <a:chOff x="5535777" y="3498259"/>
            <a:chExt cx="6653048" cy="1378259"/>
          </a:xfrm>
        </p:grpSpPr>
        <p:sp>
          <p:nvSpPr>
            <p:cNvPr id="3" name="TextBox 2">
              <a:extLst>
                <a:ext uri="{FF2B5EF4-FFF2-40B4-BE49-F238E27FC236}">
                  <a16:creationId xmlns:a16="http://schemas.microsoft.com/office/drawing/2014/main" id="{11EAB1AC-61C5-82F1-0824-2E3D7DF0E0F9}"/>
                </a:ext>
              </a:extLst>
            </p:cNvPr>
            <p:cNvSpPr txBox="1"/>
            <p:nvPr/>
          </p:nvSpPr>
          <p:spPr>
            <a:xfrm>
              <a:off x="5535777" y="3498259"/>
              <a:ext cx="6653048" cy="707886"/>
            </a:xfrm>
            <a:prstGeom prst="rect">
              <a:avLst/>
            </a:prstGeom>
            <a:solidFill>
              <a:schemeClr val="bg1"/>
            </a:solidFill>
          </p:spPr>
          <p:txBody>
            <a:bodyPr wrap="square" rtlCol="0">
              <a:spAutoFit/>
            </a:bodyPr>
            <a:lstStyle/>
            <a:p>
              <a:pPr marL="17463">
                <a:spcBef>
                  <a:spcPts val="1200"/>
                </a:spcBef>
              </a:pPr>
              <a:r>
                <a:rPr lang="de-DE" sz="2000" dirty="0">
                  <a:solidFill>
                    <a:srgbClr val="0070C0"/>
                  </a:solidFill>
                </a:rPr>
                <a:t>change at91-&amp;h3app printf() in </a:t>
              </a:r>
              <a:br>
                <a:rPr lang="de-DE" sz="2000" dirty="0">
                  <a:solidFill>
                    <a:srgbClr val="0070C0"/>
                  </a:solidFill>
                </a:rPr>
              </a:br>
              <a:r>
                <a:rPr lang="de-DE" sz="2000" dirty="0">
                  <a:solidFill>
                    <a:srgbClr val="0070C0"/>
                  </a:solidFill>
                </a:rPr>
                <a:t>at91bootstrap_sam_a7g5_ek.X\device\sama7g5\sama7g5.c</a:t>
              </a:r>
            </a:p>
          </p:txBody>
        </p:sp>
        <p:cxnSp>
          <p:nvCxnSpPr>
            <p:cNvPr id="6" name="Straight Connector 5">
              <a:extLst>
                <a:ext uri="{FF2B5EF4-FFF2-40B4-BE49-F238E27FC236}">
                  <a16:creationId xmlns:a16="http://schemas.microsoft.com/office/drawing/2014/main" id="{CA678B13-B870-0CB0-6F26-B74341E1B78F}"/>
                </a:ext>
              </a:extLst>
            </p:cNvPr>
            <p:cNvCxnSpPr>
              <a:cxnSpLocks/>
            </p:cNvCxnSpPr>
            <p:nvPr/>
          </p:nvCxnSpPr>
          <p:spPr>
            <a:xfrm flipH="1">
              <a:off x="6994760" y="4206145"/>
              <a:ext cx="516894" cy="345086"/>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3EC22FB1-BADA-C817-E045-07147F377E6B}"/>
                </a:ext>
              </a:extLst>
            </p:cNvPr>
            <p:cNvSpPr/>
            <p:nvPr/>
          </p:nvSpPr>
          <p:spPr>
            <a:xfrm>
              <a:off x="6018211" y="4547304"/>
              <a:ext cx="1839429" cy="329214"/>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spTree>
    <p:extLst>
      <p:ext uri="{BB962C8B-B14F-4D97-AF65-F5344CB8AC3E}">
        <p14:creationId xmlns:p14="http://schemas.microsoft.com/office/powerpoint/2010/main" val="297127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solidFill>
                  <a:srgbClr val="00B050"/>
                </a:solidFill>
              </a:rPr>
              <a:t>Lab2c) at91 development</a:t>
            </a:r>
          </a:p>
        </p:txBody>
      </p:sp>
      <p:sp>
        <p:nvSpPr>
          <p:cNvPr id="5" name="Content Placeholder 4">
            <a:extLst>
              <a:ext uri="{FF2B5EF4-FFF2-40B4-BE49-F238E27FC236}">
                <a16:creationId xmlns:a16="http://schemas.microsoft.com/office/drawing/2014/main" id="{3186E6F8-4D99-3C4E-B417-410CFBA49DC8}"/>
              </a:ext>
            </a:extLst>
          </p:cNvPr>
          <p:cNvSpPr>
            <a:spLocks noGrp="1"/>
          </p:cNvSpPr>
          <p:nvPr>
            <p:ph idx="1"/>
          </p:nvPr>
        </p:nvSpPr>
        <p:spPr>
          <a:xfrm>
            <a:off x="429967" y="1216872"/>
            <a:ext cx="11282418" cy="2954623"/>
          </a:xfrm>
          <a:noFill/>
        </p:spPr>
        <p:txBody>
          <a:bodyPr wrap="square">
            <a:spAutoFit/>
          </a:bodyPr>
          <a:lstStyle/>
          <a:p>
            <a:pPr marL="0" indent="0">
              <a:spcBef>
                <a:spcPts val="1200"/>
              </a:spcBef>
              <a:buNone/>
            </a:pPr>
            <a:r>
              <a:rPr lang="en-US" sz="2400" b="0" dirty="0"/>
              <a:t>Debug at91 sources with either method </a:t>
            </a:r>
          </a:p>
          <a:p>
            <a:pPr marL="0" indent="0">
              <a:spcBef>
                <a:spcPts val="1200"/>
              </a:spcBef>
              <a:buNone/>
            </a:pPr>
            <a:r>
              <a:rPr lang="en-US" sz="2400" b="0" dirty="0"/>
              <a:t>a: create new </a:t>
            </a:r>
            <a:r>
              <a:rPr lang="en-US" sz="2400" b="0" dirty="0" err="1"/>
              <a:t>mplab.prj</a:t>
            </a:r>
            <a:r>
              <a:rPr lang="en-US" sz="2400" b="0" dirty="0"/>
              <a:t> and manually copy </a:t>
            </a:r>
            <a:r>
              <a:rPr lang="en-US" sz="2400" b="0" dirty="0" err="1"/>
              <a:t>src+h+options</a:t>
            </a:r>
            <a:r>
              <a:rPr lang="en-US" sz="2400" b="0" dirty="0"/>
              <a:t> </a:t>
            </a:r>
          </a:p>
          <a:p>
            <a:pPr marL="0" indent="0">
              <a:spcBef>
                <a:spcPts val="1200"/>
              </a:spcBef>
              <a:buNone/>
            </a:pPr>
            <a:r>
              <a:rPr lang="en-US" sz="2400" b="0" dirty="0"/>
              <a:t>b: prebuild-elf</a:t>
            </a:r>
          </a:p>
          <a:p>
            <a:pPr lvl="1">
              <a:spcBef>
                <a:spcPts val="1200"/>
              </a:spcBef>
            </a:pPr>
            <a:r>
              <a:rPr lang="en-US" sz="2400" b="0" dirty="0"/>
              <a:t>	to proof you really use the sources from the prebuild-</a:t>
            </a:r>
            <a:r>
              <a:rPr lang="en-US" sz="2400" b="0" dirty="0" err="1"/>
              <a:t>prj</a:t>
            </a:r>
            <a:r>
              <a:rPr lang="en-US" sz="2400" b="0" dirty="0"/>
              <a:t> change </a:t>
            </a:r>
            <a:r>
              <a:rPr lang="en-US" sz="2400" b="0" dirty="0" err="1"/>
              <a:t>sth</a:t>
            </a:r>
            <a:r>
              <a:rPr lang="en-US" sz="2400" b="0" dirty="0"/>
              <a:t> in at91-source eg: sama7g5.c L1205dbg_print(…) and recompile at91</a:t>
            </a:r>
          </a:p>
          <a:p>
            <a:pPr lvl="1">
              <a:spcBef>
                <a:spcPts val="1200"/>
              </a:spcBef>
            </a:pPr>
            <a:r>
              <a:rPr lang="en-US" sz="2400" i="1" dirty="0">
                <a:solidFill>
                  <a:srgbClr val="0070C0"/>
                </a:solidFill>
              </a:rPr>
              <a:t>Lab2c</a:t>
            </a:r>
            <a:r>
              <a:rPr lang="en-US" sz="2400" dirty="0"/>
              <a:t>: change at91 and re-do Lab1 with self-</a:t>
            </a:r>
            <a:r>
              <a:rPr lang="en-US" sz="2400" i="1" dirty="0">
                <a:solidFill>
                  <a:srgbClr val="00B050"/>
                </a:solidFill>
              </a:rPr>
              <a:t>changed</a:t>
            </a:r>
            <a:r>
              <a:rPr lang="en-US" sz="2400" dirty="0"/>
              <a:t> at91</a:t>
            </a:r>
          </a:p>
        </p:txBody>
      </p:sp>
      <p:grpSp>
        <p:nvGrpSpPr>
          <p:cNvPr id="9" name="Group 8">
            <a:extLst>
              <a:ext uri="{FF2B5EF4-FFF2-40B4-BE49-F238E27FC236}">
                <a16:creationId xmlns:a16="http://schemas.microsoft.com/office/drawing/2014/main" id="{16BA06CA-F860-2A0F-A89E-5721AAA28786}"/>
              </a:ext>
            </a:extLst>
          </p:cNvPr>
          <p:cNvGrpSpPr/>
          <p:nvPr/>
        </p:nvGrpSpPr>
        <p:grpSpPr>
          <a:xfrm>
            <a:off x="1484489" y="4273095"/>
            <a:ext cx="6763945" cy="2267405"/>
            <a:chOff x="1484489" y="4273095"/>
            <a:chExt cx="6763945" cy="2267405"/>
          </a:xfrm>
        </p:grpSpPr>
        <p:pic>
          <p:nvPicPr>
            <p:cNvPr id="7" name="Picture 6">
              <a:extLst>
                <a:ext uri="{FF2B5EF4-FFF2-40B4-BE49-F238E27FC236}">
                  <a16:creationId xmlns:a16="http://schemas.microsoft.com/office/drawing/2014/main" id="{A4A7CDE7-5070-E169-E709-007209BC7D81}"/>
                </a:ext>
              </a:extLst>
            </p:cNvPr>
            <p:cNvPicPr>
              <a:picLocks noChangeAspect="1"/>
            </p:cNvPicPr>
            <p:nvPr/>
          </p:nvPicPr>
          <p:blipFill>
            <a:blip r:embed="rId3"/>
            <a:stretch>
              <a:fillRect/>
            </a:stretch>
          </p:blipFill>
          <p:spPr>
            <a:xfrm>
              <a:off x="1484489" y="4273095"/>
              <a:ext cx="6763945" cy="2267405"/>
            </a:xfrm>
            <a:prstGeom prst="rect">
              <a:avLst/>
            </a:prstGeom>
          </p:spPr>
        </p:pic>
        <p:sp>
          <p:nvSpPr>
            <p:cNvPr id="8" name="Rectangle 7">
              <a:extLst>
                <a:ext uri="{FF2B5EF4-FFF2-40B4-BE49-F238E27FC236}">
                  <a16:creationId xmlns:a16="http://schemas.microsoft.com/office/drawing/2014/main" id="{CF69DB62-5971-EF1A-3002-5C2A2DFCCAA5}"/>
                </a:ext>
              </a:extLst>
            </p:cNvPr>
            <p:cNvSpPr/>
            <p:nvPr/>
          </p:nvSpPr>
          <p:spPr>
            <a:xfrm>
              <a:off x="5359400" y="5003800"/>
              <a:ext cx="2171700" cy="381000"/>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nvGrpSpPr>
          <p:cNvPr id="14" name="Group 13">
            <a:extLst>
              <a:ext uri="{FF2B5EF4-FFF2-40B4-BE49-F238E27FC236}">
                <a16:creationId xmlns:a16="http://schemas.microsoft.com/office/drawing/2014/main" id="{93410777-F7B9-7B18-0D9C-7062D98771FD}"/>
              </a:ext>
            </a:extLst>
          </p:cNvPr>
          <p:cNvGrpSpPr/>
          <p:nvPr/>
        </p:nvGrpSpPr>
        <p:grpSpPr>
          <a:xfrm>
            <a:off x="5470297" y="4118651"/>
            <a:ext cx="6653048" cy="1235356"/>
            <a:chOff x="6255743" y="452459"/>
            <a:chExt cx="6653048" cy="1235356"/>
          </a:xfrm>
        </p:grpSpPr>
        <p:sp>
          <p:nvSpPr>
            <p:cNvPr id="6" name="TextBox 5">
              <a:extLst>
                <a:ext uri="{FF2B5EF4-FFF2-40B4-BE49-F238E27FC236}">
                  <a16:creationId xmlns:a16="http://schemas.microsoft.com/office/drawing/2014/main" id="{82226851-E40E-012B-1219-E3C1852AE868}"/>
                </a:ext>
              </a:extLst>
            </p:cNvPr>
            <p:cNvSpPr txBox="1"/>
            <p:nvPr/>
          </p:nvSpPr>
          <p:spPr>
            <a:xfrm>
              <a:off x="6255743" y="452459"/>
              <a:ext cx="6653048" cy="707886"/>
            </a:xfrm>
            <a:prstGeom prst="rect">
              <a:avLst/>
            </a:prstGeom>
            <a:solidFill>
              <a:schemeClr val="bg1"/>
            </a:solidFill>
          </p:spPr>
          <p:txBody>
            <a:bodyPr wrap="square" rtlCol="0">
              <a:spAutoFit/>
            </a:bodyPr>
            <a:lstStyle/>
            <a:p>
              <a:pPr marL="17463">
                <a:spcBef>
                  <a:spcPts val="1200"/>
                </a:spcBef>
              </a:pPr>
              <a:r>
                <a:rPr lang="de-DE" sz="2000" dirty="0">
                  <a:solidFill>
                    <a:srgbClr val="0070C0"/>
                  </a:solidFill>
                </a:rPr>
                <a:t>change at91-&amp;h3app printf() in </a:t>
              </a:r>
              <a:br>
                <a:rPr lang="de-DE" sz="2000" dirty="0">
                  <a:solidFill>
                    <a:srgbClr val="0070C0"/>
                  </a:solidFill>
                </a:rPr>
              </a:br>
              <a:r>
                <a:rPr lang="de-DE" sz="2000" dirty="0">
                  <a:solidFill>
                    <a:srgbClr val="0070C0"/>
                  </a:solidFill>
                </a:rPr>
                <a:t>at91bootstrap_sam_a7g5_ek.X\device\sama7g5\sama7g5.c</a:t>
              </a:r>
            </a:p>
          </p:txBody>
        </p:sp>
        <p:cxnSp>
          <p:nvCxnSpPr>
            <p:cNvPr id="10" name="Straight Connector 9">
              <a:extLst>
                <a:ext uri="{FF2B5EF4-FFF2-40B4-BE49-F238E27FC236}">
                  <a16:creationId xmlns:a16="http://schemas.microsoft.com/office/drawing/2014/main" id="{955FD206-F6F0-596B-718B-C9462A686BE9}"/>
                </a:ext>
              </a:extLst>
            </p:cNvPr>
            <p:cNvCxnSpPr>
              <a:cxnSpLocks/>
            </p:cNvCxnSpPr>
            <p:nvPr/>
          </p:nvCxnSpPr>
          <p:spPr>
            <a:xfrm flipH="1">
              <a:off x="7166339" y="1076434"/>
              <a:ext cx="818919" cy="294849"/>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39A7F48B-B037-B644-2FA6-FDFA8CBF5626}"/>
                </a:ext>
              </a:extLst>
            </p:cNvPr>
            <p:cNvSpPr txBox="1"/>
            <p:nvPr/>
          </p:nvSpPr>
          <p:spPr>
            <a:xfrm>
              <a:off x="6635560" y="1380038"/>
              <a:ext cx="1570594" cy="307777"/>
            </a:xfrm>
            <a:prstGeom prst="rect">
              <a:avLst/>
            </a:prstGeom>
            <a:solidFill>
              <a:schemeClr val="tx1"/>
            </a:solidFill>
            <a:ln>
              <a:noFill/>
            </a:ln>
          </p:spPr>
          <p:txBody>
            <a:bodyPr wrap="square" rtlCol="0">
              <a:spAutoFit/>
            </a:bodyPr>
            <a:lstStyle/>
            <a:p>
              <a:r>
                <a:rPr lang="de-DE" sz="1400" dirty="0">
                  <a:solidFill>
                    <a:schemeClr val="bg1"/>
                  </a:solidFill>
                </a:rPr>
                <a:t>at91_4_develop</a:t>
              </a:r>
            </a:p>
          </p:txBody>
        </p:sp>
      </p:grpSp>
    </p:spTree>
    <p:extLst>
      <p:ext uri="{BB962C8B-B14F-4D97-AF65-F5344CB8AC3E}">
        <p14:creationId xmlns:p14="http://schemas.microsoft.com/office/powerpoint/2010/main" val="59870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Agenda</a:t>
            </a:r>
          </a:p>
        </p:txBody>
      </p:sp>
      <p:sp>
        <p:nvSpPr>
          <p:cNvPr id="5" name="Content Placeholder 4"/>
          <p:cNvSpPr>
            <a:spLocks noGrp="1"/>
          </p:cNvSpPr>
          <p:nvPr>
            <p:ph idx="1"/>
          </p:nvPr>
        </p:nvSpPr>
        <p:spPr>
          <a:xfrm>
            <a:off x="520605" y="860710"/>
            <a:ext cx="11282418" cy="5763084"/>
          </a:xfrm>
          <a:noFill/>
        </p:spPr>
        <p:txBody>
          <a:bodyPr wrap="square">
            <a:spAutoFit/>
          </a:bodyPr>
          <a:lstStyle/>
          <a:p>
            <a:pPr marL="457200" indent="-457200">
              <a:spcBef>
                <a:spcPts val="0"/>
              </a:spcBef>
              <a:buFont typeface="+mj-lt"/>
              <a:buAutoNum type="arabicPeriod"/>
            </a:pPr>
            <a:r>
              <a:rPr lang="en-US" sz="1800" dirty="0"/>
              <a:t>Introduction and flow for MPU-H3-apps-in-X</a:t>
            </a:r>
          </a:p>
          <a:p>
            <a:pPr lvl="1">
              <a:spcBef>
                <a:spcPts val="0"/>
              </a:spcBef>
            </a:pPr>
            <a:r>
              <a:rPr lang="en-US" sz="1800" dirty="0"/>
              <a:t>How to develop H3 applications for MPUs with M</a:t>
            </a:r>
            <a:r>
              <a:rPr lang="en-US" sz="1800" b="1" dirty="0">
                <a:solidFill>
                  <a:srgbClr val="0070C0"/>
                </a:solidFill>
              </a:rPr>
              <a:t>CCH</a:t>
            </a:r>
            <a:r>
              <a:rPr lang="en-US" sz="1800" dirty="0"/>
              <a:t>3 + M</a:t>
            </a:r>
            <a:r>
              <a:rPr lang="en-US" sz="1800" b="1" dirty="0">
                <a:solidFill>
                  <a:srgbClr val="0070C0"/>
                </a:solidFill>
              </a:rPr>
              <a:t>CC</a:t>
            </a:r>
            <a:r>
              <a:rPr lang="en-US" sz="1800" dirty="0"/>
              <a:t>-CM in MPLABX</a:t>
            </a:r>
          </a:p>
          <a:p>
            <a:pPr lvl="1">
              <a:spcBef>
                <a:spcPts val="0"/>
              </a:spcBef>
            </a:pPr>
            <a:r>
              <a:rPr lang="en-US" sz="1800" i="1" dirty="0">
                <a:solidFill>
                  <a:srgbClr val="0070C0"/>
                </a:solidFill>
              </a:rPr>
              <a:t>Demo</a:t>
            </a:r>
            <a:r>
              <a:rPr lang="en-US" sz="1800" dirty="0"/>
              <a:t>: </a:t>
            </a:r>
            <a:r>
              <a:rPr lang="en-US" sz="1800" dirty="0" err="1"/>
              <a:t>LEDtoggle+PRINTF</a:t>
            </a:r>
            <a:r>
              <a:rPr lang="en-US" sz="1800" dirty="0"/>
              <a:t>()</a:t>
            </a:r>
            <a:endParaRPr lang="en-US" sz="1800" i="1" dirty="0">
              <a:solidFill>
                <a:srgbClr val="00B050"/>
              </a:solidFill>
            </a:endParaRPr>
          </a:p>
          <a:p>
            <a:pPr lvl="1">
              <a:spcBef>
                <a:spcPts val="0"/>
              </a:spcBef>
            </a:pPr>
            <a:r>
              <a:rPr lang="en-US" sz="1800" dirty="0"/>
              <a:t>MCU vs MPU and how MPUs boot</a:t>
            </a:r>
          </a:p>
          <a:p>
            <a:pPr marL="457200" indent="-457200">
              <a:spcBef>
                <a:spcPts val="1200"/>
              </a:spcBef>
              <a:buFont typeface="+mj-lt"/>
              <a:buAutoNum type="arabicPeriod"/>
            </a:pPr>
            <a:r>
              <a:rPr lang="en-US" sz="1800" dirty="0"/>
              <a:t>The second level bootloader at91 and how to create it</a:t>
            </a:r>
          </a:p>
          <a:p>
            <a:pPr marL="758952" lvl="1" indent="-457200">
              <a:spcBef>
                <a:spcPts val="0"/>
              </a:spcBef>
              <a:buFont typeface="+mj-lt"/>
              <a:buAutoNum type="alphaLcPeriod"/>
            </a:pPr>
            <a:r>
              <a:rPr lang="en-US" sz="1800" dirty="0"/>
              <a:t>Flow for IDE-debugging </a:t>
            </a:r>
            <a:r>
              <a:rPr lang="en-US" sz="1800" b="1" i="1" dirty="0"/>
              <a:t>and</a:t>
            </a:r>
            <a:r>
              <a:rPr lang="en-US" sz="1800" dirty="0"/>
              <a:t> production with one MPLABX-</a:t>
            </a:r>
            <a:r>
              <a:rPr lang="en-US" sz="1800" dirty="0" err="1"/>
              <a:t>prj</a:t>
            </a:r>
            <a:r>
              <a:rPr lang="en-US" sz="1800" dirty="0"/>
              <a:t> at91_</a:t>
            </a:r>
            <a:r>
              <a:rPr lang="en-US" sz="1800" b="1" dirty="0"/>
              <a:t>run</a:t>
            </a:r>
            <a:r>
              <a:rPr lang="en-US" sz="1800" dirty="0"/>
              <a:t>.X </a:t>
            </a:r>
          </a:p>
          <a:p>
            <a:pPr marL="892175" lvl="2" indent="-298450">
              <a:spcBef>
                <a:spcPts val="0"/>
              </a:spcBef>
              <a:buFont typeface="+mj-lt"/>
              <a:buAutoNum type="romanLcPeriod"/>
              <a:tabLst>
                <a:tab pos="1797050" algn="l"/>
              </a:tabLst>
            </a:pPr>
            <a:r>
              <a:rPr lang="en-US" dirty="0"/>
              <a:t>at91_</a:t>
            </a:r>
            <a:r>
              <a:rPr lang="en-US" b="1" dirty="0"/>
              <a:t>ide</a:t>
            </a:r>
            <a:r>
              <a:rPr lang="en-US" dirty="0"/>
              <a:t>	for debugging an MPU-MCCH3-application in MPLABX</a:t>
            </a:r>
          </a:p>
          <a:p>
            <a:pPr marL="892175" lvl="2" indent="-298450">
              <a:spcBef>
                <a:spcPts val="0"/>
              </a:spcBef>
              <a:buFont typeface="+mj-lt"/>
              <a:buAutoNum type="romanLcPeriod"/>
              <a:tabLst>
                <a:tab pos="1797050" algn="l"/>
              </a:tabLst>
            </a:pPr>
            <a:r>
              <a:rPr lang="en-US" dirty="0"/>
              <a:t>at91_</a:t>
            </a:r>
            <a:r>
              <a:rPr lang="en-US" b="1" dirty="0"/>
              <a:t>sdc</a:t>
            </a:r>
            <a:r>
              <a:rPr lang="en-US" dirty="0"/>
              <a:t>	to use an MPU-MCCH3-application in production and </a:t>
            </a:r>
            <a:r>
              <a:rPr lang="en-US" dirty="0" err="1"/>
              <a:t>sam-ba</a:t>
            </a:r>
            <a:endParaRPr lang="en-US" dirty="0"/>
          </a:p>
          <a:p>
            <a:pPr marL="758952" lvl="1" indent="-457200">
              <a:spcBef>
                <a:spcPts val="0"/>
              </a:spcBef>
              <a:buFont typeface="+mj-lt"/>
              <a:buAutoNum type="alphaLcPeriod"/>
            </a:pPr>
            <a:r>
              <a:rPr lang="en-US" sz="1800" dirty="0"/>
              <a:t>developing/extending at91 in MPLABX -&gt; at91_</a:t>
            </a:r>
            <a:r>
              <a:rPr lang="en-US" sz="1800" b="1" dirty="0"/>
              <a:t>devel</a:t>
            </a:r>
            <a:r>
              <a:rPr lang="en-US" sz="1800" dirty="0"/>
              <a:t>.X </a:t>
            </a:r>
          </a:p>
          <a:p>
            <a:pPr marL="457200" indent="-457200">
              <a:spcBef>
                <a:spcPts val="1200"/>
              </a:spcBef>
              <a:buFont typeface="+mj-lt"/>
              <a:buAutoNum type="arabicPeriod"/>
            </a:pPr>
            <a:r>
              <a:rPr lang="en-US" sz="1800" dirty="0"/>
              <a:t>Next step</a:t>
            </a:r>
          </a:p>
          <a:p>
            <a:pPr lvl="1">
              <a:tabLst>
                <a:tab pos="1260475" algn="l"/>
              </a:tabLst>
            </a:pPr>
            <a:r>
              <a:rPr lang="en-US" sz="1800" dirty="0"/>
              <a:t>H3-drv level and middleware apps and graphics -&gt; </a:t>
            </a:r>
            <a:r>
              <a:rPr lang="en-US" sz="1800" dirty="0" err="1"/>
              <a:t>MPLABpro</a:t>
            </a:r>
            <a:r>
              <a:rPr lang="en-US" sz="1800" dirty="0"/>
              <a:t>: MPUs are first devices that are supported</a:t>
            </a:r>
          </a:p>
          <a:p>
            <a:pPr marL="457200" indent="-457200">
              <a:spcBef>
                <a:spcPts val="1200"/>
              </a:spcBef>
              <a:buFont typeface="+mj-lt"/>
              <a:buAutoNum type="arabicPeriod"/>
            </a:pPr>
            <a:r>
              <a:rPr lang="en-US" sz="1800" dirty="0"/>
              <a:t>Labs</a:t>
            </a:r>
          </a:p>
          <a:p>
            <a:pPr marL="758952" lvl="1" indent="-457200">
              <a:spcBef>
                <a:spcPts val="0"/>
              </a:spcBef>
              <a:buFont typeface="+mj-lt"/>
              <a:buAutoNum type="alphaLcPeriod"/>
              <a:tabLst>
                <a:tab pos="1619250" algn="l"/>
              </a:tabLst>
            </a:pPr>
            <a:r>
              <a:rPr lang="en-US" sz="1800" dirty="0">
                <a:solidFill>
                  <a:schemeClr val="tx1"/>
                </a:solidFill>
              </a:rPr>
              <a:t> </a:t>
            </a:r>
            <a:r>
              <a:rPr lang="en-US" sz="1800" i="1" dirty="0">
                <a:solidFill>
                  <a:srgbClr val="0070C0"/>
                </a:solidFill>
              </a:rPr>
              <a:t>Lab1</a:t>
            </a:r>
            <a:r>
              <a:rPr lang="en-US" sz="1800" dirty="0"/>
              <a:t>:	</a:t>
            </a:r>
            <a:r>
              <a:rPr lang="en-US" sz="1800" dirty="0" err="1"/>
              <a:t>LEDtoggle+PRINTF</a:t>
            </a:r>
            <a:r>
              <a:rPr lang="en-US" sz="1800" dirty="0"/>
              <a:t>()  -&gt; at91 </a:t>
            </a:r>
            <a:r>
              <a:rPr lang="en-US" sz="1800" i="1" dirty="0">
                <a:solidFill>
                  <a:srgbClr val="00B050"/>
                </a:solidFill>
              </a:rPr>
              <a:t>provided</a:t>
            </a:r>
            <a:r>
              <a:rPr lang="en-US" sz="1800" dirty="0"/>
              <a:t>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Lab2a</a:t>
            </a:r>
            <a:r>
              <a:rPr lang="en-US" sz="1800" dirty="0"/>
              <a:t>:	redo Lab1 but with self-</a:t>
            </a:r>
            <a:r>
              <a:rPr lang="en-US" sz="1800" i="1" dirty="0">
                <a:solidFill>
                  <a:srgbClr val="00B050"/>
                </a:solidFill>
              </a:rPr>
              <a:t>created</a:t>
            </a:r>
            <a:r>
              <a:rPr lang="en-US" sz="1800" dirty="0"/>
              <a:t> at91 in MPLABX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Lab2b1</a:t>
            </a:r>
            <a:r>
              <a:rPr lang="en-US" sz="1800" dirty="0"/>
              <a:t>:	Lab1 but with self-</a:t>
            </a:r>
            <a:r>
              <a:rPr lang="en-US" sz="1800" i="1" dirty="0">
                <a:solidFill>
                  <a:srgbClr val="00B050"/>
                </a:solidFill>
              </a:rPr>
              <a:t>created</a:t>
            </a:r>
            <a:r>
              <a:rPr lang="en-US" sz="1800" dirty="0"/>
              <a:t> at91 from </a:t>
            </a:r>
            <a:r>
              <a:rPr lang="en-US" sz="1800" dirty="0" err="1"/>
              <a:t>SDCard</a:t>
            </a:r>
            <a:endParaRPr lang="en-US" sz="1800" dirty="0"/>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Lab2b2</a:t>
            </a:r>
            <a:r>
              <a:rPr lang="en-US" sz="1800" dirty="0"/>
              <a:t>:	Lab1 but with self-</a:t>
            </a:r>
            <a:r>
              <a:rPr lang="en-US" sz="1800" i="1" dirty="0">
                <a:solidFill>
                  <a:srgbClr val="00B050"/>
                </a:solidFill>
              </a:rPr>
              <a:t>created</a:t>
            </a:r>
            <a:r>
              <a:rPr lang="en-US" sz="1800" dirty="0"/>
              <a:t> at91 from any embedded NVM (</a:t>
            </a:r>
            <a:r>
              <a:rPr lang="en-US" sz="1800" dirty="0" err="1"/>
              <a:t>qspi</a:t>
            </a:r>
            <a:r>
              <a:rPr lang="en-US" sz="1800" dirty="0"/>
              <a:t>, </a:t>
            </a:r>
            <a:r>
              <a:rPr lang="en-US" sz="1800" dirty="0" err="1"/>
              <a:t>emmc</a:t>
            </a:r>
            <a:r>
              <a:rPr lang="en-US" sz="1800" dirty="0"/>
              <a:t>, </a:t>
            </a:r>
            <a:r>
              <a:rPr lang="en-US" sz="1800" dirty="0" err="1"/>
              <a:t>nand</a:t>
            </a:r>
            <a:r>
              <a:rPr lang="en-US" sz="1800" dirty="0"/>
              <a:t>)</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Lab2c</a:t>
            </a:r>
            <a:r>
              <a:rPr lang="en-US" sz="1800" dirty="0"/>
              <a:t>:	redo Lab1 but with self-</a:t>
            </a:r>
            <a:r>
              <a:rPr lang="en-US" sz="1800" i="1" dirty="0">
                <a:solidFill>
                  <a:srgbClr val="00B050"/>
                </a:solidFill>
              </a:rPr>
              <a:t>changed</a:t>
            </a:r>
            <a:r>
              <a:rPr lang="en-US" sz="1800" dirty="0"/>
              <a:t> at91 from any NVM</a:t>
            </a:r>
          </a:p>
          <a:p>
            <a:pPr marL="457200" indent="-457200">
              <a:spcBef>
                <a:spcPts val="1200"/>
              </a:spcBef>
              <a:buFont typeface="+mj-lt"/>
              <a:buAutoNum type="arabicPeriod"/>
            </a:pPr>
            <a:r>
              <a:rPr lang="en-US" sz="1800" b="1" dirty="0"/>
              <a:t>Summary</a:t>
            </a:r>
          </a:p>
        </p:txBody>
      </p:sp>
      <p:sp>
        <p:nvSpPr>
          <p:cNvPr id="3" name="Rectangle 2">
            <a:extLst>
              <a:ext uri="{FF2B5EF4-FFF2-40B4-BE49-F238E27FC236}">
                <a16:creationId xmlns:a16="http://schemas.microsoft.com/office/drawing/2014/main" id="{EF11CCFA-24B9-F831-2041-EEC2B5F6F3C3}"/>
              </a:ext>
            </a:extLst>
          </p:cNvPr>
          <p:cNvSpPr/>
          <p:nvPr/>
        </p:nvSpPr>
        <p:spPr>
          <a:xfrm>
            <a:off x="520605" y="860710"/>
            <a:ext cx="11087100" cy="5287842"/>
          </a:xfrm>
          <a:prstGeom prst="rect">
            <a:avLst/>
          </a:prstGeom>
          <a:solidFill>
            <a:srgbClr val="BFBFB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Tree>
    <p:custDataLst>
      <p:tags r:id="rId1"/>
    </p:custDataLst>
    <p:extLst>
      <p:ext uri="{BB962C8B-B14F-4D97-AF65-F5344CB8AC3E}">
        <p14:creationId xmlns:p14="http://schemas.microsoft.com/office/powerpoint/2010/main" val="9635024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4) Summary</a:t>
            </a:r>
          </a:p>
        </p:txBody>
      </p:sp>
      <p:sp>
        <p:nvSpPr>
          <p:cNvPr id="5" name="Content Placeholder 4"/>
          <p:cNvSpPr>
            <a:spLocks noGrp="1"/>
          </p:cNvSpPr>
          <p:nvPr>
            <p:ph idx="1"/>
          </p:nvPr>
        </p:nvSpPr>
        <p:spPr>
          <a:xfrm>
            <a:off x="662953" y="1023759"/>
            <a:ext cx="10997721" cy="4585838"/>
          </a:xfrm>
        </p:spPr>
        <p:txBody>
          <a:bodyPr wrap="square">
            <a:spAutoFit/>
          </a:bodyPr>
          <a:lstStyle/>
          <a:p>
            <a:r>
              <a:rPr lang="en-US" b="0" dirty="0"/>
              <a:t>learned how at91 is run via python-scripts from DFP</a:t>
            </a:r>
          </a:p>
          <a:p>
            <a:r>
              <a:rPr lang="en-US" b="0" dirty="0"/>
              <a:t>saw how to find out which debugger supports your HW</a:t>
            </a:r>
          </a:p>
          <a:p>
            <a:r>
              <a:rPr lang="en-US" b="0" dirty="0"/>
              <a:t>saw how to create different at91-variants in specific MPLABX-</a:t>
            </a:r>
            <a:r>
              <a:rPr lang="en-US" b="0" dirty="0" err="1"/>
              <a:t>prj</a:t>
            </a:r>
            <a:r>
              <a:rPr lang="en-US" b="0" dirty="0"/>
              <a:t> with </a:t>
            </a:r>
            <a:r>
              <a:rPr lang="en-US" b="0" dirty="0" err="1"/>
              <a:t>kConfig</a:t>
            </a:r>
            <a:r>
              <a:rPr lang="en-US" b="0" dirty="0"/>
              <a:t>:</a:t>
            </a:r>
          </a:p>
          <a:p>
            <a:pPr lvl="1"/>
            <a:r>
              <a:rPr lang="en-US" dirty="0"/>
              <a:t>for IDE-based development of H3-app -&gt; at91: </a:t>
            </a:r>
            <a:r>
              <a:rPr lang="en-US" dirty="0" err="1"/>
              <a:t>loop@end</a:t>
            </a:r>
            <a:r>
              <a:rPr lang="en-US" dirty="0"/>
              <a:t> -&gt; sama7g5ek_bkptnone_defconfig</a:t>
            </a:r>
          </a:p>
          <a:p>
            <a:pPr lvl="1"/>
            <a:r>
              <a:rPr lang="en-US" dirty="0"/>
              <a:t>for running H3-app in production from NVM -&gt; at91: </a:t>
            </a:r>
            <a:r>
              <a:rPr lang="en-US" dirty="0" err="1"/>
              <a:t>loadNxtSw</a:t>
            </a:r>
            <a:r>
              <a:rPr lang="en-US" dirty="0"/>
              <a:t> for different NVMs:</a:t>
            </a:r>
          </a:p>
          <a:p>
            <a:pPr lvl="2"/>
            <a:r>
              <a:rPr lang="en-US" sz="2000" dirty="0" err="1"/>
              <a:t>SDCard</a:t>
            </a:r>
            <a:r>
              <a:rPr lang="en-US" sz="2000" dirty="0"/>
              <a:t>=sama7g5eksd_harmony_defconfig </a:t>
            </a:r>
          </a:p>
          <a:p>
            <a:pPr lvl="2"/>
            <a:r>
              <a:rPr lang="en-US" sz="2000" dirty="0"/>
              <a:t>QSPI=sama7g5ekdf_qspi_uboot_defconfig)</a:t>
            </a:r>
          </a:p>
          <a:p>
            <a:r>
              <a:rPr lang="en-US" b="0" dirty="0"/>
              <a:t>Learned how to develop at91 itself in MPLABX -&gt; prebuild MPLABX-</a:t>
            </a:r>
            <a:r>
              <a:rPr lang="en-US" b="0" dirty="0" err="1"/>
              <a:t>prj</a:t>
            </a:r>
            <a:r>
              <a:rPr lang="en-US" b="0" dirty="0"/>
              <a:t> using at91.elf</a:t>
            </a:r>
          </a:p>
          <a:p>
            <a:r>
              <a:rPr lang="en-US" b="0" dirty="0"/>
              <a:t>how to create binary of H3application -&gt; MPLABX post-processing</a:t>
            </a:r>
          </a:p>
          <a:p>
            <a:r>
              <a:rPr lang="en-US" b="0" dirty="0"/>
              <a:t>how to properly debug an H3-application for MPUs in MPLABX</a:t>
            </a:r>
          </a:p>
          <a:p>
            <a:pPr lvl="1"/>
            <a:r>
              <a:rPr lang="en-US" dirty="0"/>
              <a:t>make sure to see </a:t>
            </a:r>
            <a:r>
              <a:rPr lang="en-US" dirty="0" err="1"/>
              <a:t>RomBOOT</a:t>
            </a:r>
            <a:r>
              <a:rPr lang="en-US" dirty="0"/>
              <a:t>-msg on console OR check HW</a:t>
            </a:r>
          </a:p>
          <a:p>
            <a:pPr lvl="1"/>
            <a:r>
              <a:rPr lang="en-US" b="0" dirty="0"/>
              <a:t>don't use IDE-reset</a:t>
            </a:r>
          </a:p>
          <a:p>
            <a:r>
              <a:rPr lang="en-US" b="0" dirty="0"/>
              <a:t>also learned that you can use DDR or any other NVM, like QSPI -&gt; need to adjust at91</a:t>
            </a:r>
          </a:p>
        </p:txBody>
      </p:sp>
    </p:spTree>
    <p:custDataLst>
      <p:tags r:id="rId1"/>
    </p:custDataLst>
    <p:extLst>
      <p:ext uri="{BB962C8B-B14F-4D97-AF65-F5344CB8AC3E}">
        <p14:creationId xmlns:p14="http://schemas.microsoft.com/office/powerpoint/2010/main" val="398243572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110188950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dirty="0"/>
              <a:t>Dev Tools For This Class</a:t>
            </a:r>
          </a:p>
        </p:txBody>
      </p:sp>
      <p:sp>
        <p:nvSpPr>
          <p:cNvPr id="24579" name="Content Placeholder 2"/>
          <p:cNvSpPr>
            <a:spLocks noGrp="1"/>
          </p:cNvSpPr>
          <p:nvPr>
            <p:ph idx="1"/>
          </p:nvPr>
        </p:nvSpPr>
        <p:spPr/>
        <p:txBody>
          <a:bodyPr/>
          <a:lstStyle/>
          <a:p>
            <a:r>
              <a:rPr lang="en-US" sz="3200" dirty="0"/>
              <a:t>HW</a:t>
            </a:r>
          </a:p>
          <a:p>
            <a:pPr lvl="1"/>
            <a:r>
              <a:rPr lang="en-US" sz="3000" dirty="0"/>
              <a:t>SAMA7G54-EK (has EDBG and </a:t>
            </a:r>
            <a:r>
              <a:rPr lang="en-US" sz="3000" dirty="0" err="1"/>
              <a:t>vCOM</a:t>
            </a:r>
            <a:r>
              <a:rPr lang="en-US" sz="3000" dirty="0"/>
              <a:t> on board)</a:t>
            </a:r>
          </a:p>
          <a:p>
            <a:pPr lvl="1"/>
            <a:r>
              <a:rPr lang="en-US" sz="3000" dirty="0"/>
              <a:t>2 Micro-USB cable</a:t>
            </a:r>
          </a:p>
          <a:p>
            <a:r>
              <a:rPr lang="en-US" sz="3200" dirty="0"/>
              <a:t>SW</a:t>
            </a:r>
          </a:p>
          <a:p>
            <a:pPr lvl="1"/>
            <a:r>
              <a:rPr lang="en-US" sz="3000" dirty="0"/>
              <a:t>MPLABX-v6.05+</a:t>
            </a:r>
          </a:p>
          <a:p>
            <a:pPr lvl="1"/>
            <a:r>
              <a:rPr lang="en-US" sz="3000" dirty="0"/>
              <a:t>XC32-v4.21+</a:t>
            </a:r>
          </a:p>
          <a:p>
            <a:pPr lvl="1"/>
            <a:r>
              <a:rPr lang="en-US" sz="3000" dirty="0"/>
              <a:t>MCC-v5.2.2</a:t>
            </a:r>
          </a:p>
        </p:txBody>
      </p:sp>
      <p:sp>
        <p:nvSpPr>
          <p:cNvPr id="2" name="TextBox 1">
            <a:extLst>
              <a:ext uri="{FF2B5EF4-FFF2-40B4-BE49-F238E27FC236}">
                <a16:creationId xmlns:a16="http://schemas.microsoft.com/office/drawing/2014/main" id="{416DC9A9-1F97-CAC8-563E-380DCFB8EDD6}"/>
              </a:ext>
            </a:extLst>
          </p:cNvPr>
          <p:cNvSpPr txBox="1"/>
          <p:nvPr/>
        </p:nvSpPr>
        <p:spPr>
          <a:xfrm rot="2112539">
            <a:off x="10055364" y="292101"/>
            <a:ext cx="2363788" cy="769441"/>
          </a:xfrm>
          <a:prstGeom prst="rect">
            <a:avLst/>
          </a:prstGeom>
          <a:noFill/>
        </p:spPr>
        <p:txBody>
          <a:bodyPr wrap="square" rtlCol="0">
            <a:spAutoFit/>
          </a:bodyPr>
          <a:lstStyle/>
          <a:p>
            <a:pPr algn="ctr"/>
            <a:r>
              <a:rPr lang="de-DE" sz="4400" dirty="0">
                <a:solidFill>
                  <a:srgbClr val="FF0000"/>
                </a:solidFill>
              </a:rPr>
              <a:t>inWork</a:t>
            </a:r>
          </a:p>
        </p:txBody>
      </p:sp>
    </p:spTree>
    <p:extLst>
      <p:ext uri="{BB962C8B-B14F-4D97-AF65-F5344CB8AC3E}">
        <p14:creationId xmlns:p14="http://schemas.microsoft.com/office/powerpoint/2010/main" val="411814174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LEGAL NOTICE</a:t>
            </a:r>
          </a:p>
        </p:txBody>
      </p:sp>
      <p:sp>
        <p:nvSpPr>
          <p:cNvPr id="3" name="Content Placeholder 2"/>
          <p:cNvSpPr>
            <a:spLocks noGrp="1"/>
          </p:cNvSpPr>
          <p:nvPr>
            <p:ph idx="1"/>
          </p:nvPr>
        </p:nvSpPr>
        <p:spPr>
          <a:xfrm>
            <a:off x="1674812" y="990600"/>
            <a:ext cx="8839200" cy="4953000"/>
          </a:xfrm>
        </p:spPr>
        <p:txBody>
          <a:bodyPr>
            <a:normAutofit fontScale="92500"/>
          </a:bodyPr>
          <a:lstStyle/>
          <a:p>
            <a:pPr>
              <a:buNone/>
            </a:pPr>
            <a:r>
              <a:rPr lang="en-US" sz="900" u="sng" dirty="0"/>
              <a:t>SOFTWARE</a:t>
            </a:r>
            <a:r>
              <a:rPr lang="en-US" sz="900" dirty="0"/>
              <a:t>: </a:t>
            </a:r>
            <a:endParaRPr lang="en-US" sz="900" u="sng" dirty="0"/>
          </a:p>
          <a:p>
            <a:pPr marL="0" indent="0">
              <a:buNone/>
            </a:pPr>
            <a:r>
              <a:rPr lang="en-US" sz="900" b="0" dirty="0"/>
              <a:t>You may use Microchip software exclusively with Microchip products.  Further, use of Microchip software is subject to the copyright notices, disclaimers, and any license terms accompanying such software, whether set forth at the install of each program or posted in a header or text file.  </a:t>
            </a:r>
            <a:br>
              <a:rPr lang="en-US" sz="900" b="0" dirty="0"/>
            </a:br>
            <a:endParaRPr lang="en-US" sz="900" b="0" dirty="0"/>
          </a:p>
          <a:p>
            <a:pPr marL="0" indent="0">
              <a:buNone/>
            </a:pPr>
            <a:r>
              <a:rPr lang="en-US" sz="900" b="0" dirty="0"/>
              <a:t>Notwithstanding the above, certain components of software offered by Microchip and 3</a:t>
            </a:r>
            <a:r>
              <a:rPr lang="en-US" sz="900" b="0" baseline="30000" dirty="0"/>
              <a:t>rd</a:t>
            </a:r>
            <a:r>
              <a:rPr lang="en-US" sz="900" b="0" dirty="0"/>
              <a:t> parties may be covered by “open source” software licenses – which include licenses that require that the distributor make the software available in source code format.  To the extent required by such open source software licenses, the terms of such license will govern. </a:t>
            </a:r>
          </a:p>
          <a:p>
            <a:pPr>
              <a:buNone/>
            </a:pPr>
            <a:endParaRPr lang="en-US" sz="700" b="0" u="sng" dirty="0"/>
          </a:p>
          <a:p>
            <a:pPr>
              <a:buNone/>
            </a:pPr>
            <a:r>
              <a:rPr lang="en-US" sz="900" u="sng" dirty="0"/>
              <a:t>NOTICE &amp; DISCLAIMER</a:t>
            </a:r>
            <a:r>
              <a:rPr lang="en-US" sz="900" dirty="0"/>
              <a:t>:  </a:t>
            </a:r>
          </a:p>
          <a:p>
            <a:pPr marL="0" indent="0">
              <a:buNone/>
            </a:pPr>
            <a:r>
              <a:rPr lang="en-US" sz="900" b="0" dirty="0"/>
              <a:t>These materials and accompanying information (including, for example, any software, and references to 3</a:t>
            </a:r>
            <a:r>
              <a:rPr lang="en-US" sz="900" b="0" baseline="30000" dirty="0"/>
              <a:t>rd</a:t>
            </a:r>
            <a:r>
              <a:rPr lang="en-US" sz="900" b="0" dirty="0"/>
              <a:t> party companies and 3</a:t>
            </a:r>
            <a:r>
              <a:rPr lang="en-US" sz="900" b="0" baseline="30000" dirty="0"/>
              <a:t>rd</a:t>
            </a:r>
            <a:r>
              <a:rPr lang="en-US" sz="900" b="0" dirty="0"/>
              <a:t> party websites) are for informational purposes only and provided “AS IS.”  Microchip assumes no responsibility for statements made by 3</a:t>
            </a:r>
            <a:r>
              <a:rPr lang="en-US" sz="900" b="0" baseline="30000" dirty="0"/>
              <a:t>rd</a:t>
            </a:r>
            <a:r>
              <a:rPr lang="en-US" sz="900" b="0" dirty="0"/>
              <a:t> party companies, or materials or information that such 3</a:t>
            </a:r>
            <a:r>
              <a:rPr lang="en-US" sz="900" b="0" baseline="30000" dirty="0"/>
              <a:t>rd</a:t>
            </a:r>
            <a:r>
              <a:rPr lang="en-US" sz="900" b="0" dirty="0"/>
              <a:t> parties may provide.</a:t>
            </a:r>
          </a:p>
          <a:p>
            <a:pPr>
              <a:buNone/>
            </a:pPr>
            <a:endParaRPr lang="en-US" sz="900" b="0" dirty="0"/>
          </a:p>
          <a:p>
            <a:pPr marL="0" indent="0">
              <a:buNone/>
            </a:pPr>
            <a:r>
              <a:rPr lang="en-US" sz="900" b="0" dirty="0"/>
              <a:t>MICROCHIP DISCLAIMS ALL WARRANTIES, WHETHER EXPRESS, IMPLIED, OR STATUTORY, INCLUDING ANY IMPLIED WARRANTIES OF NONINFRINGEMENT, MERCHANTABILITY, AND FITNESS FOR A PARTICULAR PURPOSE.  IN NO EVENT WILL MICROCHIP BE LIABLE FOR ANY DIRECT OR INDIRECT, SPECIAL, PUNITIVE, INCIDENTAL, OR CONSEQUENTIAL LOSS, DAMAGE, COST, OR EXPENSE OF ANY KIND RELATED TO THESE MATERIALS OR ACCOMPANYING INFORMATION PROVIDED TO YOU BY MICROCHIP OR OTHER THIRD PARTIES, EVEN IF MICROCHIP HAS BEEN ADVISED OF THE POSSIBLITY OF SUCH DAMAGES OR THE DAMAGES ARE FORESEEABLE. PLEASE BE AWARE THAT IMPLEMENTATION OF INTELLECTUAL PROPERTY PRESENTED HERE MAY REQUIRE A LICENSE FROM THIRD PARTIES.</a:t>
            </a:r>
          </a:p>
          <a:p>
            <a:pPr>
              <a:buNone/>
            </a:pPr>
            <a:endParaRPr lang="en-US" sz="700" b="0" u="sng" dirty="0"/>
          </a:p>
          <a:p>
            <a:pPr>
              <a:buNone/>
            </a:pPr>
            <a:r>
              <a:rPr lang="en-US" sz="900" u="sng" dirty="0"/>
              <a:t>TRADEMARKS</a:t>
            </a:r>
            <a:r>
              <a:rPr lang="en-US" sz="900" dirty="0"/>
              <a:t>: </a:t>
            </a:r>
          </a:p>
          <a:p>
            <a:pPr marL="0" indent="0">
              <a:buNone/>
            </a:pPr>
            <a:r>
              <a:rPr lang="en-US" sz="900" b="0" dirty="0"/>
              <a:t>The Microchip name and logo, the Microchip logo, Adaptec, </a:t>
            </a:r>
            <a:r>
              <a:rPr lang="en-US" sz="900" b="0" dirty="0" err="1"/>
              <a:t>AnyRate</a:t>
            </a:r>
            <a:r>
              <a:rPr lang="en-US" sz="900" b="0" dirty="0"/>
              <a:t>, AVR, AVR logo, AVR Freaks, </a:t>
            </a:r>
            <a:r>
              <a:rPr lang="en-US" sz="900" b="0" dirty="0" err="1"/>
              <a:t>BesTime</a:t>
            </a:r>
            <a:r>
              <a:rPr lang="en-US" sz="900" b="0" dirty="0"/>
              <a:t>, </a:t>
            </a:r>
            <a:r>
              <a:rPr lang="en-US" sz="900" b="0" dirty="0" err="1"/>
              <a:t>BitCloud</a:t>
            </a:r>
            <a:r>
              <a:rPr lang="en-US" sz="900" b="0" dirty="0"/>
              <a:t>, </a:t>
            </a:r>
            <a:r>
              <a:rPr lang="en-US" sz="900" b="0" dirty="0" err="1"/>
              <a:t>chipKIT</a:t>
            </a:r>
            <a:r>
              <a:rPr lang="en-US" sz="900" b="0" dirty="0"/>
              <a:t>, </a:t>
            </a:r>
            <a:r>
              <a:rPr lang="en-US" sz="900" b="0" dirty="0" err="1"/>
              <a:t>chipKIT</a:t>
            </a:r>
            <a:r>
              <a:rPr lang="en-US" sz="900" b="0" dirty="0"/>
              <a:t> logo, </a:t>
            </a:r>
            <a:r>
              <a:rPr lang="en-US" sz="900" b="0" dirty="0" err="1"/>
              <a:t>CryptoMemory</a:t>
            </a:r>
            <a:r>
              <a:rPr lang="en-US" sz="900" b="0" dirty="0"/>
              <a:t>, </a:t>
            </a:r>
            <a:r>
              <a:rPr lang="en-US" sz="900" b="0" dirty="0" err="1"/>
              <a:t>CryptoRF</a:t>
            </a:r>
            <a:r>
              <a:rPr lang="en-US" sz="900" b="0" dirty="0"/>
              <a:t>, </a:t>
            </a:r>
            <a:r>
              <a:rPr lang="en-US" sz="900" b="0" dirty="0" err="1"/>
              <a:t>dsPIC</a:t>
            </a:r>
            <a:r>
              <a:rPr lang="en-US" sz="900" b="0" dirty="0"/>
              <a:t>, </a:t>
            </a:r>
            <a:r>
              <a:rPr lang="en-US" sz="900" b="0" dirty="0" err="1"/>
              <a:t>FlashFlex</a:t>
            </a:r>
            <a:r>
              <a:rPr lang="en-US" sz="900" b="0" dirty="0"/>
              <a:t>, </a:t>
            </a:r>
            <a:r>
              <a:rPr lang="en-US" sz="900" b="0" dirty="0" err="1"/>
              <a:t>flexPWR</a:t>
            </a:r>
            <a:r>
              <a:rPr lang="en-US" sz="900" b="0" dirty="0"/>
              <a:t>, HELDO, IGLOO, </a:t>
            </a:r>
            <a:r>
              <a:rPr lang="en-US" sz="900" b="0" dirty="0" err="1"/>
              <a:t>JukeBlox</a:t>
            </a:r>
            <a:r>
              <a:rPr lang="en-US" sz="900" b="0" dirty="0"/>
              <a:t>, </a:t>
            </a:r>
            <a:r>
              <a:rPr lang="en-US" sz="900" b="0" dirty="0" err="1"/>
              <a:t>KeeLoq</a:t>
            </a:r>
            <a:r>
              <a:rPr lang="en-US" sz="900" b="0" dirty="0"/>
              <a:t>, </a:t>
            </a:r>
            <a:r>
              <a:rPr lang="en-US" sz="900" b="0" dirty="0" err="1"/>
              <a:t>Kleer</a:t>
            </a:r>
            <a:r>
              <a:rPr lang="en-US" sz="900" b="0" dirty="0"/>
              <a:t>, </a:t>
            </a:r>
            <a:r>
              <a:rPr lang="en-US" sz="900" b="0" dirty="0" err="1"/>
              <a:t>LANCheck</a:t>
            </a:r>
            <a:r>
              <a:rPr lang="en-US" sz="900" b="0" dirty="0"/>
              <a:t>, </a:t>
            </a:r>
            <a:r>
              <a:rPr lang="en-US" sz="900" b="0" dirty="0" err="1"/>
              <a:t>LinkMD</a:t>
            </a:r>
            <a:r>
              <a:rPr lang="en-US" sz="900" b="0" dirty="0"/>
              <a:t>, </a:t>
            </a:r>
            <a:r>
              <a:rPr lang="en-US" sz="900" b="0" dirty="0" err="1"/>
              <a:t>maXStylus</a:t>
            </a:r>
            <a:r>
              <a:rPr lang="en-US" sz="900" b="0" dirty="0"/>
              <a:t>, maXTouch, </a:t>
            </a:r>
            <a:r>
              <a:rPr lang="en-US" sz="900" b="0" dirty="0" err="1"/>
              <a:t>MediaLB</a:t>
            </a:r>
            <a:r>
              <a:rPr lang="en-US" sz="900" b="0" dirty="0"/>
              <a:t>, </a:t>
            </a:r>
            <a:r>
              <a:rPr lang="en-US" sz="900" b="0" dirty="0" err="1"/>
              <a:t>megaAVR</a:t>
            </a:r>
            <a:r>
              <a:rPr lang="en-US" sz="900" b="0" dirty="0"/>
              <a:t>, Microsemi, Microsemi logo, MOST, MOST logo, MPLAB, </a:t>
            </a:r>
            <a:r>
              <a:rPr lang="en-US" sz="900" b="0" dirty="0" err="1"/>
              <a:t>OptoLyzer</a:t>
            </a:r>
            <a:r>
              <a:rPr lang="en-US" sz="900" b="0" dirty="0"/>
              <a:t>, </a:t>
            </a:r>
            <a:r>
              <a:rPr lang="en-US" sz="900" b="0" dirty="0" err="1"/>
              <a:t>PackeTime</a:t>
            </a:r>
            <a:r>
              <a:rPr lang="en-US" sz="900" b="0" dirty="0"/>
              <a:t>, PIC, </a:t>
            </a:r>
            <a:r>
              <a:rPr lang="en-US" sz="900" b="0" dirty="0" err="1"/>
              <a:t>picoPower</a:t>
            </a:r>
            <a:r>
              <a:rPr lang="en-US" sz="900" b="0" dirty="0"/>
              <a:t>, PICSTART, PIC32 logo, </a:t>
            </a:r>
            <a:r>
              <a:rPr lang="en-US" sz="900" b="0" dirty="0" err="1"/>
              <a:t>PolarFire</a:t>
            </a:r>
            <a:r>
              <a:rPr lang="en-US" sz="900" b="0" dirty="0"/>
              <a:t>, </a:t>
            </a:r>
            <a:r>
              <a:rPr lang="en-US" sz="900" b="0" dirty="0" err="1"/>
              <a:t>Prochip</a:t>
            </a:r>
            <a:r>
              <a:rPr lang="en-US" sz="900" b="0" dirty="0"/>
              <a:t> Designer, </a:t>
            </a:r>
            <a:r>
              <a:rPr lang="en-US" sz="900" b="0" dirty="0" err="1"/>
              <a:t>QTouch</a:t>
            </a:r>
            <a:r>
              <a:rPr lang="en-US" sz="900" b="0" dirty="0"/>
              <a:t>, SAM-BA, </a:t>
            </a:r>
            <a:r>
              <a:rPr lang="en-US" sz="900" b="0" dirty="0" err="1"/>
              <a:t>SenGenuity</a:t>
            </a:r>
            <a:r>
              <a:rPr lang="en-US" sz="900" b="0" dirty="0"/>
              <a:t>, </a:t>
            </a:r>
            <a:r>
              <a:rPr lang="en-US" sz="900" b="0" dirty="0" err="1"/>
              <a:t>SpyNIC</a:t>
            </a:r>
            <a:r>
              <a:rPr lang="en-US" sz="900" b="0" dirty="0"/>
              <a:t>, SST, SST Logo, </a:t>
            </a:r>
            <a:r>
              <a:rPr lang="en-US" sz="900" b="0" dirty="0" err="1"/>
              <a:t>SuperFlash</a:t>
            </a:r>
            <a:r>
              <a:rPr lang="en-US" sz="900" b="0" dirty="0"/>
              <a:t>, </a:t>
            </a:r>
            <a:r>
              <a:rPr lang="en-US" sz="900" b="0" dirty="0" err="1"/>
              <a:t>Symmetricom</a:t>
            </a:r>
            <a:r>
              <a:rPr lang="en-US" sz="900" b="0" dirty="0"/>
              <a:t>, </a:t>
            </a:r>
            <a:r>
              <a:rPr lang="en-US" sz="900" b="0" dirty="0" err="1"/>
              <a:t>SyncServer</a:t>
            </a:r>
            <a:r>
              <a:rPr lang="en-US" sz="900" b="0" dirty="0"/>
              <a:t>, Tachyon, </a:t>
            </a:r>
            <a:r>
              <a:rPr lang="en-US" sz="900" b="0" dirty="0" err="1"/>
              <a:t>TempTrackr</a:t>
            </a:r>
            <a:r>
              <a:rPr lang="en-US" sz="900" b="0" dirty="0"/>
              <a:t>, </a:t>
            </a:r>
            <a:r>
              <a:rPr lang="en-US" sz="900" b="0" dirty="0" err="1"/>
              <a:t>TimeSource</a:t>
            </a:r>
            <a:r>
              <a:rPr lang="en-US" sz="900" b="0" dirty="0"/>
              <a:t>, </a:t>
            </a:r>
            <a:r>
              <a:rPr lang="en-US" sz="900" b="0" dirty="0" err="1"/>
              <a:t>tinyAVR</a:t>
            </a:r>
            <a:r>
              <a:rPr lang="en-US" sz="900" b="0" dirty="0"/>
              <a:t>, UNI/O, Vectron, and XMEGA are registered trademarks of Microchip Technology Incorporated in the U.S.A. and other countries.</a:t>
            </a:r>
          </a:p>
          <a:p>
            <a:pPr marL="0" indent="0">
              <a:buNone/>
            </a:pPr>
            <a:r>
              <a:rPr lang="en-US" sz="900" b="0" dirty="0"/>
              <a:t>APT, </a:t>
            </a:r>
            <a:r>
              <a:rPr lang="en-US" sz="900" b="0" dirty="0" err="1"/>
              <a:t>ClockWorks</a:t>
            </a:r>
            <a:r>
              <a:rPr lang="en-US" sz="900" b="0" dirty="0"/>
              <a:t>, The Embedded Control Solutions Company, </a:t>
            </a:r>
            <a:r>
              <a:rPr lang="en-US" sz="900" b="0" dirty="0" err="1"/>
              <a:t>EtherSynch</a:t>
            </a:r>
            <a:r>
              <a:rPr lang="en-US" sz="900" b="0" dirty="0"/>
              <a:t>, </a:t>
            </a:r>
            <a:r>
              <a:rPr lang="en-US" sz="900" b="0" dirty="0" err="1"/>
              <a:t>FlashTec</a:t>
            </a:r>
            <a:r>
              <a:rPr lang="en-US" sz="900" b="0" dirty="0"/>
              <a:t>, Hyper Speed Control, </a:t>
            </a:r>
            <a:r>
              <a:rPr lang="en-US" sz="900" b="0" dirty="0" err="1"/>
              <a:t>HyperLight</a:t>
            </a:r>
            <a:r>
              <a:rPr lang="en-US" sz="900" b="0" dirty="0"/>
              <a:t> Load, </a:t>
            </a:r>
            <a:r>
              <a:rPr lang="en-US" sz="900" b="0" dirty="0" err="1"/>
              <a:t>IntelliMOS</a:t>
            </a:r>
            <a:r>
              <a:rPr lang="en-US" sz="900" b="0" dirty="0"/>
              <a:t>, Libero, </a:t>
            </a:r>
            <a:r>
              <a:rPr lang="en-US" sz="900" b="0" dirty="0" err="1"/>
              <a:t>motorBench</a:t>
            </a:r>
            <a:r>
              <a:rPr lang="en-US" sz="900" b="0" dirty="0"/>
              <a:t>, </a:t>
            </a:r>
            <a:r>
              <a:rPr lang="en-US" sz="900" b="0" dirty="0" err="1"/>
              <a:t>mTouch</a:t>
            </a:r>
            <a:r>
              <a:rPr lang="en-US" sz="900" b="0" dirty="0"/>
              <a:t>, </a:t>
            </a:r>
            <a:r>
              <a:rPr lang="en-US" sz="900" b="0" dirty="0" err="1"/>
              <a:t>Powermite</a:t>
            </a:r>
            <a:r>
              <a:rPr lang="en-US" sz="900" b="0" dirty="0"/>
              <a:t> 3, Precision Edge, </a:t>
            </a:r>
            <a:r>
              <a:rPr lang="en-US" sz="900" b="0" dirty="0" err="1"/>
              <a:t>ProASIC</a:t>
            </a:r>
            <a:r>
              <a:rPr lang="en-US" sz="900" b="0" dirty="0"/>
              <a:t>, </a:t>
            </a:r>
            <a:r>
              <a:rPr lang="en-US" sz="900" b="0" dirty="0" err="1"/>
              <a:t>ProASIC</a:t>
            </a:r>
            <a:r>
              <a:rPr lang="en-US" sz="900" b="0" dirty="0"/>
              <a:t> Plus, </a:t>
            </a:r>
            <a:r>
              <a:rPr lang="en-US" sz="900" b="0" dirty="0" err="1"/>
              <a:t>ProASIC</a:t>
            </a:r>
            <a:r>
              <a:rPr lang="en-US" sz="900" b="0" dirty="0"/>
              <a:t> Plus logo, Quiet-Wire, </a:t>
            </a:r>
            <a:r>
              <a:rPr lang="en-US" sz="900" b="0" dirty="0" err="1"/>
              <a:t>SmartFusion</a:t>
            </a:r>
            <a:r>
              <a:rPr lang="en-US" sz="900" b="0" dirty="0"/>
              <a:t>, </a:t>
            </a:r>
            <a:r>
              <a:rPr lang="en-US" sz="900" b="0" dirty="0" err="1"/>
              <a:t>SyncWorld</a:t>
            </a:r>
            <a:r>
              <a:rPr lang="en-US" sz="900" b="0" dirty="0"/>
              <a:t>, </a:t>
            </a:r>
            <a:r>
              <a:rPr lang="en-US" sz="900" b="0" dirty="0" err="1"/>
              <a:t>Temux</a:t>
            </a:r>
            <a:r>
              <a:rPr lang="en-US" sz="900" b="0" dirty="0"/>
              <a:t>, </a:t>
            </a:r>
            <a:r>
              <a:rPr lang="en-US" sz="900" b="0" dirty="0" err="1"/>
              <a:t>TimeCesium</a:t>
            </a:r>
            <a:r>
              <a:rPr lang="en-US" sz="900" b="0" dirty="0"/>
              <a:t>, </a:t>
            </a:r>
            <a:r>
              <a:rPr lang="en-US" sz="900" b="0" dirty="0" err="1"/>
              <a:t>TimeHub</a:t>
            </a:r>
            <a:r>
              <a:rPr lang="en-US" sz="900" b="0" dirty="0"/>
              <a:t>, </a:t>
            </a:r>
            <a:r>
              <a:rPr lang="en-US" sz="900" b="0" dirty="0" err="1"/>
              <a:t>TimePictra</a:t>
            </a:r>
            <a:r>
              <a:rPr lang="en-US" sz="900" b="0" dirty="0"/>
              <a:t>, </a:t>
            </a:r>
            <a:r>
              <a:rPr lang="en-US" sz="900" b="0" dirty="0" err="1"/>
              <a:t>TimeProvider</a:t>
            </a:r>
            <a:r>
              <a:rPr lang="en-US" sz="900" b="0" dirty="0"/>
              <a:t>, </a:t>
            </a:r>
            <a:r>
              <a:rPr lang="en-US" sz="900" b="0" dirty="0" err="1"/>
              <a:t>Vite</a:t>
            </a:r>
            <a:r>
              <a:rPr lang="en-US" sz="900" b="0" dirty="0"/>
              <a:t>, </a:t>
            </a:r>
            <a:r>
              <a:rPr lang="en-US" sz="900" b="0" dirty="0" err="1"/>
              <a:t>WinPath</a:t>
            </a:r>
            <a:r>
              <a:rPr lang="en-US" sz="900" b="0" dirty="0"/>
              <a:t>, and ZL are registered trademarks of Microchip Technology Incorporated in the U.S.A.</a:t>
            </a:r>
          </a:p>
          <a:p>
            <a:pPr marL="0" indent="0">
              <a:buNone/>
            </a:pPr>
            <a:r>
              <a:rPr lang="en-US" sz="900" b="0" dirty="0"/>
              <a:t>Adjacent Key Suppression, AKS, Analog-for-the-Digital Age, Any Capacitor, </a:t>
            </a:r>
            <a:r>
              <a:rPr lang="en-US" sz="900" b="0" dirty="0" err="1"/>
              <a:t>AnyIn</a:t>
            </a:r>
            <a:r>
              <a:rPr lang="en-US" sz="900" b="0" dirty="0"/>
              <a:t>, </a:t>
            </a:r>
            <a:r>
              <a:rPr lang="en-US" sz="900" b="0" dirty="0" err="1"/>
              <a:t>AnyOut</a:t>
            </a:r>
            <a:r>
              <a:rPr lang="en-US" sz="900" b="0" dirty="0"/>
              <a:t>, BlueSky, </a:t>
            </a:r>
            <a:r>
              <a:rPr lang="en-US" sz="900" b="0" dirty="0" err="1"/>
              <a:t>BodyCom</a:t>
            </a:r>
            <a:r>
              <a:rPr lang="en-US" sz="900" b="0" dirty="0"/>
              <a:t>, </a:t>
            </a:r>
            <a:r>
              <a:rPr lang="en-US" sz="900" b="0" dirty="0" err="1"/>
              <a:t>CodeGuard</a:t>
            </a:r>
            <a:r>
              <a:rPr lang="en-US" sz="900" b="0" dirty="0"/>
              <a:t>, </a:t>
            </a:r>
            <a:r>
              <a:rPr lang="en-US" sz="900" b="0" dirty="0" err="1"/>
              <a:t>CryptoAuthentication</a:t>
            </a:r>
            <a:r>
              <a:rPr lang="en-US" sz="900" b="0" dirty="0"/>
              <a:t>, </a:t>
            </a:r>
            <a:r>
              <a:rPr lang="en-US" sz="900" b="0" dirty="0" err="1"/>
              <a:t>CryptoAutomotive</a:t>
            </a:r>
            <a:r>
              <a:rPr lang="en-US" sz="900" b="0" dirty="0"/>
              <a:t>, </a:t>
            </a:r>
            <a:r>
              <a:rPr lang="en-US" sz="900" b="0" dirty="0" err="1"/>
              <a:t>CryptoCompanion</a:t>
            </a:r>
            <a:r>
              <a:rPr lang="en-US" sz="900" b="0" dirty="0"/>
              <a:t>, </a:t>
            </a:r>
            <a:r>
              <a:rPr lang="en-US" sz="900" b="0" dirty="0" err="1"/>
              <a:t>CryptoController</a:t>
            </a:r>
            <a:r>
              <a:rPr lang="en-US" sz="900" b="0" dirty="0"/>
              <a:t>, </a:t>
            </a:r>
            <a:r>
              <a:rPr lang="en-US" sz="900" b="0" dirty="0" err="1"/>
              <a:t>dsPICDEM</a:t>
            </a:r>
            <a:r>
              <a:rPr lang="en-US" sz="900" b="0" dirty="0"/>
              <a:t>, dsPICDEM.net, Dynamic Average Matching, DAM, ECAN, </a:t>
            </a:r>
            <a:r>
              <a:rPr lang="en-US" sz="900" b="0" dirty="0" err="1"/>
              <a:t>EtherGREEN</a:t>
            </a:r>
            <a:r>
              <a:rPr lang="en-US" sz="900" b="0" dirty="0"/>
              <a:t>, In-Circuit Serial Programming, ICSP, </a:t>
            </a:r>
            <a:r>
              <a:rPr lang="en-US" sz="900" b="0" dirty="0" err="1"/>
              <a:t>INICnet</a:t>
            </a:r>
            <a:r>
              <a:rPr lang="en-US" sz="900" b="0" dirty="0"/>
              <a:t>, Inter-Chip Connectivity, </a:t>
            </a:r>
            <a:r>
              <a:rPr lang="en-US" sz="900" b="0" dirty="0" err="1"/>
              <a:t>JitterBlocker</a:t>
            </a:r>
            <a:r>
              <a:rPr lang="en-US" sz="900" b="0" dirty="0"/>
              <a:t>, </a:t>
            </a:r>
            <a:r>
              <a:rPr lang="en-US" sz="900" b="0" dirty="0" err="1"/>
              <a:t>KleerNet</a:t>
            </a:r>
            <a:r>
              <a:rPr lang="en-US" sz="900" b="0" dirty="0"/>
              <a:t>, </a:t>
            </a:r>
            <a:r>
              <a:rPr lang="en-US" sz="900" b="0" dirty="0" err="1"/>
              <a:t>KleerNet</a:t>
            </a:r>
            <a:r>
              <a:rPr lang="en-US" sz="900" b="0" dirty="0"/>
              <a:t> logo, </a:t>
            </a:r>
            <a:r>
              <a:rPr lang="en-US" sz="900" b="0" dirty="0" err="1"/>
              <a:t>memBrain</a:t>
            </a:r>
            <a:r>
              <a:rPr lang="en-US" sz="900" b="0" dirty="0"/>
              <a:t>, Mindi, </a:t>
            </a:r>
            <a:r>
              <a:rPr lang="en-US" sz="900" b="0" dirty="0" err="1"/>
              <a:t>MiWi</a:t>
            </a:r>
            <a:r>
              <a:rPr lang="en-US" sz="900" b="0" dirty="0"/>
              <a:t>, MPASM, MPF, MPLAB Certified logo, MPLIB, MPLINK, </a:t>
            </a:r>
            <a:r>
              <a:rPr lang="en-US" sz="900" b="0" dirty="0" err="1"/>
              <a:t>MultiTRAK</a:t>
            </a:r>
            <a:r>
              <a:rPr lang="en-US" sz="900" b="0" dirty="0"/>
              <a:t>, </a:t>
            </a:r>
            <a:r>
              <a:rPr lang="en-US" sz="900" b="0" dirty="0" err="1"/>
              <a:t>NetDetach</a:t>
            </a:r>
            <a:r>
              <a:rPr lang="en-US" sz="900" b="0" dirty="0"/>
              <a:t>, Omniscient Code Generation, PICDEM, PICDEM.net, </a:t>
            </a:r>
            <a:r>
              <a:rPr lang="en-US" sz="900" b="0" dirty="0" err="1"/>
              <a:t>PICkit</a:t>
            </a:r>
            <a:r>
              <a:rPr lang="en-US" sz="900" b="0" dirty="0"/>
              <a:t>, </a:t>
            </a:r>
            <a:r>
              <a:rPr lang="en-US" sz="900" b="0" dirty="0" err="1"/>
              <a:t>PICtail</a:t>
            </a:r>
            <a:r>
              <a:rPr lang="en-US" sz="900" b="0" dirty="0"/>
              <a:t>, </a:t>
            </a:r>
            <a:r>
              <a:rPr lang="en-US" sz="900" b="0" dirty="0" err="1"/>
              <a:t>PowerSmart</a:t>
            </a:r>
            <a:r>
              <a:rPr lang="en-US" sz="900" b="0" dirty="0"/>
              <a:t>, </a:t>
            </a:r>
            <a:r>
              <a:rPr lang="en-US" sz="900" b="0" dirty="0" err="1"/>
              <a:t>PureSilicon</a:t>
            </a:r>
            <a:r>
              <a:rPr lang="en-US" sz="900" b="0" dirty="0"/>
              <a:t>, </a:t>
            </a:r>
            <a:r>
              <a:rPr lang="en-US" sz="900" b="0" dirty="0" err="1"/>
              <a:t>QMatrix</a:t>
            </a:r>
            <a:r>
              <a:rPr lang="en-US" sz="900" b="0" dirty="0"/>
              <a:t>, REAL ICE, Ripple Blocker, SAM-ICE, Serial Quad I/O, SMART-I.S., SQI, </a:t>
            </a:r>
            <a:r>
              <a:rPr lang="en-US" sz="900" b="0" dirty="0" err="1"/>
              <a:t>SuperSwitcher</a:t>
            </a:r>
            <a:r>
              <a:rPr lang="en-US" sz="900" b="0" dirty="0"/>
              <a:t>, </a:t>
            </a:r>
            <a:r>
              <a:rPr lang="en-US" sz="900" b="0" dirty="0" err="1"/>
              <a:t>SuperSwitcher</a:t>
            </a:r>
            <a:r>
              <a:rPr lang="en-US" sz="900" b="0" dirty="0"/>
              <a:t> II, Total Endurance, TSHARC, </a:t>
            </a:r>
            <a:r>
              <a:rPr lang="en-US" sz="900" b="0" dirty="0" err="1"/>
              <a:t>USBCheck</a:t>
            </a:r>
            <a:r>
              <a:rPr lang="en-US" sz="900" b="0" dirty="0"/>
              <a:t>, </a:t>
            </a:r>
            <a:r>
              <a:rPr lang="en-US" sz="900" b="0" dirty="0" err="1"/>
              <a:t>VariSense</a:t>
            </a:r>
            <a:r>
              <a:rPr lang="en-US" sz="900" b="0" dirty="0"/>
              <a:t>, </a:t>
            </a:r>
            <a:r>
              <a:rPr lang="en-US" sz="900" b="0" dirty="0" err="1"/>
              <a:t>ViewSpan</a:t>
            </a:r>
            <a:r>
              <a:rPr lang="en-US" sz="900" b="0" dirty="0"/>
              <a:t>, </a:t>
            </a:r>
            <a:r>
              <a:rPr lang="en-US" sz="900" b="0" dirty="0" err="1"/>
              <a:t>WiperLock</a:t>
            </a:r>
            <a:r>
              <a:rPr lang="en-US" sz="900" b="0" dirty="0"/>
              <a:t>, Wireless DNA, and ZENA are trademarks of Microchip Technology Incorporated in the U.S.A. and other countries.</a:t>
            </a:r>
          </a:p>
          <a:p>
            <a:pPr marL="0" indent="0">
              <a:buNone/>
            </a:pPr>
            <a:r>
              <a:rPr lang="en-US" sz="900" b="0" dirty="0"/>
              <a:t>SQTP is a service mark of Microchip Technology Incorporated in the U.S.A.</a:t>
            </a:r>
          </a:p>
          <a:p>
            <a:pPr marL="0" indent="0">
              <a:buNone/>
            </a:pPr>
            <a:r>
              <a:rPr lang="en-US" sz="900" b="0" dirty="0"/>
              <a:t>The Adaptec logo, Frequency on Demand, Silicon Storage Technology, and </a:t>
            </a:r>
            <a:r>
              <a:rPr lang="en-US" sz="900" b="0" dirty="0" err="1"/>
              <a:t>Symmcom</a:t>
            </a:r>
            <a:r>
              <a:rPr lang="en-US" sz="900" b="0" dirty="0"/>
              <a:t> are registered trademarks of Microchip Technology Inc. in other countries.</a:t>
            </a:r>
          </a:p>
          <a:p>
            <a:pPr marL="0" indent="0">
              <a:buNone/>
            </a:pPr>
            <a:r>
              <a:rPr lang="en-US" sz="900" b="0" dirty="0" err="1"/>
              <a:t>GestIC</a:t>
            </a:r>
            <a:r>
              <a:rPr lang="en-US" sz="900" b="0" dirty="0"/>
              <a:t> is a registered trademark of Microchip Technology Germany II GmbH &amp; Co. KG, a subsidiary of Microchip Technology Inc., in other countries. </a:t>
            </a:r>
          </a:p>
          <a:p>
            <a:pPr marL="0" indent="0">
              <a:buNone/>
            </a:pPr>
            <a:r>
              <a:rPr lang="en-US" sz="900" b="0" dirty="0"/>
              <a:t>All other trademarks mentioned herein are property of their respective companies.</a:t>
            </a:r>
          </a:p>
          <a:p>
            <a:pPr marL="0" indent="0">
              <a:buNone/>
            </a:pPr>
            <a:r>
              <a:rPr lang="en-US" sz="900" b="0" dirty="0"/>
              <a:t>© 2019, Microchip Technology Incorporated, All Rights Reserved.</a:t>
            </a:r>
          </a:p>
        </p:txBody>
      </p:sp>
    </p:spTree>
    <p:extLst>
      <p:ext uri="{BB962C8B-B14F-4D97-AF65-F5344CB8AC3E}">
        <p14:creationId xmlns:p14="http://schemas.microsoft.com/office/powerpoint/2010/main" val="306165297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8884" y="3000375"/>
            <a:ext cx="6317034" cy="1934232"/>
          </a:xfrm>
        </p:spPr>
        <p:txBody>
          <a:bodyPr/>
          <a:lstStyle/>
          <a:p>
            <a:r>
              <a:rPr lang="en-US" sz="11500" dirty="0"/>
              <a:t>Backup</a:t>
            </a:r>
            <a:endParaRPr lang="en-US" dirty="0"/>
          </a:p>
        </p:txBody>
      </p:sp>
    </p:spTree>
    <p:extLst>
      <p:ext uri="{BB962C8B-B14F-4D97-AF65-F5344CB8AC3E}">
        <p14:creationId xmlns:p14="http://schemas.microsoft.com/office/powerpoint/2010/main" val="29330374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step-by-step for SAM9x60-curiosity (10)</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 </a:t>
            </a:r>
          </a:p>
          <a:p>
            <a:pPr marL="0" indent="0">
              <a:buNone/>
            </a:pPr>
            <a:endParaRPr lang="en-US" sz="2400" b="0" dirty="0"/>
          </a:p>
        </p:txBody>
      </p:sp>
      <p:sp>
        <p:nvSpPr>
          <p:cNvPr id="7" name="TextBox 6">
            <a:extLst>
              <a:ext uri="{FF2B5EF4-FFF2-40B4-BE49-F238E27FC236}">
                <a16:creationId xmlns:a16="http://schemas.microsoft.com/office/drawing/2014/main" id="{2E7A82D6-1A2A-5D8D-3BE6-2313DDA0B085}"/>
              </a:ext>
            </a:extLst>
          </p:cNvPr>
          <p:cNvSpPr txBox="1"/>
          <p:nvPr/>
        </p:nvSpPr>
        <p:spPr>
          <a:xfrm>
            <a:off x="0" y="880623"/>
            <a:ext cx="1135117" cy="461665"/>
          </a:xfrm>
          <a:prstGeom prst="rect">
            <a:avLst/>
          </a:prstGeom>
          <a:noFill/>
        </p:spPr>
        <p:txBody>
          <a:bodyPr wrap="square" rtlCol="0">
            <a:spAutoFit/>
          </a:bodyPr>
          <a:lstStyle/>
          <a:p>
            <a:pPr algn="ctr"/>
            <a:r>
              <a:rPr lang="de-DE" b="1" dirty="0">
                <a:solidFill>
                  <a:srgbClr val="FF0000"/>
                </a:solidFill>
              </a:rPr>
              <a:t>14b</a:t>
            </a:r>
          </a:p>
        </p:txBody>
      </p:sp>
      <p:pic>
        <p:nvPicPr>
          <p:cNvPr id="6" name="Picture 5">
            <a:extLst>
              <a:ext uri="{FF2B5EF4-FFF2-40B4-BE49-F238E27FC236}">
                <a16:creationId xmlns:a16="http://schemas.microsoft.com/office/drawing/2014/main" id="{6668D73C-3212-3840-9C24-3A7FC0DB0593}"/>
              </a:ext>
            </a:extLst>
          </p:cNvPr>
          <p:cNvPicPr>
            <a:picLocks noChangeAspect="1"/>
          </p:cNvPicPr>
          <p:nvPr/>
        </p:nvPicPr>
        <p:blipFill>
          <a:blip r:embed="rId3"/>
          <a:stretch>
            <a:fillRect/>
          </a:stretch>
        </p:blipFill>
        <p:spPr>
          <a:xfrm>
            <a:off x="135370" y="1328318"/>
            <a:ext cx="9156982" cy="4718445"/>
          </a:xfrm>
          <a:prstGeom prst="rect">
            <a:avLst/>
          </a:prstGeom>
        </p:spPr>
      </p:pic>
      <p:sp>
        <p:nvSpPr>
          <p:cNvPr id="9" name="TextBox 8">
            <a:extLst>
              <a:ext uri="{FF2B5EF4-FFF2-40B4-BE49-F238E27FC236}">
                <a16:creationId xmlns:a16="http://schemas.microsoft.com/office/drawing/2014/main" id="{6C34D118-AFDB-6832-656A-3114AA21A31F}"/>
              </a:ext>
            </a:extLst>
          </p:cNvPr>
          <p:cNvSpPr txBox="1"/>
          <p:nvPr/>
        </p:nvSpPr>
        <p:spPr>
          <a:xfrm>
            <a:off x="2342657" y="839081"/>
            <a:ext cx="9710798" cy="830997"/>
          </a:xfrm>
          <a:prstGeom prst="rect">
            <a:avLst/>
          </a:prstGeom>
          <a:solidFill>
            <a:schemeClr val="bg1"/>
          </a:solidFill>
        </p:spPr>
        <p:txBody>
          <a:bodyPr wrap="square" rtlCol="0">
            <a:spAutoFit/>
          </a:bodyPr>
          <a:lstStyle/>
          <a:p>
            <a:r>
              <a:rPr lang="de-DE" dirty="0"/>
              <a:t>MPLABX-prj: </a:t>
            </a:r>
            <a:r>
              <a:rPr lang="de-DE" sz="1600" dirty="0"/>
              <a:t>Labs\gh_esi_f2f_ww_2023\f2fL1_sam9x60\f2fL1_sam9x60new\firmware\f2fL1_sam9x60_cur.X</a:t>
            </a:r>
          </a:p>
          <a:p>
            <a:r>
              <a:rPr lang="de-DE" dirty="0"/>
              <a:t>configs (</a:t>
            </a:r>
            <a:r>
              <a:rPr lang="de-DE" sz="1600" dirty="0"/>
              <a:t>-&gt;Labs\f2fL2_at91\at91bootstrap_sam_9x60_ek.X</a:t>
            </a:r>
            <a:r>
              <a:rPr lang="de-DE" dirty="0"/>
              <a:t>)</a:t>
            </a:r>
          </a:p>
        </p:txBody>
      </p:sp>
      <p:sp>
        <p:nvSpPr>
          <p:cNvPr id="10" name="TextBox 9">
            <a:extLst>
              <a:ext uri="{FF2B5EF4-FFF2-40B4-BE49-F238E27FC236}">
                <a16:creationId xmlns:a16="http://schemas.microsoft.com/office/drawing/2014/main" id="{92F06EBC-5057-6470-1874-59CA614F9225}"/>
              </a:ext>
            </a:extLst>
          </p:cNvPr>
          <p:cNvSpPr txBox="1"/>
          <p:nvPr/>
        </p:nvSpPr>
        <p:spPr>
          <a:xfrm>
            <a:off x="5829378" y="2149404"/>
            <a:ext cx="5373961" cy="830997"/>
          </a:xfrm>
          <a:prstGeom prst="rect">
            <a:avLst/>
          </a:prstGeom>
          <a:solidFill>
            <a:schemeClr val="bg1"/>
          </a:solidFill>
        </p:spPr>
        <p:txBody>
          <a:bodyPr wrap="square" rtlCol="0">
            <a:spAutoFit/>
          </a:bodyPr>
          <a:lstStyle/>
          <a:p>
            <a:r>
              <a:rPr lang="de-DE" dirty="0"/>
              <a:t>IDE-loop configs: sam9x60_curiosity_bkptnone_defconfig</a:t>
            </a:r>
          </a:p>
        </p:txBody>
      </p:sp>
      <p:sp>
        <p:nvSpPr>
          <p:cNvPr id="11" name="TextBox 10">
            <a:extLst>
              <a:ext uri="{FF2B5EF4-FFF2-40B4-BE49-F238E27FC236}">
                <a16:creationId xmlns:a16="http://schemas.microsoft.com/office/drawing/2014/main" id="{581A6D78-0DC6-C98C-4626-FC1F91237726}"/>
              </a:ext>
            </a:extLst>
          </p:cNvPr>
          <p:cNvSpPr txBox="1"/>
          <p:nvPr/>
        </p:nvSpPr>
        <p:spPr>
          <a:xfrm>
            <a:off x="5275505" y="5746397"/>
            <a:ext cx="5927834" cy="830997"/>
          </a:xfrm>
          <a:prstGeom prst="rect">
            <a:avLst/>
          </a:prstGeom>
          <a:solidFill>
            <a:schemeClr val="bg1"/>
          </a:solidFill>
        </p:spPr>
        <p:txBody>
          <a:bodyPr wrap="square" rtlCol="0">
            <a:spAutoFit/>
          </a:bodyPr>
          <a:lstStyle/>
          <a:p>
            <a:r>
              <a:rPr lang="de-DE" dirty="0"/>
              <a:t>SDC0 (=uSD) configs: sam9x60_curiosity_sdc0_harmony_defconfig</a:t>
            </a:r>
          </a:p>
        </p:txBody>
      </p:sp>
      <p:pic>
        <p:nvPicPr>
          <p:cNvPr id="14" name="Picture 13">
            <a:extLst>
              <a:ext uri="{FF2B5EF4-FFF2-40B4-BE49-F238E27FC236}">
                <a16:creationId xmlns:a16="http://schemas.microsoft.com/office/drawing/2014/main" id="{94C8AEAD-4EB9-5599-2DD2-4BCE7902B3DC}"/>
              </a:ext>
            </a:extLst>
          </p:cNvPr>
          <p:cNvPicPr>
            <a:picLocks noChangeAspect="1"/>
          </p:cNvPicPr>
          <p:nvPr/>
        </p:nvPicPr>
        <p:blipFill>
          <a:blip r:embed="rId4"/>
          <a:stretch>
            <a:fillRect/>
          </a:stretch>
        </p:blipFill>
        <p:spPr>
          <a:xfrm>
            <a:off x="9410316" y="2980400"/>
            <a:ext cx="2778509" cy="3035627"/>
          </a:xfrm>
          <a:prstGeom prst="rect">
            <a:avLst/>
          </a:prstGeom>
        </p:spPr>
      </p:pic>
    </p:spTree>
    <p:extLst>
      <p:ext uri="{BB962C8B-B14F-4D97-AF65-F5344CB8AC3E}">
        <p14:creationId xmlns:p14="http://schemas.microsoft.com/office/powerpoint/2010/main" val="21384764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step-by-step for SAM9x60-curiosity (4)</a:t>
            </a:r>
            <a:endParaRPr lang="en-US" sz="3999" dirty="0"/>
          </a:p>
        </p:txBody>
      </p:sp>
      <p:grpSp>
        <p:nvGrpSpPr>
          <p:cNvPr id="14" name="Group 13">
            <a:extLst>
              <a:ext uri="{FF2B5EF4-FFF2-40B4-BE49-F238E27FC236}">
                <a16:creationId xmlns:a16="http://schemas.microsoft.com/office/drawing/2014/main" id="{5A869477-BD87-A325-2C7B-33E92A6EB675}"/>
              </a:ext>
            </a:extLst>
          </p:cNvPr>
          <p:cNvGrpSpPr/>
          <p:nvPr/>
        </p:nvGrpSpPr>
        <p:grpSpPr>
          <a:xfrm>
            <a:off x="528081" y="1725455"/>
            <a:ext cx="5612573" cy="1977706"/>
            <a:chOff x="591280" y="1211205"/>
            <a:chExt cx="5612573" cy="1977706"/>
          </a:xfrm>
        </p:grpSpPr>
        <p:pic>
          <p:nvPicPr>
            <p:cNvPr id="9" name="Picture 8">
              <a:extLst>
                <a:ext uri="{FF2B5EF4-FFF2-40B4-BE49-F238E27FC236}">
                  <a16:creationId xmlns:a16="http://schemas.microsoft.com/office/drawing/2014/main" id="{17C18B09-BD7E-43B7-4DDB-FC8F6ECAFE13}"/>
                </a:ext>
              </a:extLst>
            </p:cNvPr>
            <p:cNvPicPr>
              <a:picLocks noChangeAspect="1"/>
            </p:cNvPicPr>
            <p:nvPr/>
          </p:nvPicPr>
          <p:blipFill>
            <a:blip r:embed="rId3"/>
            <a:stretch>
              <a:fillRect/>
            </a:stretch>
          </p:blipFill>
          <p:spPr>
            <a:xfrm>
              <a:off x="591280" y="1211205"/>
              <a:ext cx="5612573" cy="1977706"/>
            </a:xfrm>
            <a:prstGeom prst="rect">
              <a:avLst/>
            </a:prstGeom>
            <a:ln>
              <a:solidFill>
                <a:schemeClr val="tx1"/>
              </a:solidFill>
            </a:ln>
          </p:spPr>
        </p:pic>
        <p:sp>
          <p:nvSpPr>
            <p:cNvPr id="12" name="TextBox 11">
              <a:extLst>
                <a:ext uri="{FF2B5EF4-FFF2-40B4-BE49-F238E27FC236}">
                  <a16:creationId xmlns:a16="http://schemas.microsoft.com/office/drawing/2014/main" id="{83D56797-0850-9269-5B21-F337828B122E}"/>
                </a:ext>
              </a:extLst>
            </p:cNvPr>
            <p:cNvSpPr txBox="1"/>
            <p:nvPr/>
          </p:nvSpPr>
          <p:spPr>
            <a:xfrm>
              <a:off x="637522" y="1211205"/>
              <a:ext cx="445045" cy="461665"/>
            </a:xfrm>
            <a:prstGeom prst="rect">
              <a:avLst/>
            </a:prstGeom>
            <a:noFill/>
          </p:spPr>
          <p:txBody>
            <a:bodyPr wrap="square" rtlCol="0">
              <a:spAutoFit/>
            </a:bodyPr>
            <a:lstStyle/>
            <a:p>
              <a:pPr algn="ctr"/>
              <a:r>
                <a:rPr lang="de-DE" b="1" dirty="0">
                  <a:solidFill>
                    <a:srgbClr val="FF0000"/>
                  </a:solidFill>
                </a:rPr>
                <a:t>7</a:t>
              </a:r>
            </a:p>
          </p:txBody>
        </p:sp>
      </p:grpSp>
      <p:grpSp>
        <p:nvGrpSpPr>
          <p:cNvPr id="16" name="Group 15">
            <a:extLst>
              <a:ext uri="{FF2B5EF4-FFF2-40B4-BE49-F238E27FC236}">
                <a16:creationId xmlns:a16="http://schemas.microsoft.com/office/drawing/2014/main" id="{7AD77105-462A-9C7A-230E-532FCF9B3586}"/>
              </a:ext>
            </a:extLst>
          </p:cNvPr>
          <p:cNvGrpSpPr/>
          <p:nvPr/>
        </p:nvGrpSpPr>
        <p:grpSpPr>
          <a:xfrm>
            <a:off x="5836183" y="3350983"/>
            <a:ext cx="5621754" cy="2389069"/>
            <a:chOff x="6427026" y="1240395"/>
            <a:chExt cx="5621754" cy="2389069"/>
          </a:xfrm>
        </p:grpSpPr>
        <p:pic>
          <p:nvPicPr>
            <p:cNvPr id="7" name="Picture 6">
              <a:extLst>
                <a:ext uri="{FF2B5EF4-FFF2-40B4-BE49-F238E27FC236}">
                  <a16:creationId xmlns:a16="http://schemas.microsoft.com/office/drawing/2014/main" id="{9A5135FF-7BA0-FA2D-62D0-EBB1588F572C}"/>
                </a:ext>
              </a:extLst>
            </p:cNvPr>
            <p:cNvPicPr>
              <a:picLocks noChangeAspect="1"/>
            </p:cNvPicPr>
            <p:nvPr/>
          </p:nvPicPr>
          <p:blipFill>
            <a:blip r:embed="rId4"/>
            <a:stretch>
              <a:fillRect/>
            </a:stretch>
          </p:blipFill>
          <p:spPr>
            <a:xfrm>
              <a:off x="6427026" y="1240395"/>
              <a:ext cx="5621754" cy="2389069"/>
            </a:xfrm>
            <a:prstGeom prst="rect">
              <a:avLst/>
            </a:prstGeom>
            <a:ln>
              <a:solidFill>
                <a:schemeClr val="tx1"/>
              </a:solidFill>
            </a:ln>
          </p:spPr>
        </p:pic>
        <p:sp>
          <p:nvSpPr>
            <p:cNvPr id="15" name="TextBox 14">
              <a:extLst>
                <a:ext uri="{FF2B5EF4-FFF2-40B4-BE49-F238E27FC236}">
                  <a16:creationId xmlns:a16="http://schemas.microsoft.com/office/drawing/2014/main" id="{D0F1613C-85DC-EFAB-9021-A112BAB81937}"/>
                </a:ext>
              </a:extLst>
            </p:cNvPr>
            <p:cNvSpPr txBox="1"/>
            <p:nvPr/>
          </p:nvSpPr>
          <p:spPr>
            <a:xfrm>
              <a:off x="7177402" y="1240395"/>
              <a:ext cx="445045" cy="461665"/>
            </a:xfrm>
            <a:prstGeom prst="rect">
              <a:avLst/>
            </a:prstGeom>
            <a:noFill/>
          </p:spPr>
          <p:txBody>
            <a:bodyPr wrap="square" rtlCol="0">
              <a:spAutoFit/>
            </a:bodyPr>
            <a:lstStyle/>
            <a:p>
              <a:pPr algn="ctr"/>
              <a:r>
                <a:rPr lang="de-DE" b="1" dirty="0">
                  <a:solidFill>
                    <a:srgbClr val="FF0000"/>
                  </a:solidFill>
                </a:rPr>
                <a:t>8</a:t>
              </a:r>
            </a:p>
          </p:txBody>
        </p:sp>
      </p:grpSp>
      <p:sp>
        <p:nvSpPr>
          <p:cNvPr id="3" name="Content Placeholder 4">
            <a:extLst>
              <a:ext uri="{FF2B5EF4-FFF2-40B4-BE49-F238E27FC236}">
                <a16:creationId xmlns:a16="http://schemas.microsoft.com/office/drawing/2014/main" id="{927DFF6F-FC93-B606-115F-D752C56A818E}"/>
              </a:ext>
            </a:extLst>
          </p:cNvPr>
          <p:cNvSpPr txBox="1">
            <a:spLocks/>
          </p:cNvSpPr>
          <p:nvPr/>
        </p:nvSpPr>
        <p:spPr>
          <a:xfrm>
            <a:off x="471329" y="99657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Start MCC-H3 and you should see 'all required content available'</a:t>
            </a:r>
          </a:p>
          <a:p>
            <a:pPr marL="0" indent="0">
              <a:buNone/>
            </a:pPr>
            <a:endParaRPr lang="en-US" sz="2400" b="0" dirty="0"/>
          </a:p>
        </p:txBody>
      </p:sp>
    </p:spTree>
    <p:extLst>
      <p:ext uri="{BB962C8B-B14F-4D97-AF65-F5344CB8AC3E}">
        <p14:creationId xmlns:p14="http://schemas.microsoft.com/office/powerpoint/2010/main" val="3536128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step-by-step for SAM9x60-curiosity (5)</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 </a:t>
            </a:r>
          </a:p>
          <a:p>
            <a:pPr marL="0" indent="0">
              <a:buNone/>
            </a:pPr>
            <a:endParaRPr lang="en-US" sz="2400" b="0" dirty="0"/>
          </a:p>
        </p:txBody>
      </p:sp>
      <p:sp>
        <p:nvSpPr>
          <p:cNvPr id="15" name="TextBox 14">
            <a:extLst>
              <a:ext uri="{FF2B5EF4-FFF2-40B4-BE49-F238E27FC236}">
                <a16:creationId xmlns:a16="http://schemas.microsoft.com/office/drawing/2014/main" id="{D0F1613C-85DC-EFAB-9021-A112BAB81937}"/>
              </a:ext>
            </a:extLst>
          </p:cNvPr>
          <p:cNvSpPr txBox="1"/>
          <p:nvPr/>
        </p:nvSpPr>
        <p:spPr>
          <a:xfrm>
            <a:off x="253954" y="1424657"/>
            <a:ext cx="445045" cy="461665"/>
          </a:xfrm>
          <a:prstGeom prst="rect">
            <a:avLst/>
          </a:prstGeom>
          <a:noFill/>
        </p:spPr>
        <p:txBody>
          <a:bodyPr wrap="square" rtlCol="0">
            <a:spAutoFit/>
          </a:bodyPr>
          <a:lstStyle/>
          <a:p>
            <a:pPr algn="ctr"/>
            <a:r>
              <a:rPr lang="de-DE" b="1" dirty="0">
                <a:solidFill>
                  <a:srgbClr val="FF0000"/>
                </a:solidFill>
              </a:rPr>
              <a:t>9</a:t>
            </a:r>
          </a:p>
        </p:txBody>
      </p:sp>
      <p:pic>
        <p:nvPicPr>
          <p:cNvPr id="18" name="Picture 17">
            <a:extLst>
              <a:ext uri="{FF2B5EF4-FFF2-40B4-BE49-F238E27FC236}">
                <a16:creationId xmlns:a16="http://schemas.microsoft.com/office/drawing/2014/main" id="{3B9CEB91-A22F-0818-E687-C83B13D70B83}"/>
              </a:ext>
            </a:extLst>
          </p:cNvPr>
          <p:cNvPicPr>
            <a:picLocks noChangeAspect="1"/>
          </p:cNvPicPr>
          <p:nvPr/>
        </p:nvPicPr>
        <p:blipFill>
          <a:blip r:embed="rId3"/>
          <a:stretch>
            <a:fillRect/>
          </a:stretch>
        </p:blipFill>
        <p:spPr>
          <a:xfrm>
            <a:off x="418305" y="2755030"/>
            <a:ext cx="4223119" cy="3534011"/>
          </a:xfrm>
          <a:prstGeom prst="rect">
            <a:avLst/>
          </a:prstGeom>
          <a:ln>
            <a:solidFill>
              <a:schemeClr val="tx1"/>
            </a:solidFill>
          </a:ln>
        </p:spPr>
      </p:pic>
      <p:pic>
        <p:nvPicPr>
          <p:cNvPr id="5" name="Picture 4">
            <a:extLst>
              <a:ext uri="{FF2B5EF4-FFF2-40B4-BE49-F238E27FC236}">
                <a16:creationId xmlns:a16="http://schemas.microsoft.com/office/drawing/2014/main" id="{424D9B1B-2DDD-12D4-A25C-BA395D1F5DE7}"/>
              </a:ext>
            </a:extLst>
          </p:cNvPr>
          <p:cNvPicPr>
            <a:picLocks noChangeAspect="1"/>
          </p:cNvPicPr>
          <p:nvPr/>
        </p:nvPicPr>
        <p:blipFill>
          <a:blip r:embed="rId4"/>
          <a:stretch>
            <a:fillRect/>
          </a:stretch>
        </p:blipFill>
        <p:spPr>
          <a:xfrm>
            <a:off x="5478513" y="1083120"/>
            <a:ext cx="4867469" cy="3051151"/>
          </a:xfrm>
          <a:prstGeom prst="rect">
            <a:avLst/>
          </a:prstGeom>
          <a:ln>
            <a:solidFill>
              <a:schemeClr val="tx1"/>
            </a:solidFill>
          </a:ln>
        </p:spPr>
      </p:pic>
      <p:pic>
        <p:nvPicPr>
          <p:cNvPr id="8" name="Picture 7">
            <a:extLst>
              <a:ext uri="{FF2B5EF4-FFF2-40B4-BE49-F238E27FC236}">
                <a16:creationId xmlns:a16="http://schemas.microsoft.com/office/drawing/2014/main" id="{45A877EB-F263-090E-C96C-C8369B31C3C3}"/>
              </a:ext>
            </a:extLst>
          </p:cNvPr>
          <p:cNvPicPr>
            <a:picLocks noChangeAspect="1"/>
          </p:cNvPicPr>
          <p:nvPr/>
        </p:nvPicPr>
        <p:blipFill>
          <a:blip r:embed="rId5"/>
          <a:stretch>
            <a:fillRect/>
          </a:stretch>
        </p:blipFill>
        <p:spPr>
          <a:xfrm>
            <a:off x="6943413" y="3253415"/>
            <a:ext cx="4768972" cy="3255194"/>
          </a:xfrm>
          <a:prstGeom prst="rect">
            <a:avLst/>
          </a:prstGeom>
          <a:ln>
            <a:solidFill>
              <a:schemeClr val="tx1"/>
            </a:solidFill>
          </a:ln>
        </p:spPr>
      </p:pic>
      <p:sp>
        <p:nvSpPr>
          <p:cNvPr id="10" name="TextBox 9">
            <a:extLst>
              <a:ext uri="{FF2B5EF4-FFF2-40B4-BE49-F238E27FC236}">
                <a16:creationId xmlns:a16="http://schemas.microsoft.com/office/drawing/2014/main" id="{6378018C-730D-CDBE-C05D-1F186E7554D9}"/>
              </a:ext>
            </a:extLst>
          </p:cNvPr>
          <p:cNvSpPr txBox="1"/>
          <p:nvPr/>
        </p:nvSpPr>
        <p:spPr>
          <a:xfrm>
            <a:off x="942578" y="1424657"/>
            <a:ext cx="3392054" cy="1077218"/>
          </a:xfrm>
          <a:prstGeom prst="rect">
            <a:avLst/>
          </a:prstGeom>
          <a:noFill/>
        </p:spPr>
        <p:txBody>
          <a:bodyPr wrap="square" rtlCol="0">
            <a:spAutoFit/>
          </a:bodyPr>
          <a:lstStyle/>
          <a:p>
            <a:pPr>
              <a:tabLst>
                <a:tab pos="633413" algn="l"/>
              </a:tabLst>
            </a:pPr>
            <a:r>
              <a:rPr lang="de-DE" sz="1600" b="1" u="sng" dirty="0"/>
              <a:t>Pinning</a:t>
            </a:r>
            <a:br>
              <a:rPr lang="de-DE" sz="1600" dirty="0"/>
            </a:br>
            <a:r>
              <a:rPr lang="de-DE" sz="1600" dirty="0"/>
              <a:t>SW2	= PA29</a:t>
            </a:r>
          </a:p>
          <a:p>
            <a:pPr>
              <a:tabLst>
                <a:tab pos="633413" algn="l"/>
              </a:tabLst>
            </a:pPr>
            <a:r>
              <a:rPr lang="de-DE" sz="1600" dirty="0"/>
              <a:t>LED	= R:PD17, G=PD19, B=PD21</a:t>
            </a:r>
          </a:p>
          <a:p>
            <a:pPr>
              <a:tabLst>
                <a:tab pos="633413" algn="l"/>
              </a:tabLst>
            </a:pPr>
            <a:r>
              <a:rPr lang="de-DE" sz="1600" dirty="0"/>
              <a:t>vCOM	= TX=PA10, RX=PA9 on DBGU</a:t>
            </a:r>
          </a:p>
        </p:txBody>
      </p:sp>
      <p:sp>
        <p:nvSpPr>
          <p:cNvPr id="3" name="Content Placeholder 4">
            <a:extLst>
              <a:ext uri="{FF2B5EF4-FFF2-40B4-BE49-F238E27FC236}">
                <a16:creationId xmlns:a16="http://schemas.microsoft.com/office/drawing/2014/main" id="{B98490A5-A0CC-D324-6B17-4F84BAF384E5}"/>
              </a:ext>
            </a:extLst>
          </p:cNvPr>
          <p:cNvSpPr txBox="1">
            <a:spLocks/>
          </p:cNvSpPr>
          <p:nvPr/>
        </p:nvSpPr>
        <p:spPr>
          <a:xfrm>
            <a:off x="698999" y="942260"/>
            <a:ext cx="11312342"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Check DS for pinning</a:t>
            </a:r>
          </a:p>
          <a:p>
            <a:pPr marL="0" indent="0">
              <a:buNone/>
            </a:pPr>
            <a:endParaRPr lang="en-US" sz="2400" b="0" dirty="0"/>
          </a:p>
        </p:txBody>
      </p:sp>
    </p:spTree>
    <p:extLst>
      <p:ext uri="{BB962C8B-B14F-4D97-AF65-F5344CB8AC3E}">
        <p14:creationId xmlns:p14="http://schemas.microsoft.com/office/powerpoint/2010/main" val="343388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step-by-step for SAM9x60-curiosity (6)</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 </a:t>
            </a:r>
          </a:p>
          <a:p>
            <a:pPr marL="0" indent="0">
              <a:buNone/>
            </a:pPr>
            <a:endParaRPr lang="en-US" sz="2400" b="0" dirty="0"/>
          </a:p>
        </p:txBody>
      </p:sp>
      <p:sp>
        <p:nvSpPr>
          <p:cNvPr id="15" name="TextBox 14">
            <a:extLst>
              <a:ext uri="{FF2B5EF4-FFF2-40B4-BE49-F238E27FC236}">
                <a16:creationId xmlns:a16="http://schemas.microsoft.com/office/drawing/2014/main" id="{D0F1613C-85DC-EFAB-9021-A112BAB81937}"/>
              </a:ext>
            </a:extLst>
          </p:cNvPr>
          <p:cNvSpPr txBox="1"/>
          <p:nvPr/>
        </p:nvSpPr>
        <p:spPr>
          <a:xfrm>
            <a:off x="37305" y="1028100"/>
            <a:ext cx="634453" cy="461665"/>
          </a:xfrm>
          <a:prstGeom prst="rect">
            <a:avLst/>
          </a:prstGeom>
          <a:noFill/>
        </p:spPr>
        <p:txBody>
          <a:bodyPr wrap="square" rtlCol="0">
            <a:spAutoFit/>
          </a:bodyPr>
          <a:lstStyle/>
          <a:p>
            <a:pPr algn="ctr"/>
            <a:r>
              <a:rPr lang="de-DE" b="1" dirty="0">
                <a:solidFill>
                  <a:srgbClr val="FF0000"/>
                </a:solidFill>
              </a:rPr>
              <a:t>10</a:t>
            </a:r>
          </a:p>
        </p:txBody>
      </p:sp>
      <p:pic>
        <p:nvPicPr>
          <p:cNvPr id="8" name="Picture 7">
            <a:extLst>
              <a:ext uri="{FF2B5EF4-FFF2-40B4-BE49-F238E27FC236}">
                <a16:creationId xmlns:a16="http://schemas.microsoft.com/office/drawing/2014/main" id="{FBD76A90-3AC3-99D0-3DD7-7E16E15469A9}"/>
              </a:ext>
            </a:extLst>
          </p:cNvPr>
          <p:cNvPicPr>
            <a:picLocks noChangeAspect="1"/>
          </p:cNvPicPr>
          <p:nvPr/>
        </p:nvPicPr>
        <p:blipFill>
          <a:blip r:embed="rId3"/>
          <a:stretch>
            <a:fillRect/>
          </a:stretch>
        </p:blipFill>
        <p:spPr>
          <a:xfrm>
            <a:off x="630399" y="936661"/>
            <a:ext cx="5464013" cy="2164268"/>
          </a:xfrm>
          <a:prstGeom prst="rect">
            <a:avLst/>
          </a:prstGeom>
          <a:ln>
            <a:solidFill>
              <a:schemeClr val="tx1"/>
            </a:solidFill>
          </a:ln>
        </p:spPr>
      </p:pic>
      <p:pic>
        <p:nvPicPr>
          <p:cNvPr id="11" name="Picture 10">
            <a:extLst>
              <a:ext uri="{FF2B5EF4-FFF2-40B4-BE49-F238E27FC236}">
                <a16:creationId xmlns:a16="http://schemas.microsoft.com/office/drawing/2014/main" id="{2EDC9284-66F7-49E6-48E6-2618DBFCE7CF}"/>
              </a:ext>
            </a:extLst>
          </p:cNvPr>
          <p:cNvPicPr>
            <a:picLocks noChangeAspect="1"/>
          </p:cNvPicPr>
          <p:nvPr/>
        </p:nvPicPr>
        <p:blipFill>
          <a:blip r:embed="rId4"/>
          <a:stretch>
            <a:fillRect/>
          </a:stretch>
        </p:blipFill>
        <p:spPr>
          <a:xfrm>
            <a:off x="613502" y="3208662"/>
            <a:ext cx="7910245" cy="1966130"/>
          </a:xfrm>
          <a:prstGeom prst="rect">
            <a:avLst/>
          </a:prstGeom>
          <a:ln>
            <a:solidFill>
              <a:schemeClr val="tx1"/>
            </a:solidFill>
          </a:ln>
        </p:spPr>
      </p:pic>
      <p:pic>
        <p:nvPicPr>
          <p:cNvPr id="5" name="Picture 4">
            <a:extLst>
              <a:ext uri="{FF2B5EF4-FFF2-40B4-BE49-F238E27FC236}">
                <a16:creationId xmlns:a16="http://schemas.microsoft.com/office/drawing/2014/main" id="{1F91F73C-F66F-535B-F49C-CD800E16A0FE}"/>
              </a:ext>
            </a:extLst>
          </p:cNvPr>
          <p:cNvPicPr>
            <a:picLocks noChangeAspect="1"/>
          </p:cNvPicPr>
          <p:nvPr/>
        </p:nvPicPr>
        <p:blipFill>
          <a:blip r:embed="rId5"/>
          <a:stretch>
            <a:fillRect/>
          </a:stretch>
        </p:blipFill>
        <p:spPr>
          <a:xfrm>
            <a:off x="5964547" y="979219"/>
            <a:ext cx="6088908" cy="2804403"/>
          </a:xfrm>
          <a:prstGeom prst="rect">
            <a:avLst/>
          </a:prstGeom>
          <a:ln>
            <a:solidFill>
              <a:schemeClr val="tx1"/>
            </a:solidFill>
          </a:ln>
        </p:spPr>
      </p:pic>
      <p:pic>
        <p:nvPicPr>
          <p:cNvPr id="6" name="Picture 5">
            <a:extLst>
              <a:ext uri="{FF2B5EF4-FFF2-40B4-BE49-F238E27FC236}">
                <a16:creationId xmlns:a16="http://schemas.microsoft.com/office/drawing/2014/main" id="{B9FF9C98-FF5D-EDB9-50B9-6D916CEE7BBA}"/>
              </a:ext>
            </a:extLst>
          </p:cNvPr>
          <p:cNvPicPr>
            <a:picLocks noChangeAspect="1"/>
          </p:cNvPicPr>
          <p:nvPr/>
        </p:nvPicPr>
        <p:blipFill>
          <a:blip r:embed="rId6"/>
          <a:stretch>
            <a:fillRect/>
          </a:stretch>
        </p:blipFill>
        <p:spPr>
          <a:xfrm>
            <a:off x="1074084" y="5462788"/>
            <a:ext cx="2194750" cy="1188823"/>
          </a:xfrm>
          <a:prstGeom prst="rect">
            <a:avLst/>
          </a:prstGeom>
        </p:spPr>
      </p:pic>
      <p:sp>
        <p:nvSpPr>
          <p:cNvPr id="7" name="TextBox 6">
            <a:extLst>
              <a:ext uri="{FF2B5EF4-FFF2-40B4-BE49-F238E27FC236}">
                <a16:creationId xmlns:a16="http://schemas.microsoft.com/office/drawing/2014/main" id="{2E7A82D6-1A2A-5D8D-3BE6-2313DDA0B085}"/>
              </a:ext>
            </a:extLst>
          </p:cNvPr>
          <p:cNvSpPr txBox="1"/>
          <p:nvPr/>
        </p:nvSpPr>
        <p:spPr>
          <a:xfrm>
            <a:off x="296275" y="5517384"/>
            <a:ext cx="634453" cy="461665"/>
          </a:xfrm>
          <a:prstGeom prst="rect">
            <a:avLst/>
          </a:prstGeom>
          <a:noFill/>
        </p:spPr>
        <p:txBody>
          <a:bodyPr wrap="square" rtlCol="0">
            <a:spAutoFit/>
          </a:bodyPr>
          <a:lstStyle/>
          <a:p>
            <a:pPr algn="ctr"/>
            <a:r>
              <a:rPr lang="de-DE" b="1" dirty="0">
                <a:solidFill>
                  <a:srgbClr val="FF0000"/>
                </a:solidFill>
              </a:rPr>
              <a:t>11</a:t>
            </a:r>
          </a:p>
        </p:txBody>
      </p:sp>
    </p:spTree>
    <p:extLst>
      <p:ext uri="{BB962C8B-B14F-4D97-AF65-F5344CB8AC3E}">
        <p14:creationId xmlns:p14="http://schemas.microsoft.com/office/powerpoint/2010/main" val="21242390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step-by-step for SAM9x60-curiosity (7)</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 </a:t>
            </a:r>
          </a:p>
          <a:p>
            <a:pPr marL="0" indent="0">
              <a:buNone/>
            </a:pPr>
            <a:endParaRPr lang="en-US" sz="2400" b="0" dirty="0"/>
          </a:p>
        </p:txBody>
      </p:sp>
      <p:sp>
        <p:nvSpPr>
          <p:cNvPr id="7" name="TextBox 6">
            <a:extLst>
              <a:ext uri="{FF2B5EF4-FFF2-40B4-BE49-F238E27FC236}">
                <a16:creationId xmlns:a16="http://schemas.microsoft.com/office/drawing/2014/main" id="{2E7A82D6-1A2A-5D8D-3BE6-2313DDA0B085}"/>
              </a:ext>
            </a:extLst>
          </p:cNvPr>
          <p:cNvSpPr txBox="1"/>
          <p:nvPr/>
        </p:nvSpPr>
        <p:spPr>
          <a:xfrm>
            <a:off x="159213" y="1673881"/>
            <a:ext cx="755187" cy="461665"/>
          </a:xfrm>
          <a:prstGeom prst="rect">
            <a:avLst/>
          </a:prstGeom>
          <a:noFill/>
        </p:spPr>
        <p:txBody>
          <a:bodyPr wrap="square" rtlCol="0">
            <a:spAutoFit/>
          </a:bodyPr>
          <a:lstStyle/>
          <a:p>
            <a:pPr algn="ctr"/>
            <a:r>
              <a:rPr lang="de-DE" b="1" dirty="0">
                <a:solidFill>
                  <a:srgbClr val="FF0000"/>
                </a:solidFill>
              </a:rPr>
              <a:t>12</a:t>
            </a:r>
          </a:p>
        </p:txBody>
      </p:sp>
      <p:pic>
        <p:nvPicPr>
          <p:cNvPr id="12" name="Picture 11">
            <a:extLst>
              <a:ext uri="{FF2B5EF4-FFF2-40B4-BE49-F238E27FC236}">
                <a16:creationId xmlns:a16="http://schemas.microsoft.com/office/drawing/2014/main" id="{AB6C7224-84D1-1928-E578-A24870D6B28D}"/>
              </a:ext>
            </a:extLst>
          </p:cNvPr>
          <p:cNvPicPr>
            <a:picLocks noChangeAspect="1"/>
          </p:cNvPicPr>
          <p:nvPr/>
        </p:nvPicPr>
        <p:blipFill>
          <a:blip r:embed="rId3"/>
          <a:stretch>
            <a:fillRect/>
          </a:stretch>
        </p:blipFill>
        <p:spPr>
          <a:xfrm>
            <a:off x="1230488" y="1662875"/>
            <a:ext cx="10476123" cy="4732457"/>
          </a:xfrm>
          <a:prstGeom prst="rect">
            <a:avLst/>
          </a:prstGeom>
          <a:ln>
            <a:solidFill>
              <a:schemeClr val="tx1"/>
            </a:solidFill>
          </a:ln>
        </p:spPr>
      </p:pic>
      <p:sp>
        <p:nvSpPr>
          <p:cNvPr id="13" name="TextBox 12">
            <a:extLst>
              <a:ext uri="{FF2B5EF4-FFF2-40B4-BE49-F238E27FC236}">
                <a16:creationId xmlns:a16="http://schemas.microsoft.com/office/drawing/2014/main" id="{FFCC1ECB-5900-BC1C-0289-4B1CFE9F737A}"/>
              </a:ext>
            </a:extLst>
          </p:cNvPr>
          <p:cNvSpPr txBox="1"/>
          <p:nvPr/>
        </p:nvSpPr>
        <p:spPr>
          <a:xfrm>
            <a:off x="462627" y="1045210"/>
            <a:ext cx="9995166" cy="461665"/>
          </a:xfrm>
          <a:prstGeom prst="rect">
            <a:avLst/>
          </a:prstGeom>
          <a:noFill/>
        </p:spPr>
        <p:txBody>
          <a:bodyPr wrap="square" rtlCol="0">
            <a:spAutoFit/>
          </a:bodyPr>
          <a:lstStyle/>
          <a:p>
            <a:r>
              <a:rPr lang="de-DE" dirty="0"/>
              <a:t>Setup prj with J32 &amp; Bootstrap (trick if you </a:t>
            </a:r>
            <a:r>
              <a:rPr lang="de-DE" i="1" dirty="0"/>
              <a:t>don't see 'bootstrap' entry!?</a:t>
            </a:r>
            <a:r>
              <a:rPr lang="de-DE" dirty="0"/>
              <a:t>)</a:t>
            </a:r>
          </a:p>
        </p:txBody>
      </p:sp>
      <p:sp>
        <p:nvSpPr>
          <p:cNvPr id="3" name="TextBox 2">
            <a:extLst>
              <a:ext uri="{FF2B5EF4-FFF2-40B4-BE49-F238E27FC236}">
                <a16:creationId xmlns:a16="http://schemas.microsoft.com/office/drawing/2014/main" id="{61908928-5D68-CEF3-82CC-014945FF7AD1}"/>
              </a:ext>
            </a:extLst>
          </p:cNvPr>
          <p:cNvSpPr txBox="1"/>
          <p:nvPr/>
        </p:nvSpPr>
        <p:spPr>
          <a:xfrm>
            <a:off x="8703800" y="4501967"/>
            <a:ext cx="2755135" cy="461665"/>
          </a:xfrm>
          <a:prstGeom prst="rect">
            <a:avLst/>
          </a:prstGeom>
          <a:solidFill>
            <a:schemeClr val="bg1"/>
          </a:solidFill>
          <a:ln>
            <a:solidFill>
              <a:schemeClr val="tx1"/>
            </a:solidFill>
          </a:ln>
        </p:spPr>
        <p:txBody>
          <a:bodyPr wrap="square" rtlCol="0">
            <a:spAutoFit/>
          </a:bodyPr>
          <a:lstStyle/>
          <a:p>
            <a:r>
              <a:rPr lang="de-DE" dirty="0"/>
              <a:t>-&gt; from 'LabHelp\'</a:t>
            </a:r>
          </a:p>
        </p:txBody>
      </p:sp>
    </p:spTree>
    <p:extLst>
      <p:ext uri="{BB962C8B-B14F-4D97-AF65-F5344CB8AC3E}">
        <p14:creationId xmlns:p14="http://schemas.microsoft.com/office/powerpoint/2010/main" val="625232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step-by-step for SAM9x60-curiosity (7)</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 </a:t>
            </a:r>
          </a:p>
          <a:p>
            <a:pPr marL="0" indent="0">
              <a:buNone/>
            </a:pPr>
            <a:endParaRPr lang="en-US" sz="2400" b="0" dirty="0"/>
          </a:p>
        </p:txBody>
      </p:sp>
      <p:sp>
        <p:nvSpPr>
          <p:cNvPr id="7" name="TextBox 6">
            <a:extLst>
              <a:ext uri="{FF2B5EF4-FFF2-40B4-BE49-F238E27FC236}">
                <a16:creationId xmlns:a16="http://schemas.microsoft.com/office/drawing/2014/main" id="{2E7A82D6-1A2A-5D8D-3BE6-2313DDA0B085}"/>
              </a:ext>
            </a:extLst>
          </p:cNvPr>
          <p:cNvSpPr txBox="1"/>
          <p:nvPr/>
        </p:nvSpPr>
        <p:spPr>
          <a:xfrm>
            <a:off x="159213" y="1673881"/>
            <a:ext cx="755187" cy="461665"/>
          </a:xfrm>
          <a:prstGeom prst="rect">
            <a:avLst/>
          </a:prstGeom>
          <a:noFill/>
        </p:spPr>
        <p:txBody>
          <a:bodyPr wrap="square" rtlCol="0">
            <a:spAutoFit/>
          </a:bodyPr>
          <a:lstStyle/>
          <a:p>
            <a:pPr algn="ctr"/>
            <a:r>
              <a:rPr lang="de-DE" b="1" dirty="0">
                <a:solidFill>
                  <a:srgbClr val="FF0000"/>
                </a:solidFill>
              </a:rPr>
              <a:t>12b</a:t>
            </a:r>
          </a:p>
        </p:txBody>
      </p:sp>
      <p:sp>
        <p:nvSpPr>
          <p:cNvPr id="13" name="TextBox 12">
            <a:extLst>
              <a:ext uri="{FF2B5EF4-FFF2-40B4-BE49-F238E27FC236}">
                <a16:creationId xmlns:a16="http://schemas.microsoft.com/office/drawing/2014/main" id="{FFCC1ECB-5900-BC1C-0289-4B1CFE9F737A}"/>
              </a:ext>
            </a:extLst>
          </p:cNvPr>
          <p:cNvSpPr txBox="1"/>
          <p:nvPr/>
        </p:nvSpPr>
        <p:spPr>
          <a:xfrm>
            <a:off x="462627" y="1045210"/>
            <a:ext cx="9995166" cy="461665"/>
          </a:xfrm>
          <a:prstGeom prst="rect">
            <a:avLst/>
          </a:prstGeom>
          <a:noFill/>
        </p:spPr>
        <p:txBody>
          <a:bodyPr wrap="square" rtlCol="0">
            <a:spAutoFit/>
          </a:bodyPr>
          <a:lstStyle/>
          <a:p>
            <a:r>
              <a:rPr lang="de-DE" dirty="0"/>
              <a:t>additional/helpful diags-echos if needed without messing with python-script</a:t>
            </a:r>
          </a:p>
        </p:txBody>
      </p:sp>
      <p:pic>
        <p:nvPicPr>
          <p:cNvPr id="6" name="Picture 5">
            <a:extLst>
              <a:ext uri="{FF2B5EF4-FFF2-40B4-BE49-F238E27FC236}">
                <a16:creationId xmlns:a16="http://schemas.microsoft.com/office/drawing/2014/main" id="{40EAD8CD-6578-F0CD-99D4-61F0383A6BA6}"/>
              </a:ext>
            </a:extLst>
          </p:cNvPr>
          <p:cNvPicPr>
            <a:picLocks noChangeAspect="1"/>
          </p:cNvPicPr>
          <p:nvPr/>
        </p:nvPicPr>
        <p:blipFill>
          <a:blip r:embed="rId3"/>
          <a:stretch>
            <a:fillRect/>
          </a:stretch>
        </p:blipFill>
        <p:spPr>
          <a:xfrm>
            <a:off x="1230488" y="1706047"/>
            <a:ext cx="8199889" cy="4106743"/>
          </a:xfrm>
          <a:prstGeom prst="rect">
            <a:avLst/>
          </a:prstGeom>
          <a:ln>
            <a:solidFill>
              <a:schemeClr val="tx1"/>
            </a:solidFill>
          </a:ln>
        </p:spPr>
      </p:pic>
    </p:spTree>
    <p:extLst>
      <p:ext uri="{BB962C8B-B14F-4D97-AF65-F5344CB8AC3E}">
        <p14:creationId xmlns:p14="http://schemas.microsoft.com/office/powerpoint/2010/main" val="3339097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step-by-step for SAM9x60-curiosity (8)</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 </a:t>
            </a:r>
          </a:p>
          <a:p>
            <a:pPr marL="0" indent="0">
              <a:buNone/>
            </a:pPr>
            <a:endParaRPr lang="en-US" sz="2400" b="0" dirty="0"/>
          </a:p>
        </p:txBody>
      </p:sp>
      <p:sp>
        <p:nvSpPr>
          <p:cNvPr id="13" name="TextBox 12">
            <a:extLst>
              <a:ext uri="{FF2B5EF4-FFF2-40B4-BE49-F238E27FC236}">
                <a16:creationId xmlns:a16="http://schemas.microsoft.com/office/drawing/2014/main" id="{FFCC1ECB-5900-BC1C-0289-4B1CFE9F737A}"/>
              </a:ext>
            </a:extLst>
          </p:cNvPr>
          <p:cNvSpPr txBox="1"/>
          <p:nvPr/>
        </p:nvSpPr>
        <p:spPr>
          <a:xfrm>
            <a:off x="309565" y="1028100"/>
            <a:ext cx="4602521" cy="1569660"/>
          </a:xfrm>
          <a:prstGeom prst="rect">
            <a:avLst/>
          </a:prstGeom>
          <a:noFill/>
        </p:spPr>
        <p:txBody>
          <a:bodyPr wrap="square" rtlCol="0">
            <a:spAutoFit/>
          </a:bodyPr>
          <a:lstStyle/>
          <a:p>
            <a:pPr marL="173038" indent="-173038"/>
            <a:r>
              <a:rPr lang="de-DE" dirty="0"/>
              <a:t>MPLABX-v6.05 patches </a:t>
            </a:r>
            <a:br>
              <a:rPr lang="de-DE" dirty="0"/>
            </a:br>
            <a:r>
              <a:rPr lang="de-DE" dirty="0"/>
              <a:t>(Jira </a:t>
            </a:r>
            <a:r>
              <a:rPr lang="de-DE" dirty="0">
                <a:hlinkClick r:id="rId3"/>
              </a:rPr>
              <a:t>MPLABX-7342</a:t>
            </a:r>
            <a:r>
              <a:rPr lang="de-DE" dirty="0"/>
              <a:t> -&gt;only 9x60!?)</a:t>
            </a:r>
          </a:p>
          <a:p>
            <a:pPr marL="987425" indent="-457200">
              <a:buFont typeface="+mj-lt"/>
              <a:buAutoNum type="arabicPeriod"/>
            </a:pPr>
            <a:r>
              <a:rPr lang="de-DE" sz="1600" dirty="0"/>
              <a:t>patch ddr.ld-file</a:t>
            </a:r>
          </a:p>
          <a:p>
            <a:pPr marL="987425" indent="-457200">
              <a:buFont typeface="+mj-lt"/>
              <a:buAutoNum type="arabicPeriod"/>
            </a:pPr>
            <a:r>
              <a:rPr lang="de-DE" sz="1600" dirty="0"/>
              <a:t>add init-step into cstartup.S</a:t>
            </a:r>
          </a:p>
          <a:p>
            <a:pPr marL="987425" indent="-457200">
              <a:buFont typeface="+mj-lt"/>
              <a:buAutoNum type="arabicPeriod"/>
            </a:pPr>
            <a:r>
              <a:rPr lang="de-DE" sz="1600" dirty="0"/>
              <a:t>add ld-option '--data-init'</a:t>
            </a:r>
          </a:p>
        </p:txBody>
      </p:sp>
      <p:pic>
        <p:nvPicPr>
          <p:cNvPr id="18" name="Picture 17">
            <a:extLst>
              <a:ext uri="{FF2B5EF4-FFF2-40B4-BE49-F238E27FC236}">
                <a16:creationId xmlns:a16="http://schemas.microsoft.com/office/drawing/2014/main" id="{7A56779F-AEFA-33A3-201D-557E0850558B}"/>
              </a:ext>
            </a:extLst>
          </p:cNvPr>
          <p:cNvPicPr>
            <a:picLocks noChangeAspect="1"/>
          </p:cNvPicPr>
          <p:nvPr/>
        </p:nvPicPr>
        <p:blipFill>
          <a:blip r:embed="rId4"/>
          <a:stretch>
            <a:fillRect/>
          </a:stretch>
        </p:blipFill>
        <p:spPr>
          <a:xfrm>
            <a:off x="7387175" y="4222832"/>
            <a:ext cx="3835525" cy="2226703"/>
          </a:xfrm>
          <a:prstGeom prst="rect">
            <a:avLst/>
          </a:prstGeom>
          <a:ln>
            <a:solidFill>
              <a:schemeClr val="tx1"/>
            </a:solidFill>
          </a:ln>
        </p:spPr>
      </p:pic>
      <p:pic>
        <p:nvPicPr>
          <p:cNvPr id="10" name="Picture 9">
            <a:extLst>
              <a:ext uri="{FF2B5EF4-FFF2-40B4-BE49-F238E27FC236}">
                <a16:creationId xmlns:a16="http://schemas.microsoft.com/office/drawing/2014/main" id="{29FA5BEC-00DA-A919-344E-A45EF471E832}"/>
              </a:ext>
            </a:extLst>
          </p:cNvPr>
          <p:cNvPicPr>
            <a:picLocks noChangeAspect="1"/>
          </p:cNvPicPr>
          <p:nvPr/>
        </p:nvPicPr>
        <p:blipFill>
          <a:blip r:embed="rId5"/>
          <a:stretch>
            <a:fillRect/>
          </a:stretch>
        </p:blipFill>
        <p:spPr>
          <a:xfrm>
            <a:off x="135370" y="2896819"/>
            <a:ext cx="6287046" cy="3633741"/>
          </a:xfrm>
          <a:prstGeom prst="rect">
            <a:avLst/>
          </a:prstGeom>
        </p:spPr>
      </p:pic>
      <p:pic>
        <p:nvPicPr>
          <p:cNvPr id="8" name="Picture 7">
            <a:extLst>
              <a:ext uri="{FF2B5EF4-FFF2-40B4-BE49-F238E27FC236}">
                <a16:creationId xmlns:a16="http://schemas.microsoft.com/office/drawing/2014/main" id="{78FB30EA-B4C5-8503-0A67-216507250421}"/>
              </a:ext>
            </a:extLst>
          </p:cNvPr>
          <p:cNvPicPr>
            <a:picLocks noChangeAspect="1"/>
          </p:cNvPicPr>
          <p:nvPr/>
        </p:nvPicPr>
        <p:blipFill>
          <a:blip r:embed="rId6"/>
          <a:stretch>
            <a:fillRect/>
          </a:stretch>
        </p:blipFill>
        <p:spPr>
          <a:xfrm>
            <a:off x="5261567" y="898447"/>
            <a:ext cx="6617693" cy="3032107"/>
          </a:xfrm>
          <a:prstGeom prst="rect">
            <a:avLst/>
          </a:prstGeom>
          <a:ln>
            <a:solidFill>
              <a:schemeClr val="tx1"/>
            </a:solidFill>
          </a:ln>
        </p:spPr>
      </p:pic>
      <p:sp>
        <p:nvSpPr>
          <p:cNvPr id="7" name="TextBox 6">
            <a:extLst>
              <a:ext uri="{FF2B5EF4-FFF2-40B4-BE49-F238E27FC236}">
                <a16:creationId xmlns:a16="http://schemas.microsoft.com/office/drawing/2014/main" id="{2E7A82D6-1A2A-5D8D-3BE6-2313DDA0B085}"/>
              </a:ext>
            </a:extLst>
          </p:cNvPr>
          <p:cNvSpPr txBox="1"/>
          <p:nvPr/>
        </p:nvSpPr>
        <p:spPr>
          <a:xfrm>
            <a:off x="48923" y="1808995"/>
            <a:ext cx="634249" cy="461665"/>
          </a:xfrm>
          <a:prstGeom prst="rect">
            <a:avLst/>
          </a:prstGeom>
          <a:noFill/>
        </p:spPr>
        <p:txBody>
          <a:bodyPr wrap="square" rtlCol="0">
            <a:spAutoFit/>
          </a:bodyPr>
          <a:lstStyle/>
          <a:p>
            <a:pPr algn="ctr"/>
            <a:r>
              <a:rPr lang="de-DE" b="1" dirty="0">
                <a:solidFill>
                  <a:srgbClr val="FF0000"/>
                </a:solidFill>
              </a:rPr>
              <a:t>13</a:t>
            </a:r>
          </a:p>
        </p:txBody>
      </p:sp>
      <p:sp>
        <p:nvSpPr>
          <p:cNvPr id="3" name="TextBox 2">
            <a:extLst>
              <a:ext uri="{FF2B5EF4-FFF2-40B4-BE49-F238E27FC236}">
                <a16:creationId xmlns:a16="http://schemas.microsoft.com/office/drawing/2014/main" id="{B9A446C9-2D5C-A8B9-1BD8-222D3A7B120C}"/>
              </a:ext>
            </a:extLst>
          </p:cNvPr>
          <p:cNvSpPr txBox="1"/>
          <p:nvPr/>
        </p:nvSpPr>
        <p:spPr>
          <a:xfrm rot="19930817">
            <a:off x="2903035" y="2116604"/>
            <a:ext cx="2755135" cy="461665"/>
          </a:xfrm>
          <a:prstGeom prst="rect">
            <a:avLst/>
          </a:prstGeom>
          <a:solidFill>
            <a:schemeClr val="bg1"/>
          </a:solidFill>
          <a:ln>
            <a:solidFill>
              <a:schemeClr val="tx1"/>
            </a:solidFill>
          </a:ln>
        </p:spPr>
        <p:txBody>
          <a:bodyPr wrap="square" rtlCol="0">
            <a:spAutoFit/>
          </a:bodyPr>
          <a:lstStyle/>
          <a:p>
            <a:r>
              <a:rPr lang="de-DE" dirty="0">
                <a:solidFill>
                  <a:srgbClr val="FF0000"/>
                </a:solidFill>
              </a:rPr>
              <a:t>-&gt; from 'LabHelp\'</a:t>
            </a:r>
          </a:p>
        </p:txBody>
      </p:sp>
    </p:spTree>
    <p:extLst>
      <p:ext uri="{BB962C8B-B14F-4D97-AF65-F5344CB8AC3E}">
        <p14:creationId xmlns:p14="http://schemas.microsoft.com/office/powerpoint/2010/main" val="2755284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step-by-step for SAM9x60-curiosity (9)</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 </a:t>
            </a:r>
          </a:p>
          <a:p>
            <a:pPr marL="0" indent="0">
              <a:buNone/>
            </a:pPr>
            <a:endParaRPr lang="en-US" sz="2400" b="0" dirty="0"/>
          </a:p>
        </p:txBody>
      </p:sp>
      <p:sp>
        <p:nvSpPr>
          <p:cNvPr id="14" name="TextBox 13">
            <a:extLst>
              <a:ext uri="{FF2B5EF4-FFF2-40B4-BE49-F238E27FC236}">
                <a16:creationId xmlns:a16="http://schemas.microsoft.com/office/drawing/2014/main" id="{1730C32D-20E8-60BB-F4CE-35CFB21BD4B6}"/>
              </a:ext>
            </a:extLst>
          </p:cNvPr>
          <p:cNvSpPr txBox="1"/>
          <p:nvPr/>
        </p:nvSpPr>
        <p:spPr>
          <a:xfrm>
            <a:off x="338061" y="1028100"/>
            <a:ext cx="634453" cy="461665"/>
          </a:xfrm>
          <a:prstGeom prst="rect">
            <a:avLst/>
          </a:prstGeom>
          <a:noFill/>
        </p:spPr>
        <p:txBody>
          <a:bodyPr wrap="square" rtlCol="0">
            <a:spAutoFit/>
          </a:bodyPr>
          <a:lstStyle/>
          <a:p>
            <a:pPr algn="ctr"/>
            <a:r>
              <a:rPr lang="de-DE" b="1" dirty="0">
                <a:solidFill>
                  <a:srgbClr val="FF0000"/>
                </a:solidFill>
              </a:rPr>
              <a:t>14</a:t>
            </a:r>
          </a:p>
        </p:txBody>
      </p:sp>
      <p:sp>
        <p:nvSpPr>
          <p:cNvPr id="16" name="TextBox 15">
            <a:extLst>
              <a:ext uri="{FF2B5EF4-FFF2-40B4-BE49-F238E27FC236}">
                <a16:creationId xmlns:a16="http://schemas.microsoft.com/office/drawing/2014/main" id="{6181327B-5DBA-AF44-722C-702A0B3F6F70}"/>
              </a:ext>
            </a:extLst>
          </p:cNvPr>
          <p:cNvSpPr txBox="1"/>
          <p:nvPr/>
        </p:nvSpPr>
        <p:spPr>
          <a:xfrm>
            <a:off x="338061" y="1458104"/>
            <a:ext cx="1641082" cy="461665"/>
          </a:xfrm>
          <a:prstGeom prst="rect">
            <a:avLst/>
          </a:prstGeom>
          <a:noFill/>
        </p:spPr>
        <p:txBody>
          <a:bodyPr wrap="square" rtlCol="0">
            <a:spAutoFit/>
          </a:bodyPr>
          <a:lstStyle/>
          <a:p>
            <a:r>
              <a:rPr lang="de-DE" dirty="0"/>
              <a:t>HW setup</a:t>
            </a:r>
          </a:p>
        </p:txBody>
      </p:sp>
      <p:pic>
        <p:nvPicPr>
          <p:cNvPr id="3" name="Picture 2">
            <a:extLst>
              <a:ext uri="{FF2B5EF4-FFF2-40B4-BE49-F238E27FC236}">
                <a16:creationId xmlns:a16="http://schemas.microsoft.com/office/drawing/2014/main" id="{71A62629-76E7-2F60-2109-025E555BC14E}"/>
              </a:ext>
            </a:extLst>
          </p:cNvPr>
          <p:cNvPicPr>
            <a:picLocks noChangeAspect="1"/>
          </p:cNvPicPr>
          <p:nvPr/>
        </p:nvPicPr>
        <p:blipFill>
          <a:blip r:embed="rId3"/>
          <a:stretch>
            <a:fillRect/>
          </a:stretch>
        </p:blipFill>
        <p:spPr>
          <a:xfrm>
            <a:off x="1767217" y="976511"/>
            <a:ext cx="8400365" cy="5669886"/>
          </a:xfrm>
          <a:prstGeom prst="rect">
            <a:avLst/>
          </a:prstGeom>
        </p:spPr>
      </p:pic>
    </p:spTree>
    <p:extLst>
      <p:ext uri="{BB962C8B-B14F-4D97-AF65-F5344CB8AC3E}">
        <p14:creationId xmlns:p14="http://schemas.microsoft.com/office/powerpoint/2010/main" val="30717947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step-by-step for SAM9x60-curiosity (10)</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 </a:t>
            </a:r>
          </a:p>
          <a:p>
            <a:pPr marL="0" indent="0">
              <a:buNone/>
            </a:pPr>
            <a:endParaRPr lang="en-US" sz="2400" b="0" dirty="0"/>
          </a:p>
        </p:txBody>
      </p:sp>
      <p:sp>
        <p:nvSpPr>
          <p:cNvPr id="7" name="TextBox 6">
            <a:extLst>
              <a:ext uri="{FF2B5EF4-FFF2-40B4-BE49-F238E27FC236}">
                <a16:creationId xmlns:a16="http://schemas.microsoft.com/office/drawing/2014/main" id="{2E7A82D6-1A2A-5D8D-3BE6-2313DDA0B085}"/>
              </a:ext>
            </a:extLst>
          </p:cNvPr>
          <p:cNvSpPr txBox="1"/>
          <p:nvPr/>
        </p:nvSpPr>
        <p:spPr>
          <a:xfrm>
            <a:off x="20834" y="1732557"/>
            <a:ext cx="634453" cy="461665"/>
          </a:xfrm>
          <a:prstGeom prst="rect">
            <a:avLst/>
          </a:prstGeom>
          <a:noFill/>
        </p:spPr>
        <p:txBody>
          <a:bodyPr wrap="square" rtlCol="0">
            <a:spAutoFit/>
          </a:bodyPr>
          <a:lstStyle/>
          <a:p>
            <a:pPr algn="ctr"/>
            <a:r>
              <a:rPr lang="de-DE" b="1" dirty="0">
                <a:solidFill>
                  <a:srgbClr val="FF0000"/>
                </a:solidFill>
              </a:rPr>
              <a:t>15</a:t>
            </a:r>
          </a:p>
        </p:txBody>
      </p:sp>
      <p:pic>
        <p:nvPicPr>
          <p:cNvPr id="5" name="Picture 4">
            <a:extLst>
              <a:ext uri="{FF2B5EF4-FFF2-40B4-BE49-F238E27FC236}">
                <a16:creationId xmlns:a16="http://schemas.microsoft.com/office/drawing/2014/main" id="{CBEB2F7F-890A-D9C4-1940-8F84863C81AC}"/>
              </a:ext>
            </a:extLst>
          </p:cNvPr>
          <p:cNvPicPr>
            <a:picLocks noChangeAspect="1"/>
          </p:cNvPicPr>
          <p:nvPr/>
        </p:nvPicPr>
        <p:blipFill>
          <a:blip r:embed="rId3"/>
          <a:stretch>
            <a:fillRect/>
          </a:stretch>
        </p:blipFill>
        <p:spPr>
          <a:xfrm>
            <a:off x="2475200" y="880623"/>
            <a:ext cx="9237185" cy="5761195"/>
          </a:xfrm>
          <a:prstGeom prst="rect">
            <a:avLst/>
          </a:prstGeom>
        </p:spPr>
      </p:pic>
      <p:sp>
        <p:nvSpPr>
          <p:cNvPr id="3" name="TextBox 2">
            <a:extLst>
              <a:ext uri="{FF2B5EF4-FFF2-40B4-BE49-F238E27FC236}">
                <a16:creationId xmlns:a16="http://schemas.microsoft.com/office/drawing/2014/main" id="{CF6F7132-A607-1850-44F1-EACDC851C7F4}"/>
              </a:ext>
            </a:extLst>
          </p:cNvPr>
          <p:cNvSpPr txBox="1"/>
          <p:nvPr/>
        </p:nvSpPr>
        <p:spPr>
          <a:xfrm>
            <a:off x="144349" y="1077613"/>
            <a:ext cx="1641082" cy="461665"/>
          </a:xfrm>
          <a:prstGeom prst="rect">
            <a:avLst/>
          </a:prstGeom>
          <a:noFill/>
        </p:spPr>
        <p:txBody>
          <a:bodyPr wrap="square" rtlCol="0">
            <a:spAutoFit/>
          </a:bodyPr>
          <a:lstStyle/>
          <a:p>
            <a:r>
              <a:rPr lang="de-DE" dirty="0"/>
              <a:t>messages</a:t>
            </a:r>
          </a:p>
        </p:txBody>
      </p:sp>
    </p:spTree>
    <p:extLst>
      <p:ext uri="{BB962C8B-B14F-4D97-AF65-F5344CB8AC3E}">
        <p14:creationId xmlns:p14="http://schemas.microsoft.com/office/powerpoint/2010/main" val="1267307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FB18D-2BA8-4BAD-9780-5B64391C3DE4}"/>
              </a:ext>
            </a:extLst>
          </p:cNvPr>
          <p:cNvSpPr>
            <a:spLocks noGrp="1"/>
          </p:cNvSpPr>
          <p:nvPr>
            <p:ph type="title"/>
          </p:nvPr>
        </p:nvSpPr>
        <p:spPr/>
        <p:txBody>
          <a:bodyPr/>
          <a:lstStyle/>
          <a:p>
            <a:r>
              <a:rPr lang="en-GB" dirty="0"/>
              <a:t>Class Objectives</a:t>
            </a:r>
          </a:p>
        </p:txBody>
      </p:sp>
      <p:sp>
        <p:nvSpPr>
          <p:cNvPr id="3" name="Content Placeholder 2">
            <a:extLst>
              <a:ext uri="{FF2B5EF4-FFF2-40B4-BE49-F238E27FC236}">
                <a16:creationId xmlns:a16="http://schemas.microsoft.com/office/drawing/2014/main" id="{9718475C-8BF0-4B2A-929D-51A1552C9226}"/>
              </a:ext>
            </a:extLst>
          </p:cNvPr>
          <p:cNvSpPr>
            <a:spLocks noGrp="1"/>
          </p:cNvSpPr>
          <p:nvPr>
            <p:ph idx="1"/>
          </p:nvPr>
        </p:nvSpPr>
        <p:spPr>
          <a:xfrm>
            <a:off x="355509" y="1039091"/>
            <a:ext cx="11673951" cy="5477323"/>
          </a:xfrm>
        </p:spPr>
        <p:txBody>
          <a:bodyPr>
            <a:normAutofit/>
          </a:bodyPr>
          <a:lstStyle/>
          <a:p>
            <a:pPr marL="0" indent="0">
              <a:buNone/>
            </a:pPr>
            <a:r>
              <a:rPr lang="en-GB" sz="3200" dirty="0"/>
              <a:t>Goal of this class is to</a:t>
            </a:r>
          </a:p>
          <a:p>
            <a:pPr marL="444500" lvl="1" indent="-444500">
              <a:buFont typeface="+mj-lt"/>
              <a:buAutoNum type="arabicPeriod"/>
            </a:pPr>
            <a:r>
              <a:rPr lang="en-GB" sz="2400" dirty="0"/>
              <a:t>Flow to develop </a:t>
            </a:r>
            <a:r>
              <a:rPr lang="en-GB" sz="2400" b="1" dirty="0"/>
              <a:t>MPU</a:t>
            </a:r>
            <a:r>
              <a:rPr lang="en-GB" sz="2400" dirty="0"/>
              <a:t> applications with </a:t>
            </a:r>
            <a:r>
              <a:rPr lang="en-GB" sz="2400" b="1" dirty="0"/>
              <a:t>MCC-Harmony</a:t>
            </a:r>
            <a:r>
              <a:rPr lang="en-GB" sz="2400" dirty="0"/>
              <a:t> and </a:t>
            </a:r>
            <a:r>
              <a:rPr lang="en-GB" sz="2400" b="1" dirty="0"/>
              <a:t>debug in MPLABX</a:t>
            </a:r>
            <a:r>
              <a:rPr lang="en-GB" sz="2400" dirty="0"/>
              <a:t> </a:t>
            </a:r>
          </a:p>
          <a:p>
            <a:pPr marL="444500" lvl="1" indent="-444500">
              <a:buFont typeface="+mj-lt"/>
              <a:buAutoNum type="arabicPeriod"/>
              <a:tabLst>
                <a:tab pos="1519238" algn="l"/>
              </a:tabLst>
            </a:pPr>
            <a:endParaRPr lang="en-GB" sz="2400" dirty="0"/>
          </a:p>
          <a:p>
            <a:pPr marL="444500" lvl="1" indent="-444500">
              <a:buFont typeface="+mj-lt"/>
              <a:buAutoNum type="arabicPeriod"/>
              <a:tabLst>
                <a:tab pos="1617663" algn="l"/>
              </a:tabLst>
            </a:pPr>
            <a:r>
              <a:rPr lang="en-GB" sz="2400" dirty="0"/>
              <a:t>different at91 variants needed to</a:t>
            </a:r>
          </a:p>
          <a:p>
            <a:pPr marL="737108" lvl="2" indent="-444500">
              <a:buFont typeface="+mj-lt"/>
              <a:buAutoNum type="alphaLcPeriod"/>
              <a:tabLst>
                <a:tab pos="1703388" algn="l"/>
              </a:tabLst>
            </a:pPr>
            <a:r>
              <a:rPr lang="en-GB" sz="2400" dirty="0"/>
              <a:t> </a:t>
            </a:r>
            <a:r>
              <a:rPr lang="en-GB" sz="2400" b="1" i="1" dirty="0"/>
              <a:t>debug	</a:t>
            </a:r>
            <a:r>
              <a:rPr lang="en-GB" sz="2400" dirty="0"/>
              <a:t>MCCH3 MPU-applications </a:t>
            </a:r>
            <a:r>
              <a:rPr lang="en-GB" sz="2400" b="1" i="1" dirty="0"/>
              <a:t>in MPLABX</a:t>
            </a:r>
            <a:r>
              <a:rPr lang="en-GB" sz="2400" dirty="0"/>
              <a:t> (-&gt;let's call variant </a:t>
            </a:r>
            <a:r>
              <a:rPr lang="en-US" sz="2400" dirty="0"/>
              <a:t>'</a:t>
            </a:r>
            <a:r>
              <a:rPr lang="en-US" sz="2400" dirty="0">
                <a:solidFill>
                  <a:schemeClr val="tx1"/>
                </a:solidFill>
              </a:rPr>
              <a:t>at91_</a:t>
            </a:r>
            <a:r>
              <a:rPr lang="en-US" sz="2400" b="1" i="1" dirty="0">
                <a:solidFill>
                  <a:schemeClr val="tx1"/>
                </a:solidFill>
              </a:rPr>
              <a:t>bkptnone</a:t>
            </a:r>
            <a:r>
              <a:rPr lang="en-US" sz="2400" dirty="0">
                <a:solidFill>
                  <a:schemeClr val="tx1"/>
                </a:solidFill>
              </a:rPr>
              <a:t>')</a:t>
            </a:r>
            <a:br>
              <a:rPr lang="en-GB" sz="2400" dirty="0"/>
            </a:br>
            <a:r>
              <a:rPr lang="en-GB" sz="2400" dirty="0"/>
              <a:t> 	 	vs </a:t>
            </a:r>
          </a:p>
          <a:p>
            <a:pPr marL="737108" lvl="2" indent="-444500">
              <a:buFont typeface="+mj-lt"/>
              <a:buAutoNum type="alphaLcPeriod"/>
              <a:tabLst>
                <a:tab pos="1703388" algn="l"/>
              </a:tabLst>
            </a:pPr>
            <a:r>
              <a:rPr lang="en-GB" sz="2400" dirty="0"/>
              <a:t> </a:t>
            </a:r>
            <a:r>
              <a:rPr lang="en-GB" sz="2400" b="1" i="1" dirty="0"/>
              <a:t>run</a:t>
            </a:r>
            <a:r>
              <a:rPr lang="en-GB" sz="2400" dirty="0"/>
              <a:t> 	MCCH3 MPU-applications </a:t>
            </a:r>
            <a:r>
              <a:rPr lang="en-GB" sz="2400" b="1" i="1" dirty="0"/>
              <a:t>in production</a:t>
            </a:r>
            <a:r>
              <a:rPr lang="en-GB" sz="2400" dirty="0"/>
              <a:t> (-&gt;let's call variant </a:t>
            </a:r>
            <a:r>
              <a:rPr lang="en-US" sz="2400" dirty="0"/>
              <a:t>'</a:t>
            </a:r>
            <a:r>
              <a:rPr lang="en-US" sz="2400" dirty="0">
                <a:solidFill>
                  <a:schemeClr val="tx1"/>
                </a:solidFill>
              </a:rPr>
              <a:t>at91_</a:t>
            </a:r>
            <a:r>
              <a:rPr lang="en-US" sz="2400" b="1" i="1" dirty="0">
                <a:solidFill>
                  <a:schemeClr val="tx1"/>
                </a:solidFill>
              </a:rPr>
              <a:t>harmony</a:t>
            </a:r>
            <a:r>
              <a:rPr lang="en-US" sz="2400" dirty="0">
                <a:solidFill>
                  <a:schemeClr val="tx1"/>
                </a:solidFill>
              </a:rPr>
              <a:t>')</a:t>
            </a:r>
            <a:br>
              <a:rPr lang="en-GB" sz="2400" dirty="0"/>
            </a:br>
            <a:r>
              <a:rPr lang="en-GB" sz="2400" dirty="0"/>
              <a:t> 	 	vs </a:t>
            </a:r>
          </a:p>
          <a:p>
            <a:pPr marL="737108" lvl="2" indent="-444500">
              <a:buFont typeface="+mj-lt"/>
              <a:buAutoNum type="alphaLcPeriod"/>
              <a:tabLst>
                <a:tab pos="1617663" algn="l"/>
              </a:tabLst>
            </a:pPr>
            <a:r>
              <a:rPr lang="en-GB" sz="2400" dirty="0"/>
              <a:t>how to </a:t>
            </a:r>
            <a:r>
              <a:rPr lang="en-GB" sz="2400" b="1" i="1" dirty="0"/>
              <a:t>extend and debug </a:t>
            </a:r>
            <a:r>
              <a:rPr lang="en-GB" sz="2400" dirty="0"/>
              <a:t>second level bootloader at91 in MPLABX</a:t>
            </a:r>
          </a:p>
          <a:p>
            <a:pPr marL="737108" lvl="2" indent="-444500">
              <a:buFont typeface="+mj-lt"/>
              <a:buAutoNum type="alphaLcPeriod"/>
              <a:tabLst>
                <a:tab pos="1617663" algn="l"/>
              </a:tabLst>
            </a:pPr>
            <a:endParaRPr lang="en-GB" sz="2400" dirty="0"/>
          </a:p>
          <a:p>
            <a:pPr marL="444500" lvl="1" indent="-444500">
              <a:buFont typeface="+mj-lt"/>
              <a:buAutoNum type="arabicPeriod"/>
              <a:tabLst>
                <a:tab pos="1617663" algn="l"/>
              </a:tabLst>
            </a:pPr>
            <a:r>
              <a:rPr lang="en-GB" sz="2400" dirty="0"/>
              <a:t>advanced Topics</a:t>
            </a:r>
          </a:p>
        </p:txBody>
      </p:sp>
    </p:spTree>
    <p:extLst>
      <p:ext uri="{BB962C8B-B14F-4D97-AF65-F5344CB8AC3E}">
        <p14:creationId xmlns:p14="http://schemas.microsoft.com/office/powerpoint/2010/main" val="781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expected output on SAM9x60-curiosity (11)</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 </a:t>
            </a:r>
          </a:p>
          <a:p>
            <a:pPr marL="0" indent="0">
              <a:buNone/>
            </a:pPr>
            <a:endParaRPr lang="en-US" sz="2400" b="0" dirty="0"/>
          </a:p>
        </p:txBody>
      </p:sp>
      <p:grpSp>
        <p:nvGrpSpPr>
          <p:cNvPr id="18" name="Group 17">
            <a:extLst>
              <a:ext uri="{FF2B5EF4-FFF2-40B4-BE49-F238E27FC236}">
                <a16:creationId xmlns:a16="http://schemas.microsoft.com/office/drawing/2014/main" id="{A1E7C6C5-17AB-22AF-3250-FA2B8D0BFEC6}"/>
              </a:ext>
            </a:extLst>
          </p:cNvPr>
          <p:cNvGrpSpPr/>
          <p:nvPr/>
        </p:nvGrpSpPr>
        <p:grpSpPr>
          <a:xfrm>
            <a:off x="135369" y="1028100"/>
            <a:ext cx="9394367" cy="2360986"/>
            <a:chOff x="135369" y="1028100"/>
            <a:chExt cx="9394367" cy="2360986"/>
          </a:xfrm>
        </p:grpSpPr>
        <p:pic>
          <p:nvPicPr>
            <p:cNvPr id="5" name="Picture 4">
              <a:extLst>
                <a:ext uri="{FF2B5EF4-FFF2-40B4-BE49-F238E27FC236}">
                  <a16:creationId xmlns:a16="http://schemas.microsoft.com/office/drawing/2014/main" id="{FC510223-8067-17DF-EB33-96E97193FAE7}"/>
                </a:ext>
              </a:extLst>
            </p:cNvPr>
            <p:cNvPicPr>
              <a:picLocks noChangeAspect="1"/>
            </p:cNvPicPr>
            <p:nvPr/>
          </p:nvPicPr>
          <p:blipFill>
            <a:blip r:embed="rId3"/>
            <a:stretch>
              <a:fillRect/>
            </a:stretch>
          </p:blipFill>
          <p:spPr>
            <a:xfrm>
              <a:off x="214205" y="1028100"/>
              <a:ext cx="9315531" cy="2188066"/>
            </a:xfrm>
            <a:prstGeom prst="rect">
              <a:avLst/>
            </a:prstGeom>
          </p:spPr>
        </p:pic>
        <p:sp>
          <p:nvSpPr>
            <p:cNvPr id="12" name="TextBox 11">
              <a:extLst>
                <a:ext uri="{FF2B5EF4-FFF2-40B4-BE49-F238E27FC236}">
                  <a16:creationId xmlns:a16="http://schemas.microsoft.com/office/drawing/2014/main" id="{A731A000-93AC-9FD2-3CB7-7144ADEA0636}"/>
                </a:ext>
              </a:extLst>
            </p:cNvPr>
            <p:cNvSpPr txBox="1"/>
            <p:nvPr/>
          </p:nvSpPr>
          <p:spPr>
            <a:xfrm>
              <a:off x="903891" y="1249526"/>
              <a:ext cx="1103586" cy="288147"/>
            </a:xfrm>
            <a:prstGeom prst="rect">
              <a:avLst/>
            </a:prstGeom>
            <a:solidFill>
              <a:schemeClr val="accent4">
                <a:lumMod val="20000"/>
                <a:lumOff val="80000"/>
              </a:schemeClr>
            </a:solidFill>
            <a:ln>
              <a:solidFill>
                <a:schemeClr val="tx1"/>
              </a:solidFill>
            </a:ln>
          </p:spPr>
          <p:txBody>
            <a:bodyPr wrap="square" lIns="36000" tIns="36000" rIns="36000" bIns="36000" rtlCol="0">
              <a:spAutoFit/>
            </a:bodyPr>
            <a:lstStyle/>
            <a:p>
              <a:pPr algn="ctr"/>
              <a:r>
                <a:rPr lang="de-DE" sz="1400" dirty="0"/>
                <a:t>after nReset</a:t>
              </a:r>
            </a:p>
          </p:txBody>
        </p:sp>
        <p:sp>
          <p:nvSpPr>
            <p:cNvPr id="13" name="TextBox 12">
              <a:extLst>
                <a:ext uri="{FF2B5EF4-FFF2-40B4-BE49-F238E27FC236}">
                  <a16:creationId xmlns:a16="http://schemas.microsoft.com/office/drawing/2014/main" id="{0A270A48-00BC-BF29-CDFB-02883AAA08CA}"/>
                </a:ext>
              </a:extLst>
            </p:cNvPr>
            <p:cNvSpPr txBox="1"/>
            <p:nvPr/>
          </p:nvSpPr>
          <p:spPr>
            <a:xfrm>
              <a:off x="4484460" y="1978059"/>
              <a:ext cx="1779706" cy="288147"/>
            </a:xfrm>
            <a:prstGeom prst="rect">
              <a:avLst/>
            </a:prstGeom>
            <a:solidFill>
              <a:schemeClr val="accent4">
                <a:lumMod val="20000"/>
                <a:lumOff val="80000"/>
              </a:schemeClr>
            </a:solidFill>
            <a:ln>
              <a:solidFill>
                <a:schemeClr val="tx1"/>
              </a:solidFill>
            </a:ln>
          </p:spPr>
          <p:txBody>
            <a:bodyPr wrap="square" lIns="36000" tIns="36000" rIns="36000" bIns="36000" rtlCol="0">
              <a:spAutoFit/>
            </a:bodyPr>
            <a:lstStyle/>
            <a:p>
              <a:pPr algn="ctr"/>
              <a:r>
                <a:rPr lang="de-DE" sz="1400" dirty="0"/>
                <a:t>at91.elf executes</a:t>
              </a:r>
            </a:p>
          </p:txBody>
        </p:sp>
        <p:sp>
          <p:nvSpPr>
            <p:cNvPr id="16" name="Rectangle 15">
              <a:extLst>
                <a:ext uri="{FF2B5EF4-FFF2-40B4-BE49-F238E27FC236}">
                  <a16:creationId xmlns:a16="http://schemas.microsoft.com/office/drawing/2014/main" id="{98A0B2F6-4137-1195-7105-9A636ED4B104}"/>
                </a:ext>
              </a:extLst>
            </p:cNvPr>
            <p:cNvSpPr/>
            <p:nvPr/>
          </p:nvSpPr>
          <p:spPr>
            <a:xfrm>
              <a:off x="135369" y="1638557"/>
              <a:ext cx="9394367" cy="1263210"/>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7" name="Rectangle 16">
              <a:extLst>
                <a:ext uri="{FF2B5EF4-FFF2-40B4-BE49-F238E27FC236}">
                  <a16:creationId xmlns:a16="http://schemas.microsoft.com/office/drawing/2014/main" id="{4D5202B6-794C-EBCB-97F5-6B3EA518A60D}"/>
                </a:ext>
              </a:extLst>
            </p:cNvPr>
            <p:cNvSpPr/>
            <p:nvPr/>
          </p:nvSpPr>
          <p:spPr>
            <a:xfrm>
              <a:off x="174786" y="2902379"/>
              <a:ext cx="6910825" cy="338890"/>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5" name="TextBox 14">
              <a:extLst>
                <a:ext uri="{FF2B5EF4-FFF2-40B4-BE49-F238E27FC236}">
                  <a16:creationId xmlns:a16="http://schemas.microsoft.com/office/drawing/2014/main" id="{6B0C0711-D53A-AC6C-0EFB-9F43DBE1F2AB}"/>
                </a:ext>
              </a:extLst>
            </p:cNvPr>
            <p:cNvSpPr txBox="1"/>
            <p:nvPr/>
          </p:nvSpPr>
          <p:spPr>
            <a:xfrm>
              <a:off x="5305905" y="3100939"/>
              <a:ext cx="1779706" cy="288147"/>
            </a:xfrm>
            <a:prstGeom prst="rect">
              <a:avLst/>
            </a:prstGeom>
            <a:solidFill>
              <a:schemeClr val="accent4">
                <a:lumMod val="20000"/>
                <a:lumOff val="80000"/>
              </a:schemeClr>
            </a:solidFill>
            <a:ln>
              <a:solidFill>
                <a:schemeClr val="tx1"/>
              </a:solidFill>
            </a:ln>
          </p:spPr>
          <p:txBody>
            <a:bodyPr wrap="square" lIns="36000" tIns="36000" rIns="36000" bIns="36000" rtlCol="0">
              <a:spAutoFit/>
            </a:bodyPr>
            <a:lstStyle/>
            <a:p>
              <a:pPr algn="ctr"/>
              <a:r>
                <a:rPr lang="de-DE" sz="1400" dirty="0"/>
                <a:t>h3app executes</a:t>
              </a:r>
            </a:p>
          </p:txBody>
        </p:sp>
      </p:grpSp>
      <p:pic>
        <p:nvPicPr>
          <p:cNvPr id="14" name="Picture 13">
            <a:extLst>
              <a:ext uri="{FF2B5EF4-FFF2-40B4-BE49-F238E27FC236}">
                <a16:creationId xmlns:a16="http://schemas.microsoft.com/office/drawing/2014/main" id="{94C8AEAD-4EB9-5599-2DD2-4BCE7902B3DC}"/>
              </a:ext>
            </a:extLst>
          </p:cNvPr>
          <p:cNvPicPr>
            <a:picLocks noChangeAspect="1"/>
          </p:cNvPicPr>
          <p:nvPr/>
        </p:nvPicPr>
        <p:blipFill>
          <a:blip r:embed="rId4"/>
          <a:stretch>
            <a:fillRect/>
          </a:stretch>
        </p:blipFill>
        <p:spPr>
          <a:xfrm>
            <a:off x="7559972" y="1900893"/>
            <a:ext cx="4414648" cy="4823171"/>
          </a:xfrm>
          <a:prstGeom prst="rect">
            <a:avLst/>
          </a:prstGeom>
        </p:spPr>
      </p:pic>
    </p:spTree>
    <p:extLst>
      <p:ext uri="{BB962C8B-B14F-4D97-AF65-F5344CB8AC3E}">
        <p14:creationId xmlns:p14="http://schemas.microsoft.com/office/powerpoint/2010/main" val="1717175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various MPU targets</a:t>
            </a:r>
          </a:p>
        </p:txBody>
      </p:sp>
      <p:sp>
        <p:nvSpPr>
          <p:cNvPr id="5" name="Content Placeholder 4"/>
          <p:cNvSpPr>
            <a:spLocks noGrp="1"/>
          </p:cNvSpPr>
          <p:nvPr>
            <p:ph idx="1"/>
          </p:nvPr>
        </p:nvSpPr>
        <p:spPr>
          <a:xfrm>
            <a:off x="662953" y="1023759"/>
            <a:ext cx="10997721" cy="3347038"/>
          </a:xfrm>
        </p:spPr>
        <p:txBody>
          <a:bodyPr wrap="square">
            <a:spAutoFit/>
          </a:bodyPr>
          <a:lstStyle/>
          <a:p>
            <a:pPr marL="0" indent="0">
              <a:buNone/>
            </a:pPr>
            <a:r>
              <a:rPr lang="en-US" sz="2400" dirty="0"/>
              <a:t>Next we'll look at various MPU-</a:t>
            </a:r>
            <a:r>
              <a:rPr lang="en-US" sz="2400" dirty="0" err="1"/>
              <a:t>evalkits</a:t>
            </a:r>
            <a:r>
              <a:rPr lang="en-US" sz="2400" dirty="0"/>
              <a:t> and the pitfalls each one holds</a:t>
            </a:r>
          </a:p>
          <a:p>
            <a:pPr lvl="1"/>
            <a:r>
              <a:rPr lang="en-US" sz="2400" dirty="0">
                <a:solidFill>
                  <a:schemeClr val="bg1">
                    <a:lumMod val="50000"/>
                  </a:schemeClr>
                </a:solidFill>
              </a:rPr>
              <a:t>SAMA7G5-EK </a:t>
            </a:r>
          </a:p>
          <a:p>
            <a:pPr lvl="1"/>
            <a:r>
              <a:rPr lang="en-US" sz="2400" dirty="0">
                <a:solidFill>
                  <a:schemeClr val="bg1">
                    <a:lumMod val="50000"/>
                  </a:schemeClr>
                </a:solidFill>
              </a:rPr>
              <a:t>SAMA5D2-xplained</a:t>
            </a:r>
          </a:p>
          <a:p>
            <a:pPr lvl="1"/>
            <a:r>
              <a:rPr lang="en-US" sz="2400" dirty="0">
                <a:solidFill>
                  <a:schemeClr val="bg1">
                    <a:lumMod val="50000"/>
                  </a:schemeClr>
                </a:solidFill>
              </a:rPr>
              <a:t>SOM-EK</a:t>
            </a:r>
          </a:p>
          <a:p>
            <a:pPr lvl="1"/>
            <a:r>
              <a:rPr lang="en-US" sz="2400" b="1" dirty="0">
                <a:solidFill>
                  <a:schemeClr val="tx1"/>
                </a:solidFill>
              </a:rPr>
              <a:t>WLSOM-EK (with ICD4)</a:t>
            </a:r>
          </a:p>
          <a:p>
            <a:pPr lvl="1"/>
            <a:r>
              <a:rPr lang="en-US" sz="2400" b="1" dirty="0">
                <a:solidFill>
                  <a:schemeClr val="tx1"/>
                </a:solidFill>
              </a:rPr>
              <a:t>SAM9x60-EK</a:t>
            </a:r>
          </a:p>
          <a:p>
            <a:pPr lvl="1"/>
            <a:r>
              <a:rPr lang="en-US" sz="2400" dirty="0">
                <a:solidFill>
                  <a:schemeClr val="bg1">
                    <a:lumMod val="50000"/>
                  </a:schemeClr>
                </a:solidFill>
              </a:rPr>
              <a:t>SAM9x60-curiosity</a:t>
            </a:r>
          </a:p>
          <a:p>
            <a:pPr lvl="1"/>
            <a:r>
              <a:rPr lang="en-US" sz="2400" dirty="0">
                <a:solidFill>
                  <a:schemeClr val="bg1">
                    <a:lumMod val="50000"/>
                  </a:schemeClr>
                </a:solidFill>
              </a:rPr>
              <a:t>SAM9x75-ddr3-EB</a:t>
            </a:r>
          </a:p>
        </p:txBody>
      </p:sp>
      <p:sp>
        <p:nvSpPr>
          <p:cNvPr id="2" name="TextBox 1">
            <a:extLst>
              <a:ext uri="{FF2B5EF4-FFF2-40B4-BE49-F238E27FC236}">
                <a16:creationId xmlns:a16="http://schemas.microsoft.com/office/drawing/2014/main" id="{C6C9D84D-C941-7943-678B-95CED9759929}"/>
              </a:ext>
            </a:extLst>
          </p:cNvPr>
          <p:cNvSpPr txBox="1"/>
          <p:nvPr/>
        </p:nvSpPr>
        <p:spPr>
          <a:xfrm rot="1790302">
            <a:off x="5436296" y="3646690"/>
            <a:ext cx="5674290" cy="830997"/>
          </a:xfrm>
          <a:prstGeom prst="rect">
            <a:avLst/>
          </a:prstGeom>
          <a:noFill/>
        </p:spPr>
        <p:txBody>
          <a:bodyPr wrap="square" rtlCol="0">
            <a:spAutoFit/>
          </a:bodyPr>
          <a:lstStyle/>
          <a:p>
            <a:r>
              <a:rPr lang="en-US" sz="2400" b="1" dirty="0">
                <a:solidFill>
                  <a:srgbClr val="0070C0"/>
                </a:solidFill>
              </a:rPr>
              <a:t>focus for this session on SAM9x60curiosity -&gt; all other HW-targets are in hidden slides</a:t>
            </a:r>
            <a:endParaRPr lang="de-DE" dirty="0">
              <a:solidFill>
                <a:srgbClr val="0070C0"/>
              </a:solidFill>
            </a:endParaRPr>
          </a:p>
        </p:txBody>
      </p:sp>
    </p:spTree>
    <p:custDataLst>
      <p:tags r:id="rId1"/>
    </p:custDataLst>
    <p:extLst>
      <p:ext uri="{BB962C8B-B14F-4D97-AF65-F5344CB8AC3E}">
        <p14:creationId xmlns:p14="http://schemas.microsoft.com/office/powerpoint/2010/main" val="1143586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HW-setup for demo using SAMA7G54-EK</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637989"/>
          </a:xfrm>
          <a:prstGeom prst="rect">
            <a:avLst/>
          </a:prstGeom>
        </p:spPr>
        <p:txBody>
          <a:bodyPr vert="horz" lIns="121888" tIns="60944" rIns="121888" bIns="60944" rtlCol="0">
            <a:normAutofit fontScale="92500" lnSpcReduction="20000"/>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Font typeface="Arial"/>
              <a:buNone/>
            </a:pPr>
            <a:r>
              <a:rPr lang="en-US" sz="2400" b="0" dirty="0"/>
              <a:t>Debugger and </a:t>
            </a:r>
            <a:r>
              <a:rPr lang="en-US" sz="2400" b="0" dirty="0" err="1"/>
              <a:t>dbgUart</a:t>
            </a:r>
            <a:r>
              <a:rPr lang="en-US" sz="2400" b="0" dirty="0"/>
              <a:t> choices</a:t>
            </a:r>
          </a:p>
          <a:p>
            <a:r>
              <a:rPr lang="en-US" sz="2400" b="0" dirty="0"/>
              <a:t>Debugger</a:t>
            </a:r>
          </a:p>
          <a:p>
            <a:pPr marL="533400" lvl="1" indent="-196850">
              <a:tabLst>
                <a:tab pos="4032250" algn="l"/>
                <a:tab pos="8256588" algn="l"/>
              </a:tabLst>
            </a:pPr>
            <a:r>
              <a:rPr lang="en-US" sz="2400" dirty="0"/>
              <a:t>use </a:t>
            </a:r>
            <a:r>
              <a:rPr lang="en-US" sz="2400" b="1" dirty="0">
                <a:solidFill>
                  <a:srgbClr val="00B050"/>
                </a:solidFill>
              </a:rPr>
              <a:t>onboard</a:t>
            </a:r>
            <a:r>
              <a:rPr lang="en-US" sz="2400" dirty="0"/>
              <a:t> </a:t>
            </a:r>
            <a:r>
              <a:rPr lang="en-US" sz="2400" dirty="0" err="1"/>
              <a:t>dbg</a:t>
            </a:r>
            <a:r>
              <a:rPr lang="en-US" sz="2400" dirty="0"/>
              <a:t> </a:t>
            </a:r>
            <a:r>
              <a:rPr lang="en-US" sz="2400" b="1" dirty="0"/>
              <a:t>J-Link-OB</a:t>
            </a:r>
            <a:r>
              <a:rPr lang="en-US" sz="2400" dirty="0"/>
              <a:t>	-&gt; on J24 (</a:t>
            </a:r>
            <a:r>
              <a:rPr lang="en-US" sz="2400" dirty="0" err="1"/>
              <a:t>microUSB</a:t>
            </a:r>
            <a:r>
              <a:rPr lang="en-US" sz="2400" dirty="0"/>
              <a:t>)	&amp;&amp; Jumper J26=</a:t>
            </a:r>
            <a:r>
              <a:rPr lang="en-US" sz="2400" b="1" dirty="0">
                <a:solidFill>
                  <a:srgbClr val="00B050"/>
                </a:solidFill>
              </a:rPr>
              <a:t>open</a:t>
            </a:r>
          </a:p>
          <a:p>
            <a:pPr marL="533400" lvl="1" indent="-196850">
              <a:tabLst>
                <a:tab pos="4032250" algn="l"/>
                <a:tab pos="8256588" algn="l"/>
              </a:tabLst>
            </a:pPr>
            <a:r>
              <a:rPr lang="en-US" sz="2400" dirty="0"/>
              <a:t>use </a:t>
            </a:r>
            <a:r>
              <a:rPr lang="en-US" sz="2400" b="1" dirty="0">
                <a:solidFill>
                  <a:srgbClr val="0070C0"/>
                </a:solidFill>
              </a:rPr>
              <a:t>external</a:t>
            </a:r>
            <a:r>
              <a:rPr lang="en-US" sz="2400" dirty="0"/>
              <a:t> </a:t>
            </a:r>
            <a:r>
              <a:rPr lang="en-US" sz="2400" dirty="0" err="1"/>
              <a:t>dbg</a:t>
            </a:r>
            <a:r>
              <a:rPr lang="en-US" sz="2400" dirty="0"/>
              <a:t> </a:t>
            </a:r>
            <a:r>
              <a:rPr lang="en-US" sz="2400" b="1" dirty="0"/>
              <a:t>J32</a:t>
            </a:r>
            <a:r>
              <a:rPr lang="en-US" sz="2400" dirty="0"/>
              <a:t>	-&gt; on J27 (JTAG)	&amp;&amp; Jumper J26=</a:t>
            </a:r>
            <a:r>
              <a:rPr lang="en-US" sz="2400" b="1" dirty="0">
                <a:solidFill>
                  <a:srgbClr val="0070C0"/>
                </a:solidFill>
              </a:rPr>
              <a:t>closed</a:t>
            </a:r>
          </a:p>
          <a:p>
            <a:r>
              <a:rPr lang="en-US" sz="2400" b="0" dirty="0" err="1"/>
              <a:t>DebugUART</a:t>
            </a:r>
            <a:endParaRPr lang="en-US" sz="2400" b="0" dirty="0"/>
          </a:p>
          <a:p>
            <a:pPr marL="533400" lvl="1" indent="-196850">
              <a:tabLst>
                <a:tab pos="2514600" algn="l"/>
                <a:tab pos="8256588" algn="l"/>
              </a:tabLst>
            </a:pPr>
            <a:r>
              <a:rPr lang="en-US" sz="2400" dirty="0"/>
              <a:t>use </a:t>
            </a:r>
            <a:r>
              <a:rPr lang="en-US" sz="2400" b="1" dirty="0"/>
              <a:t>onboard </a:t>
            </a:r>
            <a:r>
              <a:rPr lang="en-US" sz="2400" b="1" dirty="0" err="1"/>
              <a:t>vCOM</a:t>
            </a:r>
            <a:r>
              <a:rPr lang="en-US" sz="2400" b="1" dirty="0"/>
              <a:t> </a:t>
            </a:r>
            <a:r>
              <a:rPr lang="en-US" sz="2400" dirty="0"/>
              <a:t>	</a:t>
            </a:r>
            <a:br>
              <a:rPr lang="en-US" sz="2400" dirty="0"/>
            </a:br>
            <a:r>
              <a:rPr lang="en-US" sz="2400" dirty="0"/>
              <a:t>-&gt; </a:t>
            </a:r>
            <a:r>
              <a:rPr lang="en-US" sz="2400" b="1" dirty="0">
                <a:solidFill>
                  <a:srgbClr val="00B050"/>
                </a:solidFill>
              </a:rPr>
              <a:t>integrated</a:t>
            </a:r>
            <a:r>
              <a:rPr lang="en-US" sz="2400" dirty="0"/>
              <a:t> (no extra cable) in </a:t>
            </a:r>
            <a:r>
              <a:rPr lang="en-US" sz="2400" b="1" dirty="0"/>
              <a:t>J-Link-OB</a:t>
            </a:r>
            <a:r>
              <a:rPr lang="en-US" sz="2400" dirty="0"/>
              <a:t> (J24) 	&amp;&amp; Jumper J25=</a:t>
            </a:r>
            <a:r>
              <a:rPr lang="en-US" sz="2400" b="1" dirty="0">
                <a:solidFill>
                  <a:srgbClr val="00B050"/>
                </a:solidFill>
              </a:rPr>
              <a:t>open</a:t>
            </a:r>
          </a:p>
          <a:p>
            <a:pPr marL="533400" lvl="1" indent="-196850">
              <a:tabLst>
                <a:tab pos="2514600" algn="l"/>
                <a:tab pos="8256588" algn="l"/>
              </a:tabLst>
            </a:pPr>
            <a:r>
              <a:rPr lang="en-US" sz="2400" dirty="0"/>
              <a:t>use </a:t>
            </a:r>
            <a:r>
              <a:rPr lang="en-US" sz="2400" b="1" dirty="0"/>
              <a:t>external</a:t>
            </a:r>
            <a:r>
              <a:rPr lang="en-US" sz="2400" dirty="0"/>
              <a:t> </a:t>
            </a:r>
            <a:r>
              <a:rPr lang="en-US" sz="2400" b="1" dirty="0" err="1"/>
              <a:t>vCOM</a:t>
            </a:r>
            <a:r>
              <a:rPr lang="en-US" sz="2400" dirty="0"/>
              <a:t>	</a:t>
            </a:r>
            <a:br>
              <a:rPr lang="en-US" sz="2400" dirty="0"/>
            </a:br>
            <a:r>
              <a:rPr lang="en-US" sz="2400" dirty="0"/>
              <a:t>-&gt; </a:t>
            </a:r>
            <a:r>
              <a:rPr lang="en-US" sz="2400" b="1" dirty="0">
                <a:solidFill>
                  <a:srgbClr val="0070C0"/>
                </a:solidFill>
              </a:rPr>
              <a:t>extra</a:t>
            </a:r>
            <a:r>
              <a:rPr lang="en-US" sz="2400" dirty="0"/>
              <a:t> usb2uart-bridge (eg: FTDI_3v3) on connector </a:t>
            </a:r>
            <a:r>
              <a:rPr lang="en-US" sz="2400" b="1" dirty="0"/>
              <a:t>DEBUG</a:t>
            </a:r>
            <a:r>
              <a:rPr lang="en-US" sz="2400" dirty="0"/>
              <a:t>	&amp;&amp; Jumper J25=</a:t>
            </a:r>
            <a:r>
              <a:rPr lang="en-US" sz="2400" b="1" dirty="0">
                <a:solidFill>
                  <a:srgbClr val="0070C0"/>
                </a:solidFill>
              </a:rPr>
              <a:t>closed</a:t>
            </a:r>
          </a:p>
          <a:p>
            <a:r>
              <a:rPr lang="en-US" sz="2400" b="0" dirty="0"/>
              <a:t>target power</a:t>
            </a:r>
          </a:p>
          <a:p>
            <a:pPr lvl="1">
              <a:tabLst>
                <a:tab pos="5207000" algn="l"/>
              </a:tabLst>
            </a:pPr>
            <a:r>
              <a:rPr lang="en-US" sz="2400" dirty="0"/>
              <a:t>power: on USBA-connector</a:t>
            </a:r>
          </a:p>
          <a:p>
            <a:pPr marL="301752" lvl="1" indent="0">
              <a:buNone/>
              <a:tabLst>
                <a:tab pos="5207000" algn="l"/>
              </a:tabLst>
            </a:pPr>
            <a:endParaRPr lang="en-US" sz="1900" dirty="0"/>
          </a:p>
          <a:p>
            <a:pPr marL="0" indent="0">
              <a:buNone/>
              <a:tabLst>
                <a:tab pos="5207000" algn="l"/>
              </a:tabLst>
            </a:pPr>
            <a:r>
              <a:rPr lang="en-US" sz="2400" b="0" dirty="0"/>
              <a:t>Obviously different for each MPU-board BUT tested with </a:t>
            </a:r>
          </a:p>
          <a:p>
            <a:pPr lvl="1">
              <a:tabLst>
                <a:tab pos="2238375" algn="l"/>
                <a:tab pos="5207000" algn="l"/>
              </a:tabLst>
            </a:pPr>
            <a:r>
              <a:rPr lang="en-US" sz="2400" b="0" dirty="0"/>
              <a:t>SOM-EK 	-&gt;</a:t>
            </a:r>
            <a:r>
              <a:rPr lang="en-US" sz="2400" b="0" dirty="0" err="1"/>
              <a:t>onboardEDBG</a:t>
            </a:r>
            <a:r>
              <a:rPr lang="en-US" sz="2400" b="0" dirty="0"/>
              <a:t> provides </a:t>
            </a:r>
            <a:r>
              <a:rPr lang="en-US" sz="2400" b="0" dirty="0" err="1"/>
              <a:t>dbg</a:t>
            </a:r>
            <a:r>
              <a:rPr lang="en-US" sz="2400" b="0" dirty="0"/>
              <a:t>, </a:t>
            </a:r>
            <a:r>
              <a:rPr lang="en-US" sz="2400" b="0" dirty="0" err="1"/>
              <a:t>vCOM</a:t>
            </a:r>
            <a:r>
              <a:rPr lang="en-US" sz="2400" b="0" dirty="0"/>
              <a:t> and power -&gt; one </a:t>
            </a:r>
            <a:r>
              <a:rPr lang="en-US" sz="2400" b="0" dirty="0" err="1"/>
              <a:t>microUSB</a:t>
            </a:r>
            <a:r>
              <a:rPr lang="en-US" sz="2400" b="0" dirty="0"/>
              <a:t>-connection</a:t>
            </a:r>
          </a:p>
          <a:p>
            <a:pPr lvl="1">
              <a:tabLst>
                <a:tab pos="2238375" algn="l"/>
                <a:tab pos="5207000" algn="l"/>
              </a:tabLst>
            </a:pPr>
            <a:r>
              <a:rPr lang="en-US" sz="2400" b="0" dirty="0"/>
              <a:t>WLSOM-EK	-&gt;usb1 only provides power, need FTDI for </a:t>
            </a:r>
            <a:r>
              <a:rPr lang="en-US" sz="2400" b="0" dirty="0" err="1"/>
              <a:t>vCOM</a:t>
            </a:r>
            <a:r>
              <a:rPr lang="en-US" sz="2400" b="0" dirty="0"/>
              <a:t> and external debugger</a:t>
            </a:r>
          </a:p>
          <a:p>
            <a:pPr lvl="1">
              <a:tabLst>
                <a:tab pos="2238375" algn="l"/>
                <a:tab pos="5207000" algn="l"/>
              </a:tabLst>
            </a:pPr>
            <a:r>
              <a:rPr lang="en-US" sz="2400" dirty="0"/>
              <a:t>SAM9x60-</a:t>
            </a:r>
            <a:r>
              <a:rPr lang="en-US" sz="2400" b="1" dirty="0">
                <a:solidFill>
                  <a:srgbClr val="FF0000"/>
                </a:solidFill>
              </a:rPr>
              <a:t>EK</a:t>
            </a:r>
            <a:r>
              <a:rPr lang="en-US" sz="2400" dirty="0"/>
              <a:t>	-&gt;</a:t>
            </a:r>
            <a:r>
              <a:rPr lang="en-US" sz="2400" dirty="0" err="1"/>
              <a:t>onboardEDBG</a:t>
            </a:r>
            <a:r>
              <a:rPr lang="en-US" sz="2400" dirty="0"/>
              <a:t> and </a:t>
            </a:r>
            <a:r>
              <a:rPr lang="en-US" sz="2400" dirty="0" err="1"/>
              <a:t>vCOM</a:t>
            </a:r>
            <a:r>
              <a:rPr lang="en-US" sz="2400" dirty="0"/>
              <a:t> on usb1 and power on usb2</a:t>
            </a:r>
          </a:p>
          <a:p>
            <a:pPr lvl="1">
              <a:tabLst>
                <a:tab pos="2238375" algn="l"/>
                <a:tab pos="5207000" algn="l"/>
              </a:tabLst>
            </a:pPr>
            <a:r>
              <a:rPr lang="en-US" sz="2400" b="0" dirty="0"/>
              <a:t>SAM9x60-</a:t>
            </a:r>
            <a:r>
              <a:rPr lang="en-US" sz="2400" b="1" dirty="0">
                <a:solidFill>
                  <a:srgbClr val="FF0000"/>
                </a:solidFill>
              </a:rPr>
              <a:t>cur</a:t>
            </a:r>
            <a:r>
              <a:rPr lang="en-US" sz="2400" b="0" dirty="0"/>
              <a:t>	-&gt;no </a:t>
            </a:r>
            <a:r>
              <a:rPr lang="en-US" sz="2400" b="0" dirty="0" err="1"/>
              <a:t>onboardDbg</a:t>
            </a:r>
            <a:r>
              <a:rPr lang="en-US" sz="2400" b="0" dirty="0"/>
              <a:t>, nor </a:t>
            </a:r>
            <a:r>
              <a:rPr lang="en-US" sz="2400" b="0" dirty="0" err="1"/>
              <a:t>vCOM</a:t>
            </a:r>
            <a:r>
              <a:rPr lang="en-US" sz="2400" dirty="0"/>
              <a:t>, hence need extJ32+FDTI</a:t>
            </a:r>
            <a:endParaRPr lang="en-US" sz="2400" b="0" dirty="0"/>
          </a:p>
          <a:p>
            <a:pPr lvl="1">
              <a:tabLst>
                <a:tab pos="2238375" algn="l"/>
                <a:tab pos="5207000" algn="l"/>
              </a:tabLst>
            </a:pPr>
            <a:r>
              <a:rPr lang="en-US" sz="2400" dirty="0"/>
              <a:t>SAM9x</a:t>
            </a:r>
            <a:r>
              <a:rPr lang="en-US" sz="2400" b="1" dirty="0">
                <a:solidFill>
                  <a:srgbClr val="FF0000"/>
                </a:solidFill>
              </a:rPr>
              <a:t>7</a:t>
            </a:r>
            <a:r>
              <a:rPr lang="en-US" sz="2400" dirty="0"/>
              <a:t>0-EK	-&gt;not tested yet</a:t>
            </a:r>
          </a:p>
        </p:txBody>
      </p:sp>
    </p:spTree>
    <p:extLst>
      <p:ext uri="{BB962C8B-B14F-4D97-AF65-F5344CB8AC3E}">
        <p14:creationId xmlns:p14="http://schemas.microsoft.com/office/powerpoint/2010/main" val="1862154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HW-setup for demo with SAMA7G-EK</a:t>
            </a:r>
            <a:endParaRPr lang="en-US" sz="3999" dirty="0"/>
          </a:p>
        </p:txBody>
      </p:sp>
      <p:sp>
        <p:nvSpPr>
          <p:cNvPr id="3" name="Content Placeholder 2"/>
          <p:cNvSpPr>
            <a:spLocks noGrp="1"/>
          </p:cNvSpPr>
          <p:nvPr>
            <p:ph idx="1"/>
          </p:nvPr>
        </p:nvSpPr>
        <p:spPr>
          <a:xfrm>
            <a:off x="327658" y="1050272"/>
            <a:ext cx="11861167" cy="5576630"/>
          </a:xfrm>
        </p:spPr>
        <p:txBody>
          <a:bodyPr/>
          <a:lstStyle/>
          <a:p>
            <a:pPr marL="0" indent="0">
              <a:buNone/>
            </a:pPr>
            <a:r>
              <a:rPr lang="de-DE" sz="2399" b="0" dirty="0"/>
              <a:t> _</a:t>
            </a:r>
            <a:endParaRPr lang="en-US" sz="1999" dirty="0"/>
          </a:p>
        </p:txBody>
      </p:sp>
      <p:pic>
        <p:nvPicPr>
          <p:cNvPr id="6" name="Picture 5">
            <a:extLst>
              <a:ext uri="{FF2B5EF4-FFF2-40B4-BE49-F238E27FC236}">
                <a16:creationId xmlns:a16="http://schemas.microsoft.com/office/drawing/2014/main" id="{6AD40594-C549-401B-89D1-3F5DD0805FBA}"/>
              </a:ext>
            </a:extLst>
          </p:cNvPr>
          <p:cNvPicPr>
            <a:picLocks noChangeAspect="1"/>
          </p:cNvPicPr>
          <p:nvPr/>
        </p:nvPicPr>
        <p:blipFill>
          <a:blip r:embed="rId3"/>
          <a:stretch>
            <a:fillRect/>
          </a:stretch>
        </p:blipFill>
        <p:spPr>
          <a:xfrm>
            <a:off x="1987125" y="968022"/>
            <a:ext cx="7246056" cy="5617728"/>
          </a:xfrm>
          <a:prstGeom prst="rect">
            <a:avLst/>
          </a:prstGeom>
        </p:spPr>
      </p:pic>
    </p:spTree>
    <p:extLst>
      <p:ext uri="{BB962C8B-B14F-4D97-AF65-F5344CB8AC3E}">
        <p14:creationId xmlns:p14="http://schemas.microsoft.com/office/powerpoint/2010/main" val="26404163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SAMA7G5-EK (works)</a:t>
            </a:r>
          </a:p>
        </p:txBody>
      </p:sp>
      <p:sp>
        <p:nvSpPr>
          <p:cNvPr id="5" name="Content Placeholder 4"/>
          <p:cNvSpPr>
            <a:spLocks noGrp="1"/>
          </p:cNvSpPr>
          <p:nvPr>
            <p:ph idx="1"/>
          </p:nvPr>
        </p:nvSpPr>
        <p:spPr>
          <a:xfrm>
            <a:off x="239537" y="924761"/>
            <a:ext cx="8162341" cy="4847449"/>
          </a:xfrm>
        </p:spPr>
        <p:txBody>
          <a:bodyPr wrap="square">
            <a:spAutoFit/>
          </a:bodyPr>
          <a:lstStyle/>
          <a:p>
            <a:r>
              <a:rPr lang="en-US" sz="1800" dirty="0"/>
              <a:t>SAMA7G5-EK </a:t>
            </a:r>
            <a:r>
              <a:rPr lang="en-US" sz="1800" dirty="0" err="1"/>
              <a:t>xplained</a:t>
            </a:r>
            <a:endParaRPr lang="en-US" sz="1800" dirty="0"/>
          </a:p>
          <a:p>
            <a:pPr marL="355600" lvl="1" indent="-177800"/>
            <a:r>
              <a:rPr lang="en-US" sz="1800" dirty="0"/>
              <a:t>HW setup </a:t>
            </a:r>
          </a:p>
          <a:p>
            <a:pPr marL="648208" lvl="2" indent="-177800"/>
            <a:r>
              <a:rPr lang="en-US" dirty="0"/>
              <a:t>Jumpers !!</a:t>
            </a:r>
          </a:p>
          <a:p>
            <a:pPr marL="648208" lvl="2" indent="-177800"/>
            <a:r>
              <a:rPr lang="en-US" dirty="0" err="1"/>
              <a:t>nSTART</a:t>
            </a:r>
            <a:r>
              <a:rPr lang="en-US" dirty="0"/>
              <a:t> (=</a:t>
            </a:r>
            <a:r>
              <a:rPr lang="en-US" dirty="0" err="1"/>
              <a:t>pwr</a:t>
            </a:r>
            <a:r>
              <a:rPr lang="en-US" dirty="0"/>
              <a:t> button !)</a:t>
            </a:r>
          </a:p>
          <a:p>
            <a:pPr marL="355600" lvl="1" indent="-177800"/>
            <a:r>
              <a:rPr lang="en-US" sz="1800" dirty="0"/>
              <a:t>Prj </a:t>
            </a:r>
            <a:r>
              <a:rPr lang="en-US" sz="1800" dirty="0">
                <a:hlinkClick r:id="rId4" action="ppaction://hlinkfile"/>
              </a:rPr>
              <a:t>f2fL1_sama7ek.X</a:t>
            </a:r>
            <a:endParaRPr lang="en-US" sz="1800" dirty="0"/>
          </a:p>
          <a:p>
            <a:pPr marL="355600" lvl="1" indent="-177800"/>
            <a:r>
              <a:rPr lang="en-US" sz="1800" dirty="0"/>
              <a:t>env</a:t>
            </a:r>
          </a:p>
          <a:p>
            <a:pPr marL="648208" lvl="2" indent="-177800"/>
            <a:r>
              <a:rPr lang="en-US" dirty="0"/>
              <a:t>MPLABX-v6.05.03.6758</a:t>
            </a:r>
          </a:p>
          <a:p>
            <a:pPr marL="648208" lvl="2" indent="-177800"/>
            <a:r>
              <a:rPr lang="en-US" dirty="0"/>
              <a:t>XC32-v4.21 </a:t>
            </a:r>
          </a:p>
          <a:p>
            <a:pPr marL="648208" lvl="2" indent="-177800"/>
            <a:r>
              <a:rPr lang="en-US" dirty="0"/>
              <a:t>SAMA5D2_DFP </a:t>
            </a:r>
          </a:p>
          <a:p>
            <a:pPr marL="922528" lvl="3" indent="-177800"/>
            <a:r>
              <a:rPr lang="en-US" sz="1800" i="1" dirty="0">
                <a:solidFill>
                  <a:srgbClr val="FF0000"/>
                </a:solidFill>
              </a:rPr>
              <a:t>(CMSIS-v?? - incl in DFP??)</a:t>
            </a:r>
          </a:p>
          <a:p>
            <a:pPr marL="922528" lvl="3" indent="-177800">
              <a:tabLst>
                <a:tab pos="1887538" algn="l"/>
              </a:tabLst>
            </a:pPr>
            <a:r>
              <a:rPr lang="en-US" sz="1800" dirty="0"/>
              <a:t>DFP-v1.7.172</a:t>
            </a:r>
          </a:p>
          <a:p>
            <a:pPr marL="648208" lvl="2" indent="-177800">
              <a:tabLst>
                <a:tab pos="1887538" algn="l"/>
              </a:tabLst>
            </a:pPr>
            <a:r>
              <a:rPr lang="en-US" sz="2000" dirty="0" err="1"/>
              <a:t>Dbg</a:t>
            </a:r>
            <a:endParaRPr lang="en-US" sz="2000" dirty="0"/>
          </a:p>
          <a:p>
            <a:pPr marL="922528" lvl="3" indent="-177800">
              <a:tabLst>
                <a:tab pos="1431925" algn="l"/>
              </a:tabLst>
            </a:pPr>
            <a:r>
              <a:rPr lang="en-US" sz="1800" dirty="0" err="1"/>
              <a:t>typ</a:t>
            </a:r>
            <a:r>
              <a:rPr lang="en-US" sz="1800" dirty="0"/>
              <a:t>:	EDBG/</a:t>
            </a:r>
            <a:r>
              <a:rPr lang="en-US" sz="1800" dirty="0" err="1"/>
              <a:t>Jlink</a:t>
            </a:r>
            <a:endParaRPr lang="en-US" sz="1800" dirty="0"/>
          </a:p>
          <a:p>
            <a:pPr marL="922528" lvl="3" indent="-177800">
              <a:tabLst>
                <a:tab pos="1431925" algn="l"/>
              </a:tabLst>
            </a:pPr>
            <a:r>
              <a:rPr lang="en-US" sz="1800" dirty="0"/>
              <a:t>IF:	SWD &amp; JTAG (both work!!)</a:t>
            </a:r>
          </a:p>
          <a:p>
            <a:pPr marL="922528" lvl="3" indent="-177800">
              <a:tabLst>
                <a:tab pos="1431925" algn="l"/>
              </a:tabLst>
            </a:pPr>
            <a:r>
              <a:rPr lang="en-US" sz="1800" dirty="0"/>
              <a:t>speed: 4MHz</a:t>
            </a:r>
          </a:p>
        </p:txBody>
      </p:sp>
      <p:pic>
        <p:nvPicPr>
          <p:cNvPr id="2" name="Picture 1">
            <a:extLst>
              <a:ext uri="{FF2B5EF4-FFF2-40B4-BE49-F238E27FC236}">
                <a16:creationId xmlns:a16="http://schemas.microsoft.com/office/drawing/2014/main" id="{4DEE604D-EFBF-60AB-2E45-BA134E0DA584}"/>
              </a:ext>
            </a:extLst>
          </p:cNvPr>
          <p:cNvPicPr>
            <a:picLocks noChangeAspect="1"/>
          </p:cNvPicPr>
          <p:nvPr/>
        </p:nvPicPr>
        <p:blipFill>
          <a:blip r:embed="rId5"/>
          <a:stretch>
            <a:fillRect/>
          </a:stretch>
        </p:blipFill>
        <p:spPr>
          <a:xfrm>
            <a:off x="4819050" y="862841"/>
            <a:ext cx="5915212" cy="4585949"/>
          </a:xfrm>
          <a:prstGeom prst="rect">
            <a:avLst/>
          </a:prstGeom>
          <a:ln>
            <a:solidFill>
              <a:schemeClr val="tx1"/>
            </a:solidFill>
          </a:ln>
        </p:spPr>
      </p:pic>
      <p:pic>
        <p:nvPicPr>
          <p:cNvPr id="3" name="Picture 2">
            <a:extLst>
              <a:ext uri="{FF2B5EF4-FFF2-40B4-BE49-F238E27FC236}">
                <a16:creationId xmlns:a16="http://schemas.microsoft.com/office/drawing/2014/main" id="{3BB54852-CD85-9F1B-88CC-CCDF2D975285}"/>
              </a:ext>
            </a:extLst>
          </p:cNvPr>
          <p:cNvPicPr>
            <a:picLocks noChangeAspect="1"/>
          </p:cNvPicPr>
          <p:nvPr/>
        </p:nvPicPr>
        <p:blipFill>
          <a:blip r:embed="rId6"/>
          <a:stretch>
            <a:fillRect/>
          </a:stretch>
        </p:blipFill>
        <p:spPr>
          <a:xfrm>
            <a:off x="6800313" y="5202426"/>
            <a:ext cx="5388512" cy="1263408"/>
          </a:xfrm>
          <a:prstGeom prst="rect">
            <a:avLst/>
          </a:prstGeom>
          <a:ln>
            <a:solidFill>
              <a:schemeClr val="tx1"/>
            </a:solidFill>
          </a:ln>
        </p:spPr>
      </p:pic>
      <p:pic>
        <p:nvPicPr>
          <p:cNvPr id="8" name="Picture 7">
            <a:extLst>
              <a:ext uri="{FF2B5EF4-FFF2-40B4-BE49-F238E27FC236}">
                <a16:creationId xmlns:a16="http://schemas.microsoft.com/office/drawing/2014/main" id="{C6E206AE-68BB-4CE1-5FCC-9B291D572597}"/>
              </a:ext>
            </a:extLst>
          </p:cNvPr>
          <p:cNvPicPr>
            <a:picLocks noChangeAspect="1"/>
          </p:cNvPicPr>
          <p:nvPr/>
        </p:nvPicPr>
        <p:blipFill>
          <a:blip r:embed="rId7"/>
          <a:stretch>
            <a:fillRect/>
          </a:stretch>
        </p:blipFill>
        <p:spPr>
          <a:xfrm>
            <a:off x="2541851" y="5510710"/>
            <a:ext cx="3852155" cy="1263408"/>
          </a:xfrm>
          <a:prstGeom prst="rect">
            <a:avLst/>
          </a:prstGeom>
          <a:ln>
            <a:solidFill>
              <a:schemeClr val="tx1"/>
            </a:solidFill>
          </a:ln>
        </p:spPr>
      </p:pic>
    </p:spTree>
    <p:custDataLst>
      <p:tags r:id="rId1"/>
    </p:custDataLst>
    <p:extLst>
      <p:ext uri="{BB962C8B-B14F-4D97-AF65-F5344CB8AC3E}">
        <p14:creationId xmlns:p14="http://schemas.microsoft.com/office/powerpoint/2010/main" val="31124804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various MPU targets</a:t>
            </a:r>
          </a:p>
        </p:txBody>
      </p:sp>
      <p:sp>
        <p:nvSpPr>
          <p:cNvPr id="5" name="Content Placeholder 4"/>
          <p:cNvSpPr>
            <a:spLocks noGrp="1"/>
          </p:cNvSpPr>
          <p:nvPr>
            <p:ph idx="1"/>
          </p:nvPr>
        </p:nvSpPr>
        <p:spPr>
          <a:xfrm>
            <a:off x="662953" y="1023759"/>
            <a:ext cx="10997721" cy="3347038"/>
          </a:xfrm>
        </p:spPr>
        <p:txBody>
          <a:bodyPr wrap="square">
            <a:spAutoFit/>
          </a:bodyPr>
          <a:lstStyle/>
          <a:p>
            <a:r>
              <a:rPr lang="en-US" sz="2400" dirty="0"/>
              <a:t>next we'll look at various MPU-</a:t>
            </a:r>
            <a:r>
              <a:rPr lang="en-US" sz="2400" dirty="0" err="1"/>
              <a:t>evalkits</a:t>
            </a:r>
            <a:r>
              <a:rPr lang="en-US" sz="2400" dirty="0"/>
              <a:t> and the pitfalls each one holds</a:t>
            </a:r>
          </a:p>
          <a:p>
            <a:pPr lvl="1"/>
            <a:r>
              <a:rPr lang="en-US" sz="2400" dirty="0">
                <a:solidFill>
                  <a:schemeClr val="bg1">
                    <a:lumMod val="75000"/>
                  </a:schemeClr>
                </a:solidFill>
              </a:rPr>
              <a:t>SAMA7G5-EK </a:t>
            </a:r>
          </a:p>
          <a:p>
            <a:pPr lvl="1"/>
            <a:r>
              <a:rPr lang="en-US" sz="2400" dirty="0">
                <a:solidFill>
                  <a:schemeClr val="tx1"/>
                </a:solidFill>
              </a:rPr>
              <a:t>SAMA5D2-xplained</a:t>
            </a:r>
          </a:p>
          <a:p>
            <a:pPr lvl="1"/>
            <a:r>
              <a:rPr lang="en-US" sz="2400" dirty="0">
                <a:solidFill>
                  <a:schemeClr val="bg1">
                    <a:lumMod val="75000"/>
                  </a:schemeClr>
                </a:solidFill>
              </a:rPr>
              <a:t>SOM-EK</a:t>
            </a:r>
          </a:p>
          <a:p>
            <a:pPr lvl="1"/>
            <a:r>
              <a:rPr lang="en-US" sz="2400" dirty="0">
                <a:solidFill>
                  <a:schemeClr val="bg1">
                    <a:lumMod val="75000"/>
                  </a:schemeClr>
                </a:solidFill>
              </a:rPr>
              <a:t>WLSOM-EK</a:t>
            </a:r>
          </a:p>
          <a:p>
            <a:pPr lvl="1"/>
            <a:r>
              <a:rPr lang="en-US" sz="2400" dirty="0">
                <a:solidFill>
                  <a:schemeClr val="bg1">
                    <a:lumMod val="75000"/>
                  </a:schemeClr>
                </a:solidFill>
              </a:rPr>
              <a:t>SAM9x60-EK</a:t>
            </a:r>
          </a:p>
          <a:p>
            <a:pPr lvl="1"/>
            <a:r>
              <a:rPr lang="en-US" sz="2400" dirty="0">
                <a:solidFill>
                  <a:schemeClr val="bg1">
                    <a:lumMod val="75000"/>
                  </a:schemeClr>
                </a:solidFill>
              </a:rPr>
              <a:t>SAM9x60-curiosity</a:t>
            </a:r>
          </a:p>
          <a:p>
            <a:pPr lvl="1"/>
            <a:r>
              <a:rPr lang="en-US" sz="2400" dirty="0">
                <a:solidFill>
                  <a:schemeClr val="bg1">
                    <a:lumMod val="75000"/>
                  </a:schemeClr>
                </a:solidFill>
              </a:rPr>
              <a:t>SAM9x75-ddr3-EB</a:t>
            </a:r>
          </a:p>
        </p:txBody>
      </p:sp>
    </p:spTree>
    <p:custDataLst>
      <p:tags r:id="rId1"/>
    </p:custDataLst>
    <p:extLst>
      <p:ext uri="{BB962C8B-B14F-4D97-AF65-F5344CB8AC3E}">
        <p14:creationId xmlns:p14="http://schemas.microsoft.com/office/powerpoint/2010/main" val="31691366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SAMA5D2* </a:t>
            </a:r>
            <a:r>
              <a:rPr lang="en-US" dirty="0" err="1"/>
              <a:t>xplained</a:t>
            </a:r>
            <a:r>
              <a:rPr lang="en-US" dirty="0"/>
              <a:t> (-)</a:t>
            </a:r>
          </a:p>
        </p:txBody>
      </p:sp>
      <p:sp>
        <p:nvSpPr>
          <p:cNvPr id="5" name="Content Placeholder 4"/>
          <p:cNvSpPr>
            <a:spLocks noGrp="1"/>
          </p:cNvSpPr>
          <p:nvPr>
            <p:ph idx="1"/>
          </p:nvPr>
        </p:nvSpPr>
        <p:spPr>
          <a:xfrm>
            <a:off x="239537" y="924761"/>
            <a:ext cx="10997721" cy="4685866"/>
          </a:xfrm>
        </p:spPr>
        <p:txBody>
          <a:bodyPr wrap="square">
            <a:spAutoFit/>
          </a:bodyPr>
          <a:lstStyle/>
          <a:p>
            <a:r>
              <a:rPr lang="en-US" sz="2400" dirty="0"/>
              <a:t>SAMA5D2* </a:t>
            </a:r>
            <a:r>
              <a:rPr lang="en-US" sz="2400" dirty="0" err="1"/>
              <a:t>xplained</a:t>
            </a:r>
            <a:endParaRPr lang="en-US" sz="2400" dirty="0"/>
          </a:p>
          <a:p>
            <a:pPr marL="355600" lvl="1" indent="-177800"/>
            <a:r>
              <a:rPr lang="en-US" dirty="0"/>
              <a:t>HW setup </a:t>
            </a:r>
          </a:p>
          <a:p>
            <a:pPr marL="648208" lvl="2" indent="-177800"/>
            <a:r>
              <a:rPr lang="en-US" sz="2000" dirty="0"/>
              <a:t>Jumpers !!</a:t>
            </a:r>
          </a:p>
          <a:p>
            <a:pPr marL="648208" lvl="2" indent="-177800"/>
            <a:r>
              <a:rPr lang="en-US" sz="2000" dirty="0"/>
              <a:t>not </a:t>
            </a:r>
            <a:r>
              <a:rPr lang="en-US" sz="2000" dirty="0" err="1"/>
              <a:t>nSTART</a:t>
            </a:r>
            <a:r>
              <a:rPr lang="en-US" sz="2000" dirty="0"/>
              <a:t> (=</a:t>
            </a:r>
            <a:r>
              <a:rPr lang="en-US" sz="2000" dirty="0" err="1"/>
              <a:t>pwr</a:t>
            </a:r>
            <a:r>
              <a:rPr lang="en-US" sz="2000" dirty="0"/>
              <a:t> button)</a:t>
            </a:r>
          </a:p>
          <a:p>
            <a:pPr marL="355600" lvl="1" indent="-177800"/>
            <a:r>
              <a:rPr lang="en-US" dirty="0"/>
              <a:t>Prj </a:t>
            </a:r>
            <a:r>
              <a:rPr lang="en-US" dirty="0" err="1">
                <a:hlinkClick r:id="rId4" action="ppaction://hlinkfile"/>
              </a:rPr>
              <a:t>tc_timer_mode-somek</a:t>
            </a:r>
            <a:endParaRPr lang="en-US" dirty="0"/>
          </a:p>
          <a:p>
            <a:pPr marL="355600" lvl="1" indent="-177800"/>
            <a:r>
              <a:rPr lang="en-US" dirty="0"/>
              <a:t>env</a:t>
            </a:r>
          </a:p>
          <a:p>
            <a:pPr marL="648208" lvl="2" indent="-177800"/>
            <a:r>
              <a:rPr lang="en-US" sz="2000" dirty="0"/>
              <a:t>MPLABX-v??</a:t>
            </a:r>
          </a:p>
          <a:p>
            <a:pPr marL="648208" lvl="2" indent="-177800"/>
            <a:r>
              <a:rPr lang="en-US" sz="2000" dirty="0"/>
              <a:t>XC32-v??</a:t>
            </a:r>
          </a:p>
          <a:p>
            <a:pPr marL="648208" lvl="2" indent="-177800"/>
            <a:r>
              <a:rPr lang="en-US" sz="2000" dirty="0"/>
              <a:t>SAMA5D2_DFP (CMSIS-v5.8.0)</a:t>
            </a:r>
          </a:p>
          <a:p>
            <a:pPr marL="922528" lvl="3" indent="-177800">
              <a:tabLst>
                <a:tab pos="1887538" algn="l"/>
              </a:tabLst>
            </a:pPr>
            <a:r>
              <a:rPr lang="en-US" sz="2000" dirty="0"/>
              <a:t>v??</a:t>
            </a:r>
          </a:p>
          <a:p>
            <a:pPr marL="177800" lvl="2" indent="-177800">
              <a:spcBef>
                <a:spcPts val="1200"/>
              </a:spcBef>
              <a:buNone/>
            </a:pPr>
            <a:r>
              <a:rPr lang="en-US" sz="2000" dirty="0"/>
              <a:t>-&gt;so once you have a working </a:t>
            </a:r>
            <a:br>
              <a:rPr lang="en-US" sz="2000" dirty="0"/>
            </a:br>
            <a:r>
              <a:rPr lang="en-US" sz="2000" dirty="0"/>
              <a:t>env note versions and </a:t>
            </a:r>
            <a:br>
              <a:rPr lang="en-US" sz="2000" dirty="0"/>
            </a:br>
            <a:r>
              <a:rPr lang="en-US" sz="2000" dirty="0"/>
              <a:t>picture of setup (which connections and jumpers are needed !)</a:t>
            </a:r>
          </a:p>
        </p:txBody>
      </p:sp>
      <p:sp>
        <p:nvSpPr>
          <p:cNvPr id="7" name="TextBox 6">
            <a:extLst>
              <a:ext uri="{FF2B5EF4-FFF2-40B4-BE49-F238E27FC236}">
                <a16:creationId xmlns:a16="http://schemas.microsoft.com/office/drawing/2014/main" id="{86EC2730-96C5-9BAE-08B8-6CD29458BAFF}"/>
              </a:ext>
            </a:extLst>
          </p:cNvPr>
          <p:cNvSpPr txBox="1"/>
          <p:nvPr/>
        </p:nvSpPr>
        <p:spPr>
          <a:xfrm rot="2112539">
            <a:off x="5678034" y="2150859"/>
            <a:ext cx="4779451" cy="2862322"/>
          </a:xfrm>
          <a:prstGeom prst="rect">
            <a:avLst/>
          </a:prstGeom>
          <a:noFill/>
        </p:spPr>
        <p:txBody>
          <a:bodyPr wrap="square" rtlCol="0">
            <a:spAutoFit/>
          </a:bodyPr>
          <a:lstStyle/>
          <a:p>
            <a:pPr algn="ctr"/>
            <a:r>
              <a:rPr lang="de-DE" sz="6000" dirty="0">
                <a:solidFill>
                  <a:srgbClr val="FF0000"/>
                </a:solidFill>
              </a:rPr>
              <a:t>tested before, but not with latest setup</a:t>
            </a:r>
          </a:p>
        </p:txBody>
      </p:sp>
    </p:spTree>
    <p:custDataLst>
      <p:tags r:id="rId1"/>
    </p:custDataLst>
    <p:extLst>
      <p:ext uri="{BB962C8B-B14F-4D97-AF65-F5344CB8AC3E}">
        <p14:creationId xmlns:p14="http://schemas.microsoft.com/office/powerpoint/2010/main" val="4020242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various MPU targets</a:t>
            </a:r>
          </a:p>
        </p:txBody>
      </p:sp>
      <p:sp>
        <p:nvSpPr>
          <p:cNvPr id="5" name="Content Placeholder 4"/>
          <p:cNvSpPr>
            <a:spLocks noGrp="1"/>
          </p:cNvSpPr>
          <p:nvPr>
            <p:ph idx="1"/>
          </p:nvPr>
        </p:nvSpPr>
        <p:spPr>
          <a:xfrm>
            <a:off x="662953" y="1023759"/>
            <a:ext cx="10997721" cy="3347038"/>
          </a:xfrm>
        </p:spPr>
        <p:txBody>
          <a:bodyPr wrap="square">
            <a:spAutoFit/>
          </a:bodyPr>
          <a:lstStyle/>
          <a:p>
            <a:r>
              <a:rPr lang="en-US" sz="2400" dirty="0"/>
              <a:t>next we'll look at various MPU-</a:t>
            </a:r>
            <a:r>
              <a:rPr lang="en-US" sz="2400" dirty="0" err="1"/>
              <a:t>evalkits</a:t>
            </a:r>
            <a:r>
              <a:rPr lang="en-US" sz="2400" dirty="0"/>
              <a:t> and the pitfalls each one holds</a:t>
            </a:r>
          </a:p>
          <a:p>
            <a:pPr lvl="1"/>
            <a:r>
              <a:rPr lang="en-US" sz="2400" dirty="0">
                <a:solidFill>
                  <a:schemeClr val="bg1">
                    <a:lumMod val="75000"/>
                  </a:schemeClr>
                </a:solidFill>
              </a:rPr>
              <a:t>SAMA7G5-EK </a:t>
            </a:r>
          </a:p>
          <a:p>
            <a:pPr lvl="1"/>
            <a:r>
              <a:rPr lang="en-US" sz="2400" dirty="0">
                <a:solidFill>
                  <a:schemeClr val="bg1">
                    <a:lumMod val="75000"/>
                  </a:schemeClr>
                </a:solidFill>
              </a:rPr>
              <a:t>SAMA5D2-xplained</a:t>
            </a:r>
          </a:p>
          <a:p>
            <a:pPr lvl="1"/>
            <a:r>
              <a:rPr lang="en-US" sz="2400" dirty="0">
                <a:solidFill>
                  <a:schemeClr val="tx1"/>
                </a:solidFill>
              </a:rPr>
              <a:t>SOM-EK</a:t>
            </a:r>
          </a:p>
          <a:p>
            <a:pPr lvl="1"/>
            <a:r>
              <a:rPr lang="en-US" sz="2400" dirty="0">
                <a:solidFill>
                  <a:schemeClr val="bg1">
                    <a:lumMod val="75000"/>
                  </a:schemeClr>
                </a:solidFill>
              </a:rPr>
              <a:t>WLSOM-EK</a:t>
            </a:r>
          </a:p>
          <a:p>
            <a:pPr lvl="1"/>
            <a:r>
              <a:rPr lang="en-US" sz="2400" dirty="0">
                <a:solidFill>
                  <a:schemeClr val="bg1">
                    <a:lumMod val="75000"/>
                  </a:schemeClr>
                </a:solidFill>
              </a:rPr>
              <a:t>SAM9x60-EK</a:t>
            </a:r>
          </a:p>
          <a:p>
            <a:pPr lvl="1"/>
            <a:r>
              <a:rPr lang="en-US" sz="2400" dirty="0">
                <a:solidFill>
                  <a:schemeClr val="bg1">
                    <a:lumMod val="75000"/>
                  </a:schemeClr>
                </a:solidFill>
              </a:rPr>
              <a:t>SAM9x60-curiosity</a:t>
            </a:r>
          </a:p>
          <a:p>
            <a:pPr lvl="1"/>
            <a:r>
              <a:rPr lang="en-US" sz="2400" dirty="0">
                <a:solidFill>
                  <a:schemeClr val="bg1">
                    <a:lumMod val="75000"/>
                  </a:schemeClr>
                </a:solidFill>
              </a:rPr>
              <a:t>SAM9x75-ddr3-EB</a:t>
            </a:r>
          </a:p>
        </p:txBody>
      </p:sp>
    </p:spTree>
    <p:custDataLst>
      <p:tags r:id="rId1"/>
    </p:custDataLst>
    <p:extLst>
      <p:ext uri="{BB962C8B-B14F-4D97-AF65-F5344CB8AC3E}">
        <p14:creationId xmlns:p14="http://schemas.microsoft.com/office/powerpoint/2010/main" val="13006346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SAMA5D2* SOM-EK (works)</a:t>
            </a:r>
          </a:p>
        </p:txBody>
      </p:sp>
      <p:sp>
        <p:nvSpPr>
          <p:cNvPr id="5" name="Content Placeholder 4"/>
          <p:cNvSpPr>
            <a:spLocks noGrp="1"/>
          </p:cNvSpPr>
          <p:nvPr>
            <p:ph idx="1"/>
          </p:nvPr>
        </p:nvSpPr>
        <p:spPr>
          <a:xfrm>
            <a:off x="239537" y="924761"/>
            <a:ext cx="10997721" cy="5801556"/>
          </a:xfrm>
        </p:spPr>
        <p:txBody>
          <a:bodyPr wrap="square">
            <a:spAutoFit/>
          </a:bodyPr>
          <a:lstStyle/>
          <a:p>
            <a:r>
              <a:rPr lang="en-US" sz="2400" dirty="0"/>
              <a:t>SAMA5D2* SOM-EK</a:t>
            </a:r>
          </a:p>
          <a:p>
            <a:pPr marL="355600" lvl="1" indent="-177800"/>
            <a:r>
              <a:rPr lang="en-US" dirty="0"/>
              <a:t>HW setup </a:t>
            </a:r>
          </a:p>
          <a:p>
            <a:pPr marL="648208" lvl="2" indent="-177800"/>
            <a:r>
              <a:rPr lang="en-US" sz="2000" dirty="0"/>
              <a:t>Jumpers !!</a:t>
            </a:r>
          </a:p>
          <a:p>
            <a:pPr marL="648208" lvl="2" indent="-177800"/>
            <a:r>
              <a:rPr lang="en-US" sz="2000" dirty="0"/>
              <a:t>not </a:t>
            </a:r>
            <a:r>
              <a:rPr lang="en-US" sz="2000" dirty="0" err="1"/>
              <a:t>nSTART</a:t>
            </a:r>
            <a:r>
              <a:rPr lang="en-US" sz="2000" dirty="0"/>
              <a:t> (=</a:t>
            </a:r>
            <a:r>
              <a:rPr lang="en-US" sz="2000" dirty="0" err="1"/>
              <a:t>pwr</a:t>
            </a:r>
            <a:r>
              <a:rPr lang="en-US" sz="2000" dirty="0"/>
              <a:t> button)</a:t>
            </a:r>
          </a:p>
          <a:p>
            <a:pPr marL="355600" lvl="1" indent="-177800"/>
            <a:r>
              <a:rPr lang="en-US" dirty="0"/>
              <a:t>Prj </a:t>
            </a:r>
            <a:r>
              <a:rPr lang="en-US" dirty="0">
                <a:hlinkClick r:id="rId4" action="ppaction://hlinkfile"/>
              </a:rPr>
              <a:t>tc_timer_mode-somek</a:t>
            </a:r>
            <a:endParaRPr lang="en-US" dirty="0"/>
          </a:p>
          <a:p>
            <a:pPr marL="355600" lvl="1" indent="-177800"/>
            <a:r>
              <a:rPr lang="en-US" dirty="0"/>
              <a:t>env</a:t>
            </a:r>
          </a:p>
          <a:p>
            <a:pPr marL="648208" lvl="2" indent="-177800"/>
            <a:r>
              <a:rPr lang="en-US" sz="2000" dirty="0"/>
              <a:t>MPLABX-v6.05.03.6758</a:t>
            </a:r>
          </a:p>
          <a:p>
            <a:pPr marL="648208" lvl="2" indent="-177800"/>
            <a:r>
              <a:rPr lang="en-US" sz="2000" dirty="0"/>
              <a:t>XC32-v4.21 (v2.50 crashes</a:t>
            </a:r>
            <a:br>
              <a:rPr lang="en-US" sz="2000" dirty="0"/>
            </a:br>
            <a:r>
              <a:rPr lang="en-US" sz="2000" dirty="0"/>
              <a:t>in hard-fault -&gt; v2.50-bug)</a:t>
            </a:r>
          </a:p>
          <a:p>
            <a:pPr marL="648208" lvl="2" indent="-177800"/>
            <a:r>
              <a:rPr lang="en-US" sz="2000" dirty="0"/>
              <a:t>SAMA5D2_DFP (CMSIS-v5.8.0)</a:t>
            </a:r>
          </a:p>
          <a:p>
            <a:pPr marL="922528" lvl="3" indent="-177800">
              <a:tabLst>
                <a:tab pos="1887538" algn="l"/>
              </a:tabLst>
            </a:pPr>
            <a:r>
              <a:rPr lang="en-US" sz="2000" dirty="0"/>
              <a:t>v1.7.91	works</a:t>
            </a:r>
          </a:p>
          <a:p>
            <a:pPr marL="922528" lvl="3" indent="-177800">
              <a:tabLst>
                <a:tab pos="1887538" algn="l"/>
              </a:tabLst>
            </a:pPr>
            <a:r>
              <a:rPr lang="en-US" sz="2000" dirty="0">
                <a:solidFill>
                  <a:srgbClr val="FF0000"/>
                </a:solidFill>
              </a:rPr>
              <a:t>v1.9.108 (latest) crashes !!</a:t>
            </a:r>
          </a:p>
          <a:p>
            <a:pPr marL="177800" lvl="2" indent="-177800">
              <a:spcBef>
                <a:spcPts val="1200"/>
              </a:spcBef>
              <a:buNone/>
            </a:pPr>
            <a:endParaRPr lang="en-US" sz="2000" dirty="0"/>
          </a:p>
          <a:p>
            <a:pPr marL="177800" lvl="2" indent="-177800">
              <a:spcBef>
                <a:spcPts val="1200"/>
              </a:spcBef>
              <a:buNone/>
            </a:pPr>
            <a:r>
              <a:rPr lang="en-US" sz="2000" dirty="0"/>
              <a:t>-&gt;so once you have a working </a:t>
            </a:r>
            <a:br>
              <a:rPr lang="en-US" sz="2000" dirty="0"/>
            </a:br>
            <a:r>
              <a:rPr lang="en-US" sz="2000" dirty="0"/>
              <a:t>env note versions and </a:t>
            </a:r>
            <a:br>
              <a:rPr lang="en-US" sz="2000" dirty="0"/>
            </a:br>
            <a:r>
              <a:rPr lang="en-US" sz="2000" dirty="0"/>
              <a:t>picture of setup (which connections and jumpers are needed !)</a:t>
            </a:r>
          </a:p>
        </p:txBody>
      </p:sp>
      <p:pic>
        <p:nvPicPr>
          <p:cNvPr id="6" name="Picture 5">
            <a:extLst>
              <a:ext uri="{FF2B5EF4-FFF2-40B4-BE49-F238E27FC236}">
                <a16:creationId xmlns:a16="http://schemas.microsoft.com/office/drawing/2014/main" id="{2DC9065A-8E26-928F-BA31-048F0C230805}"/>
              </a:ext>
            </a:extLst>
          </p:cNvPr>
          <p:cNvPicPr>
            <a:picLocks noChangeAspect="1"/>
          </p:cNvPicPr>
          <p:nvPr/>
        </p:nvPicPr>
        <p:blipFill>
          <a:blip r:embed="rId5"/>
          <a:stretch>
            <a:fillRect/>
          </a:stretch>
        </p:blipFill>
        <p:spPr>
          <a:xfrm>
            <a:off x="4237075" y="1095149"/>
            <a:ext cx="7842841" cy="5133783"/>
          </a:xfrm>
          <a:prstGeom prst="rect">
            <a:avLst/>
          </a:prstGeom>
        </p:spPr>
      </p:pic>
    </p:spTree>
    <p:custDataLst>
      <p:tags r:id="rId1"/>
    </p:custDataLst>
    <p:extLst>
      <p:ext uri="{BB962C8B-B14F-4D97-AF65-F5344CB8AC3E}">
        <p14:creationId xmlns:p14="http://schemas.microsoft.com/office/powerpoint/2010/main" val="15875814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various MPU targets</a:t>
            </a:r>
          </a:p>
        </p:txBody>
      </p:sp>
      <p:sp>
        <p:nvSpPr>
          <p:cNvPr id="5" name="Content Placeholder 4"/>
          <p:cNvSpPr>
            <a:spLocks noGrp="1"/>
          </p:cNvSpPr>
          <p:nvPr>
            <p:ph idx="1"/>
          </p:nvPr>
        </p:nvSpPr>
        <p:spPr>
          <a:xfrm>
            <a:off x="662953" y="1023759"/>
            <a:ext cx="10997721" cy="3347038"/>
          </a:xfrm>
        </p:spPr>
        <p:txBody>
          <a:bodyPr wrap="square">
            <a:spAutoFit/>
          </a:bodyPr>
          <a:lstStyle/>
          <a:p>
            <a:r>
              <a:rPr lang="en-US" sz="2400" dirty="0"/>
              <a:t>next we'll look at various MPU-</a:t>
            </a:r>
            <a:r>
              <a:rPr lang="en-US" sz="2400" dirty="0" err="1"/>
              <a:t>evalkits</a:t>
            </a:r>
            <a:r>
              <a:rPr lang="en-US" sz="2400" dirty="0"/>
              <a:t> and the pitfalls each one holds</a:t>
            </a:r>
          </a:p>
          <a:p>
            <a:pPr lvl="1"/>
            <a:r>
              <a:rPr lang="en-US" sz="2400" dirty="0">
                <a:solidFill>
                  <a:schemeClr val="bg1">
                    <a:lumMod val="75000"/>
                  </a:schemeClr>
                </a:solidFill>
              </a:rPr>
              <a:t>SAMA7G5-EK </a:t>
            </a:r>
          </a:p>
          <a:p>
            <a:pPr lvl="1"/>
            <a:r>
              <a:rPr lang="en-US" sz="2400" dirty="0">
                <a:solidFill>
                  <a:schemeClr val="bg1">
                    <a:lumMod val="75000"/>
                  </a:schemeClr>
                </a:solidFill>
              </a:rPr>
              <a:t>SAMA5D2-xplained</a:t>
            </a:r>
          </a:p>
          <a:p>
            <a:pPr lvl="1"/>
            <a:r>
              <a:rPr lang="en-US" sz="2400" dirty="0">
                <a:solidFill>
                  <a:schemeClr val="bg1">
                    <a:lumMod val="75000"/>
                  </a:schemeClr>
                </a:solidFill>
              </a:rPr>
              <a:t>SOM-EK</a:t>
            </a:r>
          </a:p>
          <a:p>
            <a:pPr lvl="1"/>
            <a:r>
              <a:rPr lang="en-US" sz="2400" dirty="0">
                <a:solidFill>
                  <a:schemeClr val="tx1"/>
                </a:solidFill>
              </a:rPr>
              <a:t>WLSOM-EK</a:t>
            </a:r>
          </a:p>
          <a:p>
            <a:pPr lvl="1"/>
            <a:r>
              <a:rPr lang="en-US" sz="2400" dirty="0">
                <a:solidFill>
                  <a:schemeClr val="bg1">
                    <a:lumMod val="75000"/>
                  </a:schemeClr>
                </a:solidFill>
              </a:rPr>
              <a:t>SAM9x60-EK</a:t>
            </a:r>
          </a:p>
          <a:p>
            <a:pPr lvl="1"/>
            <a:r>
              <a:rPr lang="en-US" sz="2400" dirty="0">
                <a:solidFill>
                  <a:schemeClr val="bg1">
                    <a:lumMod val="75000"/>
                  </a:schemeClr>
                </a:solidFill>
              </a:rPr>
              <a:t>SAM9x60-curiosity</a:t>
            </a:r>
          </a:p>
          <a:p>
            <a:pPr lvl="1"/>
            <a:r>
              <a:rPr lang="en-US" sz="2400" dirty="0">
                <a:solidFill>
                  <a:schemeClr val="bg1">
                    <a:lumMod val="75000"/>
                  </a:schemeClr>
                </a:solidFill>
              </a:rPr>
              <a:t>SAM9x75-ddr3-EB</a:t>
            </a:r>
          </a:p>
        </p:txBody>
      </p:sp>
    </p:spTree>
    <p:custDataLst>
      <p:tags r:id="rId1"/>
    </p:custDataLst>
    <p:extLst>
      <p:ext uri="{BB962C8B-B14F-4D97-AF65-F5344CB8AC3E}">
        <p14:creationId xmlns:p14="http://schemas.microsoft.com/office/powerpoint/2010/main" val="3522972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Agenda</a:t>
            </a:r>
          </a:p>
        </p:txBody>
      </p:sp>
      <p:sp>
        <p:nvSpPr>
          <p:cNvPr id="5" name="Content Placeholder 4"/>
          <p:cNvSpPr>
            <a:spLocks noGrp="1"/>
          </p:cNvSpPr>
          <p:nvPr>
            <p:ph idx="1"/>
          </p:nvPr>
        </p:nvSpPr>
        <p:spPr>
          <a:xfrm>
            <a:off x="520604" y="860710"/>
            <a:ext cx="11554485" cy="5763084"/>
          </a:xfrm>
          <a:noFill/>
        </p:spPr>
        <p:txBody>
          <a:bodyPr wrap="square">
            <a:spAutoFit/>
          </a:bodyPr>
          <a:lstStyle/>
          <a:p>
            <a:pPr marL="457200" indent="-457200">
              <a:spcBef>
                <a:spcPts val="0"/>
              </a:spcBef>
              <a:buFont typeface="+mj-lt"/>
              <a:buAutoNum type="arabicPeriod"/>
            </a:pPr>
            <a:r>
              <a:rPr lang="en-US" sz="1800" dirty="0"/>
              <a:t>Introduction and flow for MPU-H3-apps-in-X</a:t>
            </a:r>
          </a:p>
          <a:p>
            <a:pPr lvl="1">
              <a:spcBef>
                <a:spcPts val="0"/>
              </a:spcBef>
            </a:pPr>
            <a:r>
              <a:rPr lang="en-US" sz="1800" dirty="0"/>
              <a:t>How to develop H3 applications for MPUs with M</a:t>
            </a:r>
            <a:r>
              <a:rPr lang="en-US" sz="1800" b="1" dirty="0">
                <a:solidFill>
                  <a:srgbClr val="0070C0"/>
                </a:solidFill>
              </a:rPr>
              <a:t>CCH</a:t>
            </a:r>
            <a:r>
              <a:rPr lang="en-US" sz="1800" dirty="0"/>
              <a:t>3 + M</a:t>
            </a:r>
            <a:r>
              <a:rPr lang="en-US" sz="1800" b="1" dirty="0">
                <a:solidFill>
                  <a:srgbClr val="0070C0"/>
                </a:solidFill>
              </a:rPr>
              <a:t>CC</a:t>
            </a:r>
            <a:r>
              <a:rPr lang="en-US" sz="1800" dirty="0"/>
              <a:t>-CM in MPLABX</a:t>
            </a:r>
          </a:p>
          <a:p>
            <a:pPr lvl="1">
              <a:spcBef>
                <a:spcPts val="0"/>
              </a:spcBef>
            </a:pPr>
            <a:r>
              <a:rPr lang="en-US" sz="1800" i="1" dirty="0">
                <a:solidFill>
                  <a:srgbClr val="0070C0"/>
                </a:solidFill>
              </a:rPr>
              <a:t>Demo</a:t>
            </a:r>
            <a:r>
              <a:rPr lang="en-US" sz="1800" dirty="0"/>
              <a:t>: </a:t>
            </a:r>
            <a:r>
              <a:rPr lang="en-US" sz="1800" dirty="0" err="1"/>
              <a:t>LEDtoggle+PRINTF</a:t>
            </a:r>
            <a:r>
              <a:rPr lang="en-US" sz="1800" dirty="0"/>
              <a:t>()</a:t>
            </a:r>
            <a:endParaRPr lang="en-US" sz="1800" i="1" dirty="0">
              <a:solidFill>
                <a:srgbClr val="00B050"/>
              </a:solidFill>
            </a:endParaRPr>
          </a:p>
          <a:p>
            <a:pPr lvl="1">
              <a:spcBef>
                <a:spcPts val="0"/>
              </a:spcBef>
            </a:pPr>
            <a:r>
              <a:rPr lang="en-US" sz="1800" dirty="0"/>
              <a:t>MCU vs MPU and how MPUs boot</a:t>
            </a:r>
          </a:p>
          <a:p>
            <a:pPr marL="457200" indent="-457200">
              <a:spcBef>
                <a:spcPts val="1200"/>
              </a:spcBef>
              <a:buFont typeface="+mj-lt"/>
              <a:buAutoNum type="arabicPeriod"/>
            </a:pPr>
            <a:r>
              <a:rPr lang="en-US" sz="1800" dirty="0"/>
              <a:t>The second level bootloader at91 and how to create it</a:t>
            </a:r>
          </a:p>
          <a:p>
            <a:pPr marL="758952" lvl="1" indent="-457200">
              <a:spcBef>
                <a:spcPts val="0"/>
              </a:spcBef>
              <a:buFont typeface="+mj-lt"/>
              <a:buAutoNum type="alphaLcPeriod"/>
            </a:pPr>
            <a:r>
              <a:rPr lang="en-US" sz="1800" dirty="0"/>
              <a:t>Flow for IDE-debugging </a:t>
            </a:r>
            <a:r>
              <a:rPr lang="en-US" sz="1800" b="1" i="1" dirty="0"/>
              <a:t>and</a:t>
            </a:r>
            <a:r>
              <a:rPr lang="en-US" sz="1800" dirty="0"/>
              <a:t> production with one MPLABX-</a:t>
            </a:r>
            <a:r>
              <a:rPr lang="en-US" sz="1800" dirty="0" err="1"/>
              <a:t>prj</a:t>
            </a:r>
            <a:r>
              <a:rPr lang="en-US" sz="1800" dirty="0"/>
              <a:t> at91_</a:t>
            </a:r>
            <a:r>
              <a:rPr lang="en-US" sz="1800" b="1" dirty="0"/>
              <a:t>run</a:t>
            </a:r>
            <a:r>
              <a:rPr lang="en-US" sz="1800" dirty="0"/>
              <a:t>.X </a:t>
            </a:r>
          </a:p>
          <a:p>
            <a:pPr marL="892175" lvl="2" indent="-298450">
              <a:spcBef>
                <a:spcPts val="0"/>
              </a:spcBef>
              <a:buFont typeface="+mj-lt"/>
              <a:buAutoNum type="romanLcPeriod"/>
              <a:tabLst>
                <a:tab pos="1797050" algn="l"/>
              </a:tabLst>
            </a:pPr>
            <a:r>
              <a:rPr lang="en-US" dirty="0"/>
              <a:t>at91_</a:t>
            </a:r>
            <a:r>
              <a:rPr lang="en-US" b="1" dirty="0"/>
              <a:t>ide</a:t>
            </a:r>
            <a:r>
              <a:rPr lang="en-US" dirty="0"/>
              <a:t>	(-&gt;at91_breaknone) for debugging an MPU-MCCH3-application in MPLABX</a:t>
            </a:r>
          </a:p>
          <a:p>
            <a:pPr marL="892175" lvl="2" indent="-298450">
              <a:spcBef>
                <a:spcPts val="0"/>
              </a:spcBef>
              <a:buFont typeface="+mj-lt"/>
              <a:buAutoNum type="romanLcPeriod"/>
              <a:tabLst>
                <a:tab pos="1797050" algn="l"/>
              </a:tabLst>
            </a:pPr>
            <a:r>
              <a:rPr lang="en-US" dirty="0"/>
              <a:t>at91_</a:t>
            </a:r>
            <a:r>
              <a:rPr lang="en-US" b="1" dirty="0"/>
              <a:t>sdc</a:t>
            </a:r>
            <a:r>
              <a:rPr lang="en-US" dirty="0"/>
              <a:t>	 (-&gt;at91_harmony_&lt;</a:t>
            </a:r>
            <a:r>
              <a:rPr lang="en-US" dirty="0" err="1"/>
              <a:t>nvm</a:t>
            </a:r>
            <a:r>
              <a:rPr lang="en-US" dirty="0"/>
              <a:t>&gt;) to use an MPU-MCCH3-application in production and </a:t>
            </a:r>
            <a:r>
              <a:rPr lang="en-US" dirty="0" err="1"/>
              <a:t>sam-ba</a:t>
            </a:r>
            <a:endParaRPr lang="en-US" dirty="0"/>
          </a:p>
          <a:p>
            <a:pPr marL="758952" lvl="1" indent="-457200">
              <a:spcBef>
                <a:spcPts val="0"/>
              </a:spcBef>
              <a:buFont typeface="+mj-lt"/>
              <a:buAutoNum type="alphaLcPeriod"/>
            </a:pPr>
            <a:r>
              <a:rPr lang="en-US" sz="1800" dirty="0"/>
              <a:t>developing/extending at91 in MPLABX -&gt; at91_</a:t>
            </a:r>
            <a:r>
              <a:rPr lang="en-US" sz="1800" b="1" dirty="0"/>
              <a:t>devel</a:t>
            </a:r>
            <a:r>
              <a:rPr lang="en-US" sz="1800" dirty="0"/>
              <a:t>.X </a:t>
            </a:r>
          </a:p>
          <a:p>
            <a:pPr marL="457200" indent="-457200">
              <a:spcBef>
                <a:spcPts val="1200"/>
              </a:spcBef>
              <a:buFont typeface="+mj-lt"/>
              <a:buAutoNum type="arabicPeriod"/>
            </a:pPr>
            <a:r>
              <a:rPr lang="en-US" sz="1800" dirty="0"/>
              <a:t>Next step</a:t>
            </a:r>
          </a:p>
          <a:p>
            <a:pPr lvl="1">
              <a:tabLst>
                <a:tab pos="1260475" algn="l"/>
              </a:tabLst>
            </a:pPr>
            <a:r>
              <a:rPr lang="en-US" sz="1800" dirty="0"/>
              <a:t>H3-drv level and middleware apps and graphics -&gt; </a:t>
            </a:r>
            <a:r>
              <a:rPr lang="en-US" sz="1800" dirty="0" err="1"/>
              <a:t>MPLABpro</a:t>
            </a:r>
            <a:r>
              <a:rPr lang="en-US" sz="1800" dirty="0"/>
              <a:t>: MPUs are first devices that are supported</a:t>
            </a:r>
          </a:p>
          <a:p>
            <a:pPr marL="457200" indent="-457200">
              <a:spcBef>
                <a:spcPts val="1200"/>
              </a:spcBef>
              <a:buFont typeface="+mj-lt"/>
              <a:buAutoNum type="arabicPeriod"/>
            </a:pPr>
            <a:r>
              <a:rPr lang="en-US" sz="1800" dirty="0"/>
              <a:t>Labs</a:t>
            </a:r>
          </a:p>
          <a:p>
            <a:pPr marL="758952" lvl="1" indent="-457200">
              <a:spcBef>
                <a:spcPts val="0"/>
              </a:spcBef>
              <a:buFont typeface="+mj-lt"/>
              <a:buAutoNum type="alphaLcPeriod"/>
              <a:tabLst>
                <a:tab pos="1619250" algn="l"/>
              </a:tabLst>
            </a:pPr>
            <a:r>
              <a:rPr lang="en-US" sz="1800" dirty="0">
                <a:solidFill>
                  <a:schemeClr val="tx1"/>
                </a:solidFill>
              </a:rPr>
              <a:t> </a:t>
            </a:r>
            <a:r>
              <a:rPr lang="en-US" sz="1800" i="1" dirty="0">
                <a:solidFill>
                  <a:srgbClr val="0070C0"/>
                </a:solidFill>
              </a:rPr>
              <a:t>Lab1</a:t>
            </a:r>
            <a:r>
              <a:rPr lang="en-US" sz="1800" dirty="0"/>
              <a:t>:	</a:t>
            </a:r>
            <a:r>
              <a:rPr lang="en-US" sz="1800" dirty="0" err="1"/>
              <a:t>LEDtoggle+PRINTF</a:t>
            </a:r>
            <a:r>
              <a:rPr lang="en-US" sz="1800" dirty="0"/>
              <a:t>()  -&gt; at91 </a:t>
            </a:r>
            <a:r>
              <a:rPr lang="en-US" sz="1800" i="1" dirty="0">
                <a:solidFill>
                  <a:srgbClr val="00B050"/>
                </a:solidFill>
              </a:rPr>
              <a:t>provided</a:t>
            </a:r>
            <a:r>
              <a:rPr lang="en-US" sz="1800" dirty="0"/>
              <a:t>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Lab2a</a:t>
            </a:r>
            <a:r>
              <a:rPr lang="en-US" sz="1800" dirty="0"/>
              <a:t>:	redo Lab1 but with self-</a:t>
            </a:r>
            <a:r>
              <a:rPr lang="en-US" sz="1800" i="1" dirty="0">
                <a:solidFill>
                  <a:srgbClr val="00B050"/>
                </a:solidFill>
              </a:rPr>
              <a:t>created</a:t>
            </a:r>
            <a:r>
              <a:rPr lang="en-US" sz="1800" dirty="0"/>
              <a:t> at91 in MPLABX (-&gt;at91_breaknone)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Lab2b1</a:t>
            </a:r>
            <a:r>
              <a:rPr lang="en-US" sz="1800" dirty="0"/>
              <a:t>:	Lab1 but with self-</a:t>
            </a:r>
            <a:r>
              <a:rPr lang="en-US" sz="1800" i="1" dirty="0">
                <a:solidFill>
                  <a:srgbClr val="00B050"/>
                </a:solidFill>
              </a:rPr>
              <a:t>created</a:t>
            </a:r>
            <a:r>
              <a:rPr lang="en-US" sz="1800" dirty="0"/>
              <a:t> at91 from </a:t>
            </a:r>
            <a:r>
              <a:rPr lang="en-US" sz="1800" dirty="0" err="1"/>
              <a:t>SDCard</a:t>
            </a:r>
            <a:r>
              <a:rPr lang="en-US" sz="1800" dirty="0"/>
              <a:t> (-&gt;at91_harmony_&lt;</a:t>
            </a:r>
            <a:r>
              <a:rPr lang="en-US" sz="1800" dirty="0" err="1"/>
              <a:t>nvm</a:t>
            </a:r>
            <a:r>
              <a:rPr lang="en-US" sz="1800" dirty="0"/>
              <a:t>&gt;)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Lab2b2</a:t>
            </a:r>
            <a:r>
              <a:rPr lang="en-US" sz="1800" dirty="0"/>
              <a:t>:	Lab1 but with self-</a:t>
            </a:r>
            <a:r>
              <a:rPr lang="en-US" sz="1800" i="1" dirty="0">
                <a:solidFill>
                  <a:srgbClr val="00B050"/>
                </a:solidFill>
              </a:rPr>
              <a:t>created</a:t>
            </a:r>
            <a:r>
              <a:rPr lang="en-US" sz="1800" dirty="0"/>
              <a:t> at91 from any embedded NVM (</a:t>
            </a:r>
            <a:r>
              <a:rPr lang="en-US" sz="1800" dirty="0" err="1"/>
              <a:t>qspi</a:t>
            </a:r>
            <a:r>
              <a:rPr lang="en-US" sz="1800" dirty="0"/>
              <a:t>, </a:t>
            </a:r>
            <a:r>
              <a:rPr lang="en-US" sz="1800" dirty="0" err="1"/>
              <a:t>emmc</a:t>
            </a:r>
            <a:r>
              <a:rPr lang="en-US" sz="1800" dirty="0"/>
              <a:t>, </a:t>
            </a:r>
            <a:r>
              <a:rPr lang="en-US" sz="1800" dirty="0" err="1"/>
              <a:t>nand</a:t>
            </a:r>
            <a:r>
              <a:rPr lang="en-US" sz="1800" dirty="0"/>
              <a:t>) (-&gt;</a:t>
            </a:r>
            <a:r>
              <a:rPr lang="en-US" sz="1600" dirty="0"/>
              <a:t>at91_harmony_&lt;</a:t>
            </a:r>
            <a:r>
              <a:rPr lang="en-US" sz="1600" dirty="0" err="1"/>
              <a:t>nvm</a:t>
            </a:r>
            <a:r>
              <a:rPr lang="en-US" sz="1600" dirty="0"/>
              <a:t>&gt;</a:t>
            </a:r>
            <a:r>
              <a:rPr lang="en-US" sz="1800" dirty="0"/>
              <a:t>)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Lab2c</a:t>
            </a:r>
            <a:r>
              <a:rPr lang="en-US" sz="1800" dirty="0"/>
              <a:t>:	redo Lab1 but with self-</a:t>
            </a:r>
            <a:r>
              <a:rPr lang="en-US" sz="1800" i="1" dirty="0">
                <a:solidFill>
                  <a:srgbClr val="00B050"/>
                </a:solidFill>
              </a:rPr>
              <a:t>changed</a:t>
            </a:r>
            <a:r>
              <a:rPr lang="en-US" sz="1800" dirty="0"/>
              <a:t> at91 from any NVM</a:t>
            </a:r>
          </a:p>
          <a:p>
            <a:pPr marL="457200" indent="-457200">
              <a:spcBef>
                <a:spcPts val="1200"/>
              </a:spcBef>
              <a:buFont typeface="+mj-lt"/>
              <a:buAutoNum type="arabicPeriod"/>
            </a:pPr>
            <a:r>
              <a:rPr lang="en-US" sz="1800" b="1" dirty="0"/>
              <a:t>Summary</a:t>
            </a:r>
          </a:p>
        </p:txBody>
      </p:sp>
      <p:sp>
        <p:nvSpPr>
          <p:cNvPr id="2" name="Rectangle 1">
            <a:extLst>
              <a:ext uri="{FF2B5EF4-FFF2-40B4-BE49-F238E27FC236}">
                <a16:creationId xmlns:a16="http://schemas.microsoft.com/office/drawing/2014/main" id="{389129C8-8674-FBED-03F9-1EE9EC7A5EE9}"/>
              </a:ext>
            </a:extLst>
          </p:cNvPr>
          <p:cNvSpPr/>
          <p:nvPr/>
        </p:nvSpPr>
        <p:spPr>
          <a:xfrm>
            <a:off x="520604" y="2069120"/>
            <a:ext cx="11354069" cy="4554674"/>
          </a:xfrm>
          <a:prstGeom prst="rect">
            <a:avLst/>
          </a:prstGeom>
          <a:solidFill>
            <a:srgbClr val="BFBFB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SAMA5D2* WLSOM-EK (works)</a:t>
            </a:r>
          </a:p>
        </p:txBody>
      </p:sp>
      <p:sp>
        <p:nvSpPr>
          <p:cNvPr id="5" name="Content Placeholder 4"/>
          <p:cNvSpPr>
            <a:spLocks noGrp="1"/>
          </p:cNvSpPr>
          <p:nvPr>
            <p:ph idx="1"/>
          </p:nvPr>
        </p:nvSpPr>
        <p:spPr>
          <a:xfrm>
            <a:off x="239537" y="924761"/>
            <a:ext cx="10997721" cy="5701529"/>
          </a:xfrm>
        </p:spPr>
        <p:txBody>
          <a:bodyPr wrap="square">
            <a:spAutoFit/>
          </a:bodyPr>
          <a:lstStyle/>
          <a:p>
            <a:r>
              <a:rPr lang="en-US" sz="2400" dirty="0"/>
              <a:t>SAMA5D2* WLSOM-EK</a:t>
            </a:r>
          </a:p>
          <a:p>
            <a:pPr marL="355600" lvl="1" indent="-177800"/>
            <a:r>
              <a:rPr lang="en-US" dirty="0"/>
              <a:t>HW setup </a:t>
            </a:r>
          </a:p>
          <a:p>
            <a:pPr marL="648208" lvl="2" indent="-177800"/>
            <a:r>
              <a:rPr lang="en-US" sz="2000" dirty="0"/>
              <a:t>Jumpers !!</a:t>
            </a:r>
          </a:p>
          <a:p>
            <a:pPr marL="648208" lvl="2" indent="-177800"/>
            <a:r>
              <a:rPr lang="en-US" sz="2000" dirty="0" err="1"/>
              <a:t>nSTART</a:t>
            </a:r>
            <a:r>
              <a:rPr lang="en-US" sz="2000" dirty="0"/>
              <a:t> to route pwr-2-MPU</a:t>
            </a:r>
          </a:p>
          <a:p>
            <a:pPr marL="648208" lvl="2" indent="-177800"/>
            <a:r>
              <a:rPr lang="en-US" sz="2000" dirty="0"/>
              <a:t>no EDBG, need J32</a:t>
            </a:r>
          </a:p>
          <a:p>
            <a:pPr marL="355600" lvl="1" indent="-177800"/>
            <a:r>
              <a:rPr lang="en-US" dirty="0"/>
              <a:t>Prj </a:t>
            </a:r>
            <a:r>
              <a:rPr lang="en-US" dirty="0">
                <a:hlinkClick r:id="rId4" action="ppaction://hlinkfile"/>
              </a:rPr>
              <a:t>wlsomblinky</a:t>
            </a:r>
            <a:endParaRPr lang="en-US" dirty="0"/>
          </a:p>
          <a:p>
            <a:pPr marL="355600" lvl="1" indent="-177800"/>
            <a:r>
              <a:rPr lang="en-US" dirty="0"/>
              <a:t>env</a:t>
            </a:r>
          </a:p>
          <a:p>
            <a:pPr marL="648208" lvl="2" indent="-177800"/>
            <a:r>
              <a:rPr lang="en-US" sz="2000" dirty="0"/>
              <a:t>MPLABX-v6.05.03.6758</a:t>
            </a:r>
          </a:p>
          <a:p>
            <a:pPr marL="648208" lvl="2" indent="-177800"/>
            <a:r>
              <a:rPr lang="en-US" sz="2000" dirty="0"/>
              <a:t>XC32-v4.21 (v2.50 crashes)</a:t>
            </a:r>
          </a:p>
          <a:p>
            <a:pPr marL="648208" lvl="2" indent="-177800"/>
            <a:r>
              <a:rPr lang="en-US" sz="2000" dirty="0"/>
              <a:t>SAMA5D2_DFP (cmsis-v5.8.0)</a:t>
            </a:r>
          </a:p>
          <a:p>
            <a:pPr marL="922528" lvl="3" indent="-177800">
              <a:tabLst>
                <a:tab pos="1887538" algn="l"/>
              </a:tabLst>
            </a:pPr>
            <a:r>
              <a:rPr lang="en-US" sz="2000" dirty="0"/>
              <a:t>v1.9.108	works</a:t>
            </a:r>
            <a:endParaRPr lang="en-US" sz="2000" dirty="0">
              <a:solidFill>
                <a:srgbClr val="FF0000"/>
              </a:solidFill>
            </a:endParaRPr>
          </a:p>
          <a:p>
            <a:pPr marL="922528" lvl="3" indent="-177800">
              <a:tabLst>
                <a:tab pos="1887538" algn="l"/>
              </a:tabLst>
            </a:pPr>
            <a:r>
              <a:rPr lang="en-US" sz="2000" dirty="0" err="1"/>
              <a:t>dbgComIF</a:t>
            </a:r>
            <a:r>
              <a:rPr lang="en-US" sz="2000" dirty="0"/>
              <a:t> 4w-JTAG</a:t>
            </a:r>
          </a:p>
          <a:p>
            <a:pPr marL="922528" lvl="3" indent="-177800">
              <a:tabLst>
                <a:tab pos="1887538" algn="l"/>
              </a:tabLst>
            </a:pPr>
            <a:endParaRPr lang="en-US" sz="2000" dirty="0"/>
          </a:p>
          <a:p>
            <a:pPr marL="922528" lvl="3" indent="-177800">
              <a:tabLst>
                <a:tab pos="1887538" algn="l"/>
              </a:tabLst>
            </a:pPr>
            <a:endParaRPr lang="en-US" sz="2000" dirty="0"/>
          </a:p>
          <a:p>
            <a:pPr marL="355600" lvl="2" indent="-355600">
              <a:spcBef>
                <a:spcPts val="1200"/>
              </a:spcBef>
              <a:buNone/>
            </a:pPr>
            <a:r>
              <a:rPr lang="en-US" dirty="0"/>
              <a:t>-&gt;so once you have a working environment note down versions and </a:t>
            </a:r>
            <a:br>
              <a:rPr lang="en-US" dirty="0"/>
            </a:br>
            <a:r>
              <a:rPr lang="en-US" dirty="0"/>
              <a:t>picture of setup (which connections and jumpers are needed !)</a:t>
            </a:r>
          </a:p>
        </p:txBody>
      </p:sp>
      <p:pic>
        <p:nvPicPr>
          <p:cNvPr id="11" name="Picture 10">
            <a:extLst>
              <a:ext uri="{FF2B5EF4-FFF2-40B4-BE49-F238E27FC236}">
                <a16:creationId xmlns:a16="http://schemas.microsoft.com/office/drawing/2014/main" id="{3B03AE77-DF90-D30C-463F-FD6075B9793E}"/>
              </a:ext>
            </a:extLst>
          </p:cNvPr>
          <p:cNvPicPr>
            <a:picLocks noChangeAspect="1"/>
          </p:cNvPicPr>
          <p:nvPr/>
        </p:nvPicPr>
        <p:blipFill>
          <a:blip r:embed="rId5"/>
          <a:stretch>
            <a:fillRect/>
          </a:stretch>
        </p:blipFill>
        <p:spPr>
          <a:xfrm>
            <a:off x="4191718" y="924761"/>
            <a:ext cx="6745456" cy="4717882"/>
          </a:xfrm>
          <a:prstGeom prst="rect">
            <a:avLst/>
          </a:prstGeom>
        </p:spPr>
      </p:pic>
      <p:pic>
        <p:nvPicPr>
          <p:cNvPr id="8" name="Picture 7">
            <a:extLst>
              <a:ext uri="{FF2B5EF4-FFF2-40B4-BE49-F238E27FC236}">
                <a16:creationId xmlns:a16="http://schemas.microsoft.com/office/drawing/2014/main" id="{1D274D10-90DB-2168-C4F9-EC83A26EAE69}"/>
              </a:ext>
            </a:extLst>
          </p:cNvPr>
          <p:cNvPicPr>
            <a:picLocks noChangeAspect="1"/>
          </p:cNvPicPr>
          <p:nvPr/>
        </p:nvPicPr>
        <p:blipFill>
          <a:blip r:embed="rId6"/>
          <a:stretch>
            <a:fillRect/>
          </a:stretch>
        </p:blipFill>
        <p:spPr>
          <a:xfrm>
            <a:off x="8903991" y="4212183"/>
            <a:ext cx="2962170" cy="2057383"/>
          </a:xfrm>
          <a:prstGeom prst="rect">
            <a:avLst/>
          </a:prstGeom>
        </p:spPr>
      </p:pic>
    </p:spTree>
    <p:custDataLst>
      <p:tags r:id="rId1"/>
    </p:custDataLst>
    <p:extLst>
      <p:ext uri="{BB962C8B-B14F-4D97-AF65-F5344CB8AC3E}">
        <p14:creationId xmlns:p14="http://schemas.microsoft.com/office/powerpoint/2010/main" val="37646506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199" y="172271"/>
            <a:ext cx="10575235" cy="628650"/>
          </a:xfrm>
        </p:spPr>
        <p:txBody>
          <a:bodyPr/>
          <a:lstStyle/>
          <a:p>
            <a:r>
              <a:rPr lang="en-US" dirty="0"/>
              <a:t>1) SAMA5D2* WLSOM-EK + </a:t>
            </a:r>
            <a:r>
              <a:rPr lang="en-US" i="1" dirty="0">
                <a:solidFill>
                  <a:srgbClr val="FF0000"/>
                </a:solidFill>
              </a:rPr>
              <a:t>Gen4-ICD4</a:t>
            </a:r>
            <a:r>
              <a:rPr lang="en-US" dirty="0"/>
              <a:t> (works)</a:t>
            </a:r>
          </a:p>
        </p:txBody>
      </p:sp>
      <p:sp>
        <p:nvSpPr>
          <p:cNvPr id="5" name="Content Placeholder 4"/>
          <p:cNvSpPr>
            <a:spLocks noGrp="1"/>
          </p:cNvSpPr>
          <p:nvPr>
            <p:ph idx="1"/>
          </p:nvPr>
        </p:nvSpPr>
        <p:spPr>
          <a:xfrm>
            <a:off x="239537" y="924761"/>
            <a:ext cx="11784141" cy="5801556"/>
          </a:xfrm>
        </p:spPr>
        <p:txBody>
          <a:bodyPr wrap="square">
            <a:spAutoFit/>
          </a:bodyPr>
          <a:lstStyle/>
          <a:p>
            <a:r>
              <a:rPr lang="en-US" sz="1800" dirty="0"/>
              <a:t>SAMA5D2* WLSOM-EK</a:t>
            </a:r>
          </a:p>
          <a:p>
            <a:pPr marL="355600" lvl="1" indent="-177800"/>
            <a:r>
              <a:rPr lang="en-US" sz="1800" dirty="0"/>
              <a:t>HW setup </a:t>
            </a:r>
          </a:p>
          <a:p>
            <a:pPr marL="648208" lvl="2" indent="-177800"/>
            <a:r>
              <a:rPr lang="en-US" dirty="0"/>
              <a:t>Jumpers !!</a:t>
            </a:r>
          </a:p>
          <a:p>
            <a:pPr marL="648208" lvl="2" indent="-177800"/>
            <a:r>
              <a:rPr lang="en-US" dirty="0" err="1"/>
              <a:t>nSTART</a:t>
            </a:r>
            <a:r>
              <a:rPr lang="en-US" dirty="0"/>
              <a:t> to route pwr-2-MPU</a:t>
            </a:r>
          </a:p>
          <a:p>
            <a:pPr marL="648208" lvl="2" indent="-177800"/>
            <a:r>
              <a:rPr lang="en-US" dirty="0"/>
              <a:t>no EDBG -&gt;</a:t>
            </a:r>
            <a:r>
              <a:rPr lang="en-US" b="1" i="1" dirty="0">
                <a:solidFill>
                  <a:srgbClr val="FF0000"/>
                </a:solidFill>
              </a:rPr>
              <a:t>Gen4-tools</a:t>
            </a:r>
          </a:p>
          <a:p>
            <a:pPr marL="355600" lvl="1" indent="-177800"/>
            <a:r>
              <a:rPr lang="en-US" sz="1800" dirty="0"/>
              <a:t>Prj </a:t>
            </a:r>
            <a:r>
              <a:rPr lang="en-US" sz="1800" dirty="0">
                <a:hlinkClick r:id="rId4" action="ppaction://hlinkfile"/>
              </a:rPr>
              <a:t>wlsomblinky</a:t>
            </a:r>
            <a:endParaRPr lang="en-US" sz="1800" dirty="0"/>
          </a:p>
          <a:p>
            <a:pPr marL="355600" lvl="1" indent="-177800"/>
            <a:r>
              <a:rPr lang="en-US" sz="1800" dirty="0"/>
              <a:t>env</a:t>
            </a:r>
          </a:p>
          <a:p>
            <a:pPr marL="648208" lvl="2" indent="-177800"/>
            <a:r>
              <a:rPr lang="en-US" dirty="0"/>
              <a:t>MPLABX-v6.05 </a:t>
            </a:r>
            <a:br>
              <a:rPr lang="en-US" dirty="0"/>
            </a:br>
            <a:r>
              <a:rPr lang="en-US" dirty="0"/>
              <a:t>(-&gt; </a:t>
            </a:r>
            <a:r>
              <a:rPr lang="en-US" i="1" dirty="0">
                <a:solidFill>
                  <a:srgbClr val="FF0000"/>
                </a:solidFill>
              </a:rPr>
              <a:t>beta *.03.6758 crashes</a:t>
            </a:r>
            <a:r>
              <a:rPr lang="en-US" dirty="0"/>
              <a:t>)</a:t>
            </a:r>
          </a:p>
          <a:p>
            <a:pPr marL="648208" lvl="2" indent="-177800"/>
            <a:r>
              <a:rPr lang="en-US" dirty="0"/>
              <a:t>XC32-v4.21 (v2.50 crashes)</a:t>
            </a:r>
          </a:p>
          <a:p>
            <a:pPr marL="53848" indent="-177800"/>
            <a:r>
              <a:rPr lang="en-US" sz="1800" b="0" dirty="0"/>
              <a:t>ICD4 </a:t>
            </a:r>
            <a:r>
              <a:rPr lang="en-US" sz="1800" b="0" i="1" dirty="0">
                <a:solidFill>
                  <a:srgbClr val="00B050"/>
                </a:solidFill>
              </a:rPr>
              <a:t>-&gt; works </a:t>
            </a:r>
          </a:p>
          <a:p>
            <a:pPr marL="355600" lvl="1" indent="-177800"/>
            <a:r>
              <a:rPr lang="en-US" sz="1800" dirty="0"/>
              <a:t>TP-v1.13.1671</a:t>
            </a:r>
          </a:p>
          <a:p>
            <a:pPr marL="355600" lvl="1" indent="-177800"/>
            <a:r>
              <a:rPr lang="en-US" sz="1800" dirty="0"/>
              <a:t>SAMA5D2_DFP</a:t>
            </a:r>
          </a:p>
          <a:p>
            <a:pPr marL="648208" lvl="2" indent="-177800"/>
            <a:r>
              <a:rPr lang="en-US" dirty="0"/>
              <a:t>DFP-v1.9.106</a:t>
            </a:r>
            <a:endParaRPr lang="en-US" dirty="0">
              <a:solidFill>
                <a:srgbClr val="FF0000"/>
              </a:solidFill>
            </a:endParaRPr>
          </a:p>
          <a:p>
            <a:pPr marL="648208" lvl="2" indent="-177800"/>
            <a:r>
              <a:rPr lang="en-US" dirty="0"/>
              <a:t>cmsis-v5.8.0</a:t>
            </a:r>
          </a:p>
          <a:p>
            <a:pPr marL="355600" lvl="1" indent="-177800"/>
            <a:r>
              <a:rPr lang="en-US" sz="1800" dirty="0" err="1"/>
              <a:t>dbgComIF</a:t>
            </a:r>
            <a:r>
              <a:rPr lang="en-US" sz="1800" dirty="0"/>
              <a:t>: JTAG</a:t>
            </a:r>
          </a:p>
          <a:p>
            <a:pPr marL="185738" lvl="2" indent="-185738">
              <a:spcBef>
                <a:spcPts val="1200"/>
              </a:spcBef>
              <a:buNone/>
            </a:pPr>
            <a:r>
              <a:rPr lang="en-US" dirty="0"/>
              <a:t>-&gt;once you've a working environment note down </a:t>
            </a:r>
            <a:br>
              <a:rPr lang="en-US" dirty="0"/>
            </a:br>
            <a:r>
              <a:rPr lang="en-US" dirty="0"/>
              <a:t>versions and picture of setup (connections, jumpers)</a:t>
            </a:r>
          </a:p>
        </p:txBody>
      </p:sp>
      <p:pic>
        <p:nvPicPr>
          <p:cNvPr id="7" name="Picture 6">
            <a:extLst>
              <a:ext uri="{FF2B5EF4-FFF2-40B4-BE49-F238E27FC236}">
                <a16:creationId xmlns:a16="http://schemas.microsoft.com/office/drawing/2014/main" id="{CB77FE5B-FC43-F05D-2EB4-A604FC93625B}"/>
              </a:ext>
            </a:extLst>
          </p:cNvPr>
          <p:cNvPicPr>
            <a:picLocks noChangeAspect="1"/>
          </p:cNvPicPr>
          <p:nvPr/>
        </p:nvPicPr>
        <p:blipFill>
          <a:blip r:embed="rId5"/>
          <a:stretch>
            <a:fillRect/>
          </a:stretch>
        </p:blipFill>
        <p:spPr>
          <a:xfrm rot="5400000">
            <a:off x="5441264" y="-290976"/>
            <a:ext cx="5026705" cy="7421726"/>
          </a:xfrm>
          <a:prstGeom prst="rect">
            <a:avLst/>
          </a:prstGeom>
        </p:spPr>
      </p:pic>
      <p:sp>
        <p:nvSpPr>
          <p:cNvPr id="2" name="TextBox 1">
            <a:extLst>
              <a:ext uri="{FF2B5EF4-FFF2-40B4-BE49-F238E27FC236}">
                <a16:creationId xmlns:a16="http://schemas.microsoft.com/office/drawing/2014/main" id="{A6ECCC7C-D60D-FF4C-AF15-B3786B0B3319}"/>
              </a:ext>
            </a:extLst>
          </p:cNvPr>
          <p:cNvSpPr txBox="1"/>
          <p:nvPr/>
        </p:nvSpPr>
        <p:spPr>
          <a:xfrm rot="991883">
            <a:off x="8252519" y="2438108"/>
            <a:ext cx="3676371" cy="1200329"/>
          </a:xfrm>
          <a:prstGeom prst="rect">
            <a:avLst/>
          </a:prstGeom>
          <a:solidFill>
            <a:schemeClr val="bg1"/>
          </a:solidFill>
        </p:spPr>
        <p:txBody>
          <a:bodyPr wrap="square" rtlCol="0">
            <a:spAutoFit/>
          </a:bodyPr>
          <a:lstStyle/>
          <a:p>
            <a:pPr algn="ctr"/>
            <a:r>
              <a:rPr lang="de-DE" dirty="0">
                <a:solidFill>
                  <a:srgbClr val="0070C0"/>
                </a:solidFill>
              </a:rPr>
              <a:t>we'll learn later how to find out which Dbg is supported for your MPU-HW</a:t>
            </a:r>
          </a:p>
        </p:txBody>
      </p:sp>
    </p:spTree>
    <p:custDataLst>
      <p:tags r:id="rId1"/>
    </p:custDataLst>
    <p:extLst>
      <p:ext uri="{BB962C8B-B14F-4D97-AF65-F5344CB8AC3E}">
        <p14:creationId xmlns:p14="http://schemas.microsoft.com/office/powerpoint/2010/main" val="692676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199" y="172271"/>
            <a:ext cx="10416209" cy="628650"/>
          </a:xfrm>
        </p:spPr>
        <p:txBody>
          <a:bodyPr/>
          <a:lstStyle/>
          <a:p>
            <a:r>
              <a:rPr lang="en-US" dirty="0"/>
              <a:t>1) SAMA5D2* WLSOM-EK + </a:t>
            </a:r>
            <a:r>
              <a:rPr lang="en-US" i="1" dirty="0">
                <a:solidFill>
                  <a:srgbClr val="FF0000"/>
                </a:solidFill>
              </a:rPr>
              <a:t>Gen4-ICD4</a:t>
            </a:r>
            <a:r>
              <a:rPr lang="en-US" dirty="0"/>
              <a:t> (works)</a:t>
            </a:r>
          </a:p>
        </p:txBody>
      </p:sp>
      <p:sp>
        <p:nvSpPr>
          <p:cNvPr id="5" name="Content Placeholder 4"/>
          <p:cNvSpPr>
            <a:spLocks noGrp="1"/>
          </p:cNvSpPr>
          <p:nvPr>
            <p:ph idx="1"/>
          </p:nvPr>
        </p:nvSpPr>
        <p:spPr>
          <a:xfrm>
            <a:off x="239537" y="924761"/>
            <a:ext cx="10997721" cy="1231074"/>
          </a:xfrm>
        </p:spPr>
        <p:txBody>
          <a:bodyPr wrap="square">
            <a:spAutoFit/>
          </a:bodyPr>
          <a:lstStyle/>
          <a:p>
            <a:pPr marL="265113" indent="-257175"/>
            <a:r>
              <a:rPr lang="en-US" sz="1800" b="0" dirty="0"/>
              <a:t>expected </a:t>
            </a:r>
            <a:br>
              <a:rPr lang="en-US" sz="1800" b="0" dirty="0"/>
            </a:br>
            <a:r>
              <a:rPr lang="en-US" sz="1800" b="0" dirty="0"/>
              <a:t>result with</a:t>
            </a:r>
            <a:br>
              <a:rPr lang="en-US" sz="1800" b="0" dirty="0"/>
            </a:br>
            <a:r>
              <a:rPr lang="en-US" sz="1800" b="0" dirty="0"/>
              <a:t>ICD4</a:t>
            </a:r>
            <a:br>
              <a:rPr lang="en-US" sz="1800" b="0" dirty="0"/>
            </a:br>
            <a:r>
              <a:rPr lang="en-US" sz="1800" b="0" dirty="0"/>
              <a:t>(!works!)</a:t>
            </a:r>
            <a:endParaRPr lang="en-US" sz="1800" dirty="0"/>
          </a:p>
        </p:txBody>
      </p:sp>
      <p:pic>
        <p:nvPicPr>
          <p:cNvPr id="10" name="Picture 9">
            <a:extLst>
              <a:ext uri="{FF2B5EF4-FFF2-40B4-BE49-F238E27FC236}">
                <a16:creationId xmlns:a16="http://schemas.microsoft.com/office/drawing/2014/main" id="{A5C9AAB6-E741-BB18-33B0-3CE30C9EFF0D}"/>
              </a:ext>
            </a:extLst>
          </p:cNvPr>
          <p:cNvPicPr>
            <a:picLocks noChangeAspect="1"/>
          </p:cNvPicPr>
          <p:nvPr/>
        </p:nvPicPr>
        <p:blipFill>
          <a:blip r:embed="rId4"/>
          <a:stretch>
            <a:fillRect/>
          </a:stretch>
        </p:blipFill>
        <p:spPr>
          <a:xfrm>
            <a:off x="1810918" y="800921"/>
            <a:ext cx="9718473" cy="5889043"/>
          </a:xfrm>
          <a:prstGeom prst="rect">
            <a:avLst/>
          </a:prstGeom>
        </p:spPr>
      </p:pic>
    </p:spTree>
    <p:custDataLst>
      <p:tags r:id="rId1"/>
    </p:custDataLst>
    <p:extLst>
      <p:ext uri="{BB962C8B-B14F-4D97-AF65-F5344CB8AC3E}">
        <p14:creationId xmlns:p14="http://schemas.microsoft.com/office/powerpoint/2010/main" val="13557278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199" y="172271"/>
            <a:ext cx="10969626" cy="628650"/>
          </a:xfrm>
        </p:spPr>
        <p:txBody>
          <a:bodyPr/>
          <a:lstStyle/>
          <a:p>
            <a:r>
              <a:rPr lang="en-US" dirty="0"/>
              <a:t>1) SAMA5D2* WLSOM-EK + </a:t>
            </a:r>
            <a:r>
              <a:rPr lang="en-US" i="1" dirty="0">
                <a:solidFill>
                  <a:srgbClr val="FF0000"/>
                </a:solidFill>
              </a:rPr>
              <a:t>Gen4-Pickit4</a:t>
            </a:r>
            <a:r>
              <a:rPr lang="en-US" dirty="0"/>
              <a:t> (</a:t>
            </a:r>
            <a:r>
              <a:rPr lang="en-US" i="1" dirty="0">
                <a:solidFill>
                  <a:srgbClr val="FF0000"/>
                </a:solidFill>
              </a:rPr>
              <a:t>fails</a:t>
            </a:r>
            <a:r>
              <a:rPr lang="en-US" dirty="0"/>
              <a:t>)</a:t>
            </a:r>
          </a:p>
        </p:txBody>
      </p:sp>
      <p:sp>
        <p:nvSpPr>
          <p:cNvPr id="5" name="Content Placeholder 4"/>
          <p:cNvSpPr>
            <a:spLocks noGrp="1"/>
          </p:cNvSpPr>
          <p:nvPr>
            <p:ph idx="1"/>
          </p:nvPr>
        </p:nvSpPr>
        <p:spPr>
          <a:xfrm>
            <a:off x="239537" y="924761"/>
            <a:ext cx="11784141" cy="5801556"/>
          </a:xfrm>
        </p:spPr>
        <p:txBody>
          <a:bodyPr wrap="square">
            <a:spAutoFit/>
          </a:bodyPr>
          <a:lstStyle/>
          <a:p>
            <a:r>
              <a:rPr lang="en-US" sz="1800" dirty="0"/>
              <a:t>SAMA5D2* WLSOM-EK</a:t>
            </a:r>
          </a:p>
          <a:p>
            <a:pPr marL="355600" lvl="1" indent="-177800"/>
            <a:r>
              <a:rPr lang="en-US" sz="1800" dirty="0"/>
              <a:t>HW setup </a:t>
            </a:r>
          </a:p>
          <a:p>
            <a:pPr marL="648208" lvl="2" indent="-177800"/>
            <a:r>
              <a:rPr lang="en-US" dirty="0"/>
              <a:t>Jumpers !!</a:t>
            </a:r>
          </a:p>
          <a:p>
            <a:pPr marL="648208" lvl="2" indent="-177800"/>
            <a:r>
              <a:rPr lang="en-US" dirty="0" err="1"/>
              <a:t>nSTART</a:t>
            </a:r>
            <a:r>
              <a:rPr lang="en-US" dirty="0"/>
              <a:t> to route pwr-2-MPU</a:t>
            </a:r>
          </a:p>
          <a:p>
            <a:pPr marL="648208" lvl="2" indent="-177800"/>
            <a:r>
              <a:rPr lang="en-US" dirty="0"/>
              <a:t>no EDBG -&gt;</a:t>
            </a:r>
            <a:r>
              <a:rPr lang="en-US" b="1" i="1" dirty="0">
                <a:solidFill>
                  <a:srgbClr val="FF0000"/>
                </a:solidFill>
              </a:rPr>
              <a:t>Gen4, next slide</a:t>
            </a:r>
          </a:p>
          <a:p>
            <a:pPr marL="355600" lvl="1" indent="-177800"/>
            <a:r>
              <a:rPr lang="en-US" sz="1800" dirty="0"/>
              <a:t>Prj </a:t>
            </a:r>
            <a:r>
              <a:rPr lang="en-US" sz="1800" dirty="0">
                <a:hlinkClick r:id="rId4" action="ppaction://hlinkfile"/>
              </a:rPr>
              <a:t>wlsomblinky</a:t>
            </a:r>
            <a:endParaRPr lang="en-US" sz="1800" dirty="0"/>
          </a:p>
          <a:p>
            <a:pPr marL="355600" lvl="1" indent="-177800"/>
            <a:r>
              <a:rPr lang="en-US" sz="1800" dirty="0"/>
              <a:t>env</a:t>
            </a:r>
          </a:p>
          <a:p>
            <a:pPr marL="648208" lvl="2" indent="-177800"/>
            <a:r>
              <a:rPr lang="en-US" dirty="0"/>
              <a:t>MPLABX-v6.05 </a:t>
            </a:r>
            <a:br>
              <a:rPr lang="en-US" dirty="0"/>
            </a:br>
            <a:r>
              <a:rPr lang="en-US" dirty="0"/>
              <a:t>(-&gt; </a:t>
            </a:r>
            <a:r>
              <a:rPr lang="en-US" i="1" dirty="0">
                <a:solidFill>
                  <a:srgbClr val="FF0000"/>
                </a:solidFill>
              </a:rPr>
              <a:t>beta *.03.6758 crashes</a:t>
            </a:r>
            <a:r>
              <a:rPr lang="en-US" dirty="0"/>
              <a:t>)</a:t>
            </a:r>
          </a:p>
          <a:p>
            <a:pPr marL="648208" lvl="2" indent="-177800"/>
            <a:r>
              <a:rPr lang="en-US" dirty="0"/>
              <a:t>XC32-v4.21 (v2.50 crashes)</a:t>
            </a:r>
          </a:p>
          <a:p>
            <a:pPr marL="53848" indent="-177800"/>
            <a:r>
              <a:rPr lang="en-US" sz="1800" b="0" dirty="0"/>
              <a:t>Pickit4 </a:t>
            </a:r>
            <a:r>
              <a:rPr lang="en-US" sz="1800" b="0" i="1" dirty="0">
                <a:solidFill>
                  <a:srgbClr val="00B050"/>
                </a:solidFill>
              </a:rPr>
              <a:t>-&gt; works </a:t>
            </a:r>
          </a:p>
          <a:p>
            <a:pPr marL="355600" lvl="1" indent="-177800"/>
            <a:r>
              <a:rPr lang="en-US" sz="1800" dirty="0"/>
              <a:t>TP-v1.15.1682</a:t>
            </a:r>
          </a:p>
          <a:p>
            <a:pPr marL="355600" lvl="1" indent="-177800"/>
            <a:r>
              <a:rPr lang="en-US" sz="1800" dirty="0"/>
              <a:t>SAMA5D2_DFP</a:t>
            </a:r>
          </a:p>
          <a:p>
            <a:pPr marL="648208" lvl="2" indent="-177800"/>
            <a:r>
              <a:rPr lang="en-US" dirty="0"/>
              <a:t>DFP-v1.9.106</a:t>
            </a:r>
            <a:endParaRPr lang="en-US" dirty="0">
              <a:solidFill>
                <a:srgbClr val="FF0000"/>
              </a:solidFill>
            </a:endParaRPr>
          </a:p>
          <a:p>
            <a:pPr marL="648208" lvl="2" indent="-177800"/>
            <a:r>
              <a:rPr lang="en-US" dirty="0"/>
              <a:t>cmsis-v5.8.0</a:t>
            </a:r>
          </a:p>
          <a:p>
            <a:pPr marL="355600" lvl="1" indent="-177800"/>
            <a:r>
              <a:rPr lang="en-US" sz="1800" dirty="0" err="1"/>
              <a:t>dbgComIF</a:t>
            </a:r>
            <a:r>
              <a:rPr lang="en-US" sz="1800" dirty="0"/>
              <a:t>: JTAG</a:t>
            </a:r>
          </a:p>
          <a:p>
            <a:pPr marL="185738" lvl="2" indent="-185738">
              <a:spcBef>
                <a:spcPts val="1200"/>
              </a:spcBef>
              <a:buNone/>
            </a:pPr>
            <a:r>
              <a:rPr lang="en-US" dirty="0"/>
              <a:t>-&gt;once you've a working environment note down</a:t>
            </a:r>
            <a:br>
              <a:rPr lang="en-US" dirty="0"/>
            </a:br>
            <a:r>
              <a:rPr lang="en-US" dirty="0"/>
              <a:t> versions and picture of setup (connections, jumpers)</a:t>
            </a:r>
          </a:p>
        </p:txBody>
      </p:sp>
      <p:pic>
        <p:nvPicPr>
          <p:cNvPr id="10" name="Picture 9">
            <a:extLst>
              <a:ext uri="{FF2B5EF4-FFF2-40B4-BE49-F238E27FC236}">
                <a16:creationId xmlns:a16="http://schemas.microsoft.com/office/drawing/2014/main" id="{C067F933-55BC-1E37-3C40-C4B55A2B6F7C}"/>
              </a:ext>
            </a:extLst>
          </p:cNvPr>
          <p:cNvPicPr>
            <a:picLocks noChangeAspect="1"/>
          </p:cNvPicPr>
          <p:nvPr/>
        </p:nvPicPr>
        <p:blipFill>
          <a:blip r:embed="rId5"/>
          <a:stretch>
            <a:fillRect/>
          </a:stretch>
        </p:blipFill>
        <p:spPr>
          <a:xfrm rot="5400000">
            <a:off x="5967220" y="-369779"/>
            <a:ext cx="4372197" cy="7715299"/>
          </a:xfrm>
          <a:prstGeom prst="rect">
            <a:avLst/>
          </a:prstGeom>
        </p:spPr>
      </p:pic>
    </p:spTree>
    <p:custDataLst>
      <p:tags r:id="rId1"/>
    </p:custDataLst>
    <p:extLst>
      <p:ext uri="{BB962C8B-B14F-4D97-AF65-F5344CB8AC3E}">
        <p14:creationId xmlns:p14="http://schemas.microsoft.com/office/powerpoint/2010/main" val="27279409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199" y="172271"/>
            <a:ext cx="10853531" cy="628650"/>
          </a:xfrm>
        </p:spPr>
        <p:txBody>
          <a:bodyPr/>
          <a:lstStyle/>
          <a:p>
            <a:r>
              <a:rPr lang="en-US" dirty="0"/>
              <a:t>1) SAMA5D2* WLSOM-EK + </a:t>
            </a:r>
            <a:r>
              <a:rPr lang="en-US" i="1" dirty="0">
                <a:solidFill>
                  <a:srgbClr val="FF0000"/>
                </a:solidFill>
              </a:rPr>
              <a:t>Gen4-Pickit4</a:t>
            </a:r>
            <a:r>
              <a:rPr lang="en-US" dirty="0"/>
              <a:t> (</a:t>
            </a:r>
            <a:r>
              <a:rPr lang="en-US" i="1" dirty="0">
                <a:solidFill>
                  <a:srgbClr val="FF0000"/>
                </a:solidFill>
              </a:rPr>
              <a:t>fails</a:t>
            </a:r>
            <a:r>
              <a:rPr lang="en-US" dirty="0"/>
              <a:t>)</a:t>
            </a:r>
          </a:p>
        </p:txBody>
      </p:sp>
      <p:sp>
        <p:nvSpPr>
          <p:cNvPr id="5" name="Content Placeholder 4"/>
          <p:cNvSpPr>
            <a:spLocks noGrp="1"/>
          </p:cNvSpPr>
          <p:nvPr>
            <p:ph idx="1"/>
          </p:nvPr>
        </p:nvSpPr>
        <p:spPr>
          <a:xfrm>
            <a:off x="239537" y="924761"/>
            <a:ext cx="10997721" cy="1508073"/>
          </a:xfrm>
        </p:spPr>
        <p:txBody>
          <a:bodyPr wrap="square">
            <a:spAutoFit/>
          </a:bodyPr>
          <a:lstStyle/>
          <a:p>
            <a:pPr marL="265113" indent="-257175"/>
            <a:r>
              <a:rPr lang="en-US" sz="1800" b="0" dirty="0"/>
              <a:t>expected </a:t>
            </a:r>
            <a:br>
              <a:rPr lang="en-US" sz="1800" b="0" dirty="0"/>
            </a:br>
            <a:r>
              <a:rPr lang="en-US" sz="1800" b="0" dirty="0"/>
              <a:t>result with</a:t>
            </a:r>
            <a:br>
              <a:rPr lang="en-US" sz="1800" b="0" dirty="0"/>
            </a:br>
            <a:r>
              <a:rPr lang="en-US" sz="1800" b="0" dirty="0"/>
              <a:t>ICD4</a:t>
            </a:r>
            <a:br>
              <a:rPr lang="en-US" sz="1800" b="0" dirty="0"/>
            </a:br>
            <a:r>
              <a:rPr lang="en-US" sz="1800" i="1" dirty="0">
                <a:solidFill>
                  <a:srgbClr val="FF0000"/>
                </a:solidFill>
              </a:rPr>
              <a:t>(!does NOT</a:t>
            </a:r>
            <a:br>
              <a:rPr lang="en-US" sz="1800" i="1" dirty="0">
                <a:solidFill>
                  <a:srgbClr val="FF0000"/>
                </a:solidFill>
              </a:rPr>
            </a:br>
            <a:r>
              <a:rPr lang="en-US" sz="1800" i="1" dirty="0">
                <a:solidFill>
                  <a:srgbClr val="FF0000"/>
                </a:solidFill>
              </a:rPr>
              <a:t>  works!)</a:t>
            </a:r>
          </a:p>
        </p:txBody>
      </p:sp>
      <p:pic>
        <p:nvPicPr>
          <p:cNvPr id="3" name="Picture 2">
            <a:extLst>
              <a:ext uri="{FF2B5EF4-FFF2-40B4-BE49-F238E27FC236}">
                <a16:creationId xmlns:a16="http://schemas.microsoft.com/office/drawing/2014/main" id="{11361C8F-F364-E1C2-A046-90FDA42EC69A}"/>
              </a:ext>
            </a:extLst>
          </p:cNvPr>
          <p:cNvPicPr>
            <a:picLocks noChangeAspect="1"/>
          </p:cNvPicPr>
          <p:nvPr/>
        </p:nvPicPr>
        <p:blipFill>
          <a:blip r:embed="rId4"/>
          <a:stretch>
            <a:fillRect/>
          </a:stretch>
        </p:blipFill>
        <p:spPr>
          <a:xfrm>
            <a:off x="2610677" y="800921"/>
            <a:ext cx="8443477" cy="5837537"/>
          </a:xfrm>
          <a:prstGeom prst="rect">
            <a:avLst/>
          </a:prstGeom>
        </p:spPr>
      </p:pic>
    </p:spTree>
    <p:custDataLst>
      <p:tags r:id="rId1"/>
    </p:custDataLst>
    <p:extLst>
      <p:ext uri="{BB962C8B-B14F-4D97-AF65-F5344CB8AC3E}">
        <p14:creationId xmlns:p14="http://schemas.microsoft.com/office/powerpoint/2010/main" val="37769649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199" y="172271"/>
            <a:ext cx="10853531" cy="628650"/>
          </a:xfrm>
        </p:spPr>
        <p:txBody>
          <a:bodyPr/>
          <a:lstStyle/>
          <a:p>
            <a:r>
              <a:rPr lang="en-US" dirty="0"/>
              <a:t>1) SAMA5D2* WLSOM-EK + </a:t>
            </a:r>
            <a:r>
              <a:rPr lang="en-US" i="1" dirty="0">
                <a:solidFill>
                  <a:srgbClr val="FF0000"/>
                </a:solidFill>
              </a:rPr>
              <a:t>Gen5-Pickit5</a:t>
            </a:r>
            <a:r>
              <a:rPr lang="en-US" dirty="0"/>
              <a:t> (</a:t>
            </a:r>
            <a:r>
              <a:rPr lang="en-US" i="1" dirty="0">
                <a:solidFill>
                  <a:srgbClr val="FF0000"/>
                </a:solidFill>
              </a:rPr>
              <a:t>fails</a:t>
            </a:r>
            <a:r>
              <a:rPr lang="en-US" dirty="0"/>
              <a:t>)</a:t>
            </a:r>
          </a:p>
        </p:txBody>
      </p:sp>
      <p:sp>
        <p:nvSpPr>
          <p:cNvPr id="5" name="Content Placeholder 4"/>
          <p:cNvSpPr>
            <a:spLocks noGrp="1"/>
          </p:cNvSpPr>
          <p:nvPr>
            <p:ph idx="1"/>
          </p:nvPr>
        </p:nvSpPr>
        <p:spPr>
          <a:xfrm>
            <a:off x="239537" y="924761"/>
            <a:ext cx="10997721" cy="1508073"/>
          </a:xfrm>
        </p:spPr>
        <p:txBody>
          <a:bodyPr wrap="square">
            <a:spAutoFit/>
          </a:bodyPr>
          <a:lstStyle/>
          <a:p>
            <a:pPr marL="265113" indent="-257175"/>
            <a:r>
              <a:rPr lang="en-US" sz="1800" b="0" dirty="0"/>
              <a:t>expected </a:t>
            </a:r>
            <a:br>
              <a:rPr lang="en-US" sz="1800" b="0" dirty="0"/>
            </a:br>
            <a:r>
              <a:rPr lang="en-US" sz="1800" b="0" dirty="0"/>
              <a:t>result with</a:t>
            </a:r>
            <a:br>
              <a:rPr lang="en-US" sz="1800" b="0" dirty="0"/>
            </a:br>
            <a:r>
              <a:rPr lang="en-US" sz="1800" b="0" dirty="0"/>
              <a:t>ICD4</a:t>
            </a:r>
            <a:br>
              <a:rPr lang="en-US" sz="1800" b="0" dirty="0"/>
            </a:br>
            <a:r>
              <a:rPr lang="en-US" sz="1800" i="1" dirty="0">
                <a:solidFill>
                  <a:srgbClr val="FF0000"/>
                </a:solidFill>
              </a:rPr>
              <a:t>(!does NOT</a:t>
            </a:r>
            <a:br>
              <a:rPr lang="en-US" sz="1800" i="1" dirty="0">
                <a:solidFill>
                  <a:srgbClr val="FF0000"/>
                </a:solidFill>
              </a:rPr>
            </a:br>
            <a:r>
              <a:rPr lang="en-US" sz="1800" i="1" dirty="0">
                <a:solidFill>
                  <a:srgbClr val="FF0000"/>
                </a:solidFill>
              </a:rPr>
              <a:t>  works!)</a:t>
            </a:r>
          </a:p>
        </p:txBody>
      </p:sp>
      <p:pic>
        <p:nvPicPr>
          <p:cNvPr id="6" name="Picture 5">
            <a:extLst>
              <a:ext uri="{FF2B5EF4-FFF2-40B4-BE49-F238E27FC236}">
                <a16:creationId xmlns:a16="http://schemas.microsoft.com/office/drawing/2014/main" id="{87EC7470-FC39-9548-B180-EB77E1E7374C}"/>
              </a:ext>
            </a:extLst>
          </p:cNvPr>
          <p:cNvPicPr>
            <a:picLocks noChangeAspect="1"/>
          </p:cNvPicPr>
          <p:nvPr/>
        </p:nvPicPr>
        <p:blipFill>
          <a:blip r:embed="rId4"/>
          <a:stretch>
            <a:fillRect/>
          </a:stretch>
        </p:blipFill>
        <p:spPr>
          <a:xfrm>
            <a:off x="1878003" y="1351583"/>
            <a:ext cx="10197945" cy="3578226"/>
          </a:xfrm>
          <a:prstGeom prst="rect">
            <a:avLst/>
          </a:prstGeom>
        </p:spPr>
      </p:pic>
    </p:spTree>
    <p:custDataLst>
      <p:tags r:id="rId1"/>
    </p:custDataLst>
    <p:extLst>
      <p:ext uri="{BB962C8B-B14F-4D97-AF65-F5344CB8AC3E}">
        <p14:creationId xmlns:p14="http://schemas.microsoft.com/office/powerpoint/2010/main" val="9157075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various MPU targets</a:t>
            </a:r>
          </a:p>
        </p:txBody>
      </p:sp>
      <p:sp>
        <p:nvSpPr>
          <p:cNvPr id="5" name="Content Placeholder 4"/>
          <p:cNvSpPr>
            <a:spLocks noGrp="1"/>
          </p:cNvSpPr>
          <p:nvPr>
            <p:ph idx="1"/>
          </p:nvPr>
        </p:nvSpPr>
        <p:spPr>
          <a:xfrm>
            <a:off x="662953" y="1023759"/>
            <a:ext cx="10997721" cy="3347038"/>
          </a:xfrm>
        </p:spPr>
        <p:txBody>
          <a:bodyPr wrap="square">
            <a:spAutoFit/>
          </a:bodyPr>
          <a:lstStyle/>
          <a:p>
            <a:r>
              <a:rPr lang="en-US" sz="2400" dirty="0"/>
              <a:t>next we'll look at various MPU-</a:t>
            </a:r>
            <a:r>
              <a:rPr lang="en-US" sz="2400" dirty="0" err="1"/>
              <a:t>evalkits</a:t>
            </a:r>
            <a:r>
              <a:rPr lang="en-US" sz="2400" dirty="0"/>
              <a:t> and the pitfalls each one holds</a:t>
            </a:r>
          </a:p>
          <a:p>
            <a:pPr lvl="1"/>
            <a:r>
              <a:rPr lang="en-US" sz="2400" dirty="0">
                <a:solidFill>
                  <a:schemeClr val="bg1">
                    <a:lumMod val="75000"/>
                  </a:schemeClr>
                </a:solidFill>
              </a:rPr>
              <a:t>SAMA7G5-EK </a:t>
            </a:r>
          </a:p>
          <a:p>
            <a:pPr lvl="1"/>
            <a:r>
              <a:rPr lang="en-US" sz="2400" dirty="0">
                <a:solidFill>
                  <a:schemeClr val="bg1">
                    <a:lumMod val="75000"/>
                  </a:schemeClr>
                </a:solidFill>
              </a:rPr>
              <a:t>SAMA5D2-xplained</a:t>
            </a:r>
          </a:p>
          <a:p>
            <a:pPr lvl="1"/>
            <a:r>
              <a:rPr lang="en-US" sz="2400" dirty="0">
                <a:solidFill>
                  <a:schemeClr val="bg1">
                    <a:lumMod val="75000"/>
                  </a:schemeClr>
                </a:solidFill>
              </a:rPr>
              <a:t>SOM-EK</a:t>
            </a:r>
          </a:p>
          <a:p>
            <a:pPr lvl="1"/>
            <a:r>
              <a:rPr lang="en-US" sz="2400" dirty="0">
                <a:solidFill>
                  <a:schemeClr val="bg1">
                    <a:lumMod val="75000"/>
                  </a:schemeClr>
                </a:solidFill>
              </a:rPr>
              <a:t>WLSOM-EK</a:t>
            </a:r>
          </a:p>
          <a:p>
            <a:pPr lvl="1"/>
            <a:r>
              <a:rPr lang="en-US" sz="2400" dirty="0">
                <a:solidFill>
                  <a:schemeClr val="tx1"/>
                </a:solidFill>
              </a:rPr>
              <a:t>SAM9x60-EK</a:t>
            </a:r>
          </a:p>
          <a:p>
            <a:pPr lvl="1"/>
            <a:r>
              <a:rPr lang="en-US" sz="2400" dirty="0">
                <a:solidFill>
                  <a:schemeClr val="bg1">
                    <a:lumMod val="75000"/>
                  </a:schemeClr>
                </a:solidFill>
              </a:rPr>
              <a:t>SAM9x60-curiosity</a:t>
            </a:r>
          </a:p>
          <a:p>
            <a:pPr lvl="1"/>
            <a:r>
              <a:rPr lang="en-US" sz="2400" dirty="0">
                <a:solidFill>
                  <a:schemeClr val="bg1">
                    <a:lumMod val="75000"/>
                  </a:schemeClr>
                </a:solidFill>
              </a:rPr>
              <a:t>SAM9x75-ddr3-EB</a:t>
            </a:r>
          </a:p>
        </p:txBody>
      </p:sp>
    </p:spTree>
    <p:custDataLst>
      <p:tags r:id="rId1"/>
    </p:custDataLst>
    <p:extLst>
      <p:ext uri="{BB962C8B-B14F-4D97-AF65-F5344CB8AC3E}">
        <p14:creationId xmlns:p14="http://schemas.microsoft.com/office/powerpoint/2010/main" val="17366823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SAM9x60-EK (works)</a:t>
            </a:r>
          </a:p>
        </p:txBody>
      </p:sp>
      <p:sp>
        <p:nvSpPr>
          <p:cNvPr id="5" name="Content Placeholder 4"/>
          <p:cNvSpPr>
            <a:spLocks noGrp="1"/>
          </p:cNvSpPr>
          <p:nvPr>
            <p:ph idx="1"/>
          </p:nvPr>
        </p:nvSpPr>
        <p:spPr>
          <a:xfrm>
            <a:off x="239537" y="963895"/>
            <a:ext cx="10997721" cy="5455307"/>
          </a:xfrm>
        </p:spPr>
        <p:txBody>
          <a:bodyPr wrap="square">
            <a:spAutoFit/>
          </a:bodyPr>
          <a:lstStyle/>
          <a:p>
            <a:r>
              <a:rPr lang="en-US" sz="2400" dirty="0"/>
              <a:t>SAM9x60-EK</a:t>
            </a:r>
          </a:p>
          <a:p>
            <a:pPr marL="355600" lvl="1" indent="-177800"/>
            <a:r>
              <a:rPr lang="en-US" dirty="0"/>
              <a:t>HW setup </a:t>
            </a:r>
          </a:p>
          <a:p>
            <a:pPr marL="648208" lvl="2" indent="-177800"/>
            <a:r>
              <a:rPr lang="en-US" sz="2000" dirty="0"/>
              <a:t>Jumpers !!</a:t>
            </a:r>
          </a:p>
          <a:p>
            <a:pPr marL="648208" lvl="2" indent="-177800"/>
            <a:r>
              <a:rPr lang="en-US" sz="2000" dirty="0"/>
              <a:t>not </a:t>
            </a:r>
            <a:r>
              <a:rPr lang="en-US" sz="2000" dirty="0" err="1"/>
              <a:t>nSTART</a:t>
            </a:r>
            <a:r>
              <a:rPr lang="en-US" sz="2000" dirty="0"/>
              <a:t> (=</a:t>
            </a:r>
            <a:r>
              <a:rPr lang="en-US" sz="2000" dirty="0" err="1"/>
              <a:t>pwr</a:t>
            </a:r>
            <a:r>
              <a:rPr lang="en-US" sz="2000" dirty="0"/>
              <a:t> button)</a:t>
            </a:r>
          </a:p>
          <a:p>
            <a:pPr marL="355600" lvl="1" indent="-177800"/>
            <a:r>
              <a:rPr lang="en-US" dirty="0"/>
              <a:t>Prj </a:t>
            </a:r>
            <a:r>
              <a:rPr lang="en-US" dirty="0">
                <a:hlinkClick r:id="rId4" action="ppaction://hlinkfile"/>
              </a:rPr>
              <a:t>tc_timer_mode-sam_9x60_ek_xc32</a:t>
            </a:r>
            <a:endParaRPr lang="en-US" dirty="0"/>
          </a:p>
          <a:p>
            <a:pPr marL="355600" lvl="1" indent="-177800"/>
            <a:r>
              <a:rPr lang="en-US" dirty="0"/>
              <a:t>env</a:t>
            </a:r>
          </a:p>
          <a:p>
            <a:pPr marL="648208" lvl="2" indent="-177800"/>
            <a:r>
              <a:rPr lang="en-US" sz="2000" dirty="0"/>
              <a:t>MPLABX-v6.05.03.6758</a:t>
            </a:r>
          </a:p>
          <a:p>
            <a:pPr marL="648208" lvl="2" indent="-177800"/>
            <a:r>
              <a:rPr lang="en-US" sz="2000" dirty="0"/>
              <a:t>XC32-v4.21 (v2.50 crashes</a:t>
            </a:r>
            <a:br>
              <a:rPr lang="en-US" sz="2000" dirty="0"/>
            </a:br>
            <a:r>
              <a:rPr lang="en-US" sz="2000" dirty="0"/>
              <a:t>in hard-fault -&gt; v2.50-bug)</a:t>
            </a:r>
          </a:p>
          <a:p>
            <a:pPr marL="648208" lvl="2" indent="-177800"/>
            <a:r>
              <a:rPr lang="en-US" sz="2000" dirty="0"/>
              <a:t>SAMA9x6_DFP (CMSIS-v5.8.0)</a:t>
            </a:r>
          </a:p>
          <a:p>
            <a:pPr marL="922528" lvl="3" indent="-177800">
              <a:tabLst>
                <a:tab pos="1887538" algn="l"/>
              </a:tabLst>
            </a:pPr>
            <a:r>
              <a:rPr lang="en-US" sz="2000" dirty="0"/>
              <a:t>v1.8.201 (latest) works</a:t>
            </a:r>
          </a:p>
          <a:p>
            <a:pPr marL="177800" lvl="2" indent="-177800">
              <a:spcBef>
                <a:spcPts val="1200"/>
              </a:spcBef>
              <a:buNone/>
            </a:pPr>
            <a:endParaRPr lang="en-US" sz="2000" dirty="0"/>
          </a:p>
          <a:p>
            <a:pPr marL="177800" lvl="2" indent="-177800">
              <a:spcBef>
                <a:spcPts val="1200"/>
              </a:spcBef>
              <a:buNone/>
            </a:pPr>
            <a:r>
              <a:rPr lang="en-US" sz="2000" dirty="0"/>
              <a:t>-&gt;so once you have a working </a:t>
            </a:r>
            <a:br>
              <a:rPr lang="en-US" sz="2000" dirty="0"/>
            </a:br>
            <a:r>
              <a:rPr lang="en-US" sz="2000" dirty="0"/>
              <a:t>env note versions and </a:t>
            </a:r>
            <a:br>
              <a:rPr lang="en-US" sz="2000" dirty="0"/>
            </a:br>
            <a:r>
              <a:rPr lang="en-US" sz="2000" dirty="0"/>
              <a:t>picture of setup (which connections and jumpers are needed !)</a:t>
            </a:r>
          </a:p>
        </p:txBody>
      </p:sp>
      <p:pic>
        <p:nvPicPr>
          <p:cNvPr id="7" name="Picture 6">
            <a:extLst>
              <a:ext uri="{FF2B5EF4-FFF2-40B4-BE49-F238E27FC236}">
                <a16:creationId xmlns:a16="http://schemas.microsoft.com/office/drawing/2014/main" id="{1F1F5090-812D-0988-F0BE-E73BDE04F498}"/>
              </a:ext>
            </a:extLst>
          </p:cNvPr>
          <p:cNvPicPr>
            <a:picLocks noChangeAspect="1"/>
          </p:cNvPicPr>
          <p:nvPr/>
        </p:nvPicPr>
        <p:blipFill>
          <a:blip r:embed="rId5"/>
          <a:stretch>
            <a:fillRect/>
          </a:stretch>
        </p:blipFill>
        <p:spPr>
          <a:xfrm>
            <a:off x="5260860" y="921305"/>
            <a:ext cx="6688428" cy="5015390"/>
          </a:xfrm>
          <a:prstGeom prst="rect">
            <a:avLst/>
          </a:prstGeom>
        </p:spPr>
      </p:pic>
    </p:spTree>
    <p:custDataLst>
      <p:tags r:id="rId1"/>
    </p:custDataLst>
    <p:extLst>
      <p:ext uri="{BB962C8B-B14F-4D97-AF65-F5344CB8AC3E}">
        <p14:creationId xmlns:p14="http://schemas.microsoft.com/office/powerpoint/2010/main" val="212678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various MPU targets</a:t>
            </a:r>
          </a:p>
        </p:txBody>
      </p:sp>
      <p:sp>
        <p:nvSpPr>
          <p:cNvPr id="5" name="Content Placeholder 4"/>
          <p:cNvSpPr>
            <a:spLocks noGrp="1"/>
          </p:cNvSpPr>
          <p:nvPr>
            <p:ph idx="1"/>
          </p:nvPr>
        </p:nvSpPr>
        <p:spPr>
          <a:xfrm>
            <a:off x="662953" y="1023759"/>
            <a:ext cx="10997721" cy="3347038"/>
          </a:xfrm>
        </p:spPr>
        <p:txBody>
          <a:bodyPr wrap="square">
            <a:spAutoFit/>
          </a:bodyPr>
          <a:lstStyle/>
          <a:p>
            <a:r>
              <a:rPr lang="en-US" sz="2400" dirty="0"/>
              <a:t>next we'll look at various MPU-</a:t>
            </a:r>
            <a:r>
              <a:rPr lang="en-US" sz="2400" dirty="0" err="1"/>
              <a:t>evalkits</a:t>
            </a:r>
            <a:r>
              <a:rPr lang="en-US" sz="2400" dirty="0"/>
              <a:t> and the pitfalls each one holds</a:t>
            </a:r>
          </a:p>
          <a:p>
            <a:pPr lvl="1"/>
            <a:r>
              <a:rPr lang="en-US" sz="2400" dirty="0">
                <a:solidFill>
                  <a:schemeClr val="bg1">
                    <a:lumMod val="75000"/>
                  </a:schemeClr>
                </a:solidFill>
              </a:rPr>
              <a:t>SAMA7G5-EK </a:t>
            </a:r>
          </a:p>
          <a:p>
            <a:pPr lvl="1"/>
            <a:r>
              <a:rPr lang="en-US" sz="2400" dirty="0">
                <a:solidFill>
                  <a:schemeClr val="bg1">
                    <a:lumMod val="75000"/>
                  </a:schemeClr>
                </a:solidFill>
              </a:rPr>
              <a:t>SAMA5D2-xplained</a:t>
            </a:r>
          </a:p>
          <a:p>
            <a:pPr lvl="1"/>
            <a:r>
              <a:rPr lang="en-US" sz="2400" dirty="0">
                <a:solidFill>
                  <a:schemeClr val="bg1">
                    <a:lumMod val="75000"/>
                  </a:schemeClr>
                </a:solidFill>
              </a:rPr>
              <a:t>SOM-EK</a:t>
            </a:r>
          </a:p>
          <a:p>
            <a:pPr lvl="1"/>
            <a:r>
              <a:rPr lang="en-US" sz="2400" dirty="0">
                <a:solidFill>
                  <a:schemeClr val="bg1">
                    <a:lumMod val="75000"/>
                  </a:schemeClr>
                </a:solidFill>
              </a:rPr>
              <a:t>WLSOM-EK</a:t>
            </a:r>
          </a:p>
          <a:p>
            <a:pPr lvl="1"/>
            <a:r>
              <a:rPr lang="en-US" sz="2400" dirty="0">
                <a:solidFill>
                  <a:schemeClr val="bg1">
                    <a:lumMod val="75000"/>
                  </a:schemeClr>
                </a:solidFill>
              </a:rPr>
              <a:t>SAM9x60-EK</a:t>
            </a:r>
          </a:p>
          <a:p>
            <a:pPr lvl="1"/>
            <a:r>
              <a:rPr lang="en-US" sz="2400" b="1" dirty="0">
                <a:solidFill>
                  <a:schemeClr val="tx1"/>
                </a:solidFill>
              </a:rPr>
              <a:t>SAM9x60-EK (focus for this session - rest hidden slides)</a:t>
            </a:r>
          </a:p>
          <a:p>
            <a:pPr lvl="1"/>
            <a:r>
              <a:rPr lang="en-US" sz="2400" dirty="0">
                <a:solidFill>
                  <a:schemeClr val="bg1">
                    <a:lumMod val="75000"/>
                  </a:schemeClr>
                </a:solidFill>
              </a:rPr>
              <a:t>SAM9x75-ddr3-EB</a:t>
            </a:r>
          </a:p>
        </p:txBody>
      </p:sp>
    </p:spTree>
    <p:custDataLst>
      <p:tags r:id="rId1"/>
    </p:custDataLst>
    <p:extLst>
      <p:ext uri="{BB962C8B-B14F-4D97-AF65-F5344CB8AC3E}">
        <p14:creationId xmlns:p14="http://schemas.microsoft.com/office/powerpoint/2010/main" val="6691286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SAM9x60-curiosity (-)</a:t>
            </a:r>
          </a:p>
        </p:txBody>
      </p:sp>
      <p:sp>
        <p:nvSpPr>
          <p:cNvPr id="5" name="Content Placeholder 4"/>
          <p:cNvSpPr>
            <a:spLocks noGrp="1"/>
          </p:cNvSpPr>
          <p:nvPr>
            <p:ph idx="1"/>
          </p:nvPr>
        </p:nvSpPr>
        <p:spPr>
          <a:xfrm>
            <a:off x="239537" y="924761"/>
            <a:ext cx="10997721" cy="4647394"/>
          </a:xfrm>
        </p:spPr>
        <p:txBody>
          <a:bodyPr wrap="square">
            <a:spAutoFit/>
          </a:bodyPr>
          <a:lstStyle/>
          <a:p>
            <a:r>
              <a:rPr lang="en-US" sz="2400" dirty="0"/>
              <a:t>SAMA9x60 curiosity</a:t>
            </a:r>
          </a:p>
          <a:p>
            <a:pPr marL="355600" lvl="1" indent="-177800"/>
            <a:r>
              <a:rPr lang="en-US" dirty="0"/>
              <a:t>HW setup ( </a:t>
            </a:r>
            <a:r>
              <a:rPr lang="en-US" dirty="0">
                <a:hlinkClick r:id="rId4"/>
              </a:rPr>
              <a:t>EV40E67A</a:t>
            </a:r>
            <a:r>
              <a:rPr lang="en-US" dirty="0"/>
              <a:t> )</a:t>
            </a:r>
          </a:p>
          <a:p>
            <a:pPr marL="648208" lvl="2" indent="-177800"/>
            <a:r>
              <a:rPr lang="en-US" sz="2000" dirty="0"/>
              <a:t>J14/15 = DBGU</a:t>
            </a:r>
          </a:p>
          <a:p>
            <a:pPr marL="648208" lvl="2" indent="-177800"/>
            <a:r>
              <a:rPr lang="en-US" sz="2000" dirty="0" err="1"/>
              <a:t>nSTART</a:t>
            </a:r>
            <a:r>
              <a:rPr lang="en-US" sz="2000" dirty="0"/>
              <a:t> (=</a:t>
            </a:r>
            <a:r>
              <a:rPr lang="en-US" sz="2000" dirty="0" err="1"/>
              <a:t>pwr</a:t>
            </a:r>
            <a:r>
              <a:rPr lang="en-US" sz="2000" dirty="0"/>
              <a:t> button)</a:t>
            </a:r>
          </a:p>
          <a:p>
            <a:pPr marL="355600" lvl="1" indent="-177800"/>
            <a:r>
              <a:rPr lang="en-US" dirty="0" err="1"/>
              <a:t>Prj</a:t>
            </a:r>
            <a:r>
              <a:rPr lang="en-US" dirty="0"/>
              <a:t>: </a:t>
            </a:r>
            <a:r>
              <a:rPr lang="en-US" dirty="0">
                <a:hlinkClick r:id="rId5" action="ppaction://hlinkfile"/>
              </a:rPr>
              <a:t>f2fL1_sam9x60new</a:t>
            </a:r>
            <a:endParaRPr lang="en-US" dirty="0"/>
          </a:p>
          <a:p>
            <a:pPr marL="355600" lvl="1" indent="-177800"/>
            <a:r>
              <a:rPr lang="en-US" dirty="0"/>
              <a:t>env</a:t>
            </a:r>
          </a:p>
          <a:p>
            <a:pPr marL="648208" lvl="2" indent="-177800"/>
            <a:r>
              <a:rPr lang="en-US" sz="2000" dirty="0"/>
              <a:t>MPLABX-v6.05 (MCC-v5.2.2)</a:t>
            </a:r>
            <a:br>
              <a:rPr lang="en-US" sz="2000" dirty="0"/>
            </a:br>
            <a:r>
              <a:rPr lang="en-US" sz="2000" dirty="0"/>
              <a:t>(with patches </a:t>
            </a:r>
            <a:r>
              <a:rPr lang="en-US" sz="2000" dirty="0" err="1"/>
              <a:t>cstartup</a:t>
            </a:r>
            <a:r>
              <a:rPr lang="en-US" sz="2000" dirty="0"/>
              <a:t>, </a:t>
            </a:r>
            <a:r>
              <a:rPr lang="en-US" sz="2000" dirty="0" err="1"/>
              <a:t>ld</a:t>
            </a:r>
            <a:r>
              <a:rPr lang="en-US" sz="2000" dirty="0"/>
              <a:t>-file, </a:t>
            </a:r>
            <a:r>
              <a:rPr lang="en-US" sz="2000" dirty="0" err="1"/>
              <a:t>ld</a:t>
            </a:r>
            <a:r>
              <a:rPr lang="en-US" sz="2000" dirty="0"/>
              <a:t>-opt !?)</a:t>
            </a:r>
          </a:p>
          <a:p>
            <a:pPr marL="648208" lvl="2" indent="-177800"/>
            <a:r>
              <a:rPr lang="en-US" sz="2000" dirty="0"/>
              <a:t>XC32-v4.21</a:t>
            </a:r>
          </a:p>
          <a:p>
            <a:pPr marL="648208" lvl="2" indent="-177800"/>
            <a:r>
              <a:rPr lang="en-US" sz="2000" dirty="0"/>
              <a:t>SAMA9x6_ DFP-v1.8.201</a:t>
            </a:r>
          </a:p>
          <a:p>
            <a:pPr marL="177800" lvl="2" indent="-177800">
              <a:spcBef>
                <a:spcPts val="1200"/>
              </a:spcBef>
              <a:buNone/>
            </a:pPr>
            <a:r>
              <a:rPr lang="en-US" sz="2000" dirty="0"/>
              <a:t>-&gt;so once you have a working environment </a:t>
            </a:r>
            <a:br>
              <a:rPr lang="en-US" sz="2000" dirty="0"/>
            </a:br>
            <a:r>
              <a:rPr lang="en-US" sz="2000" dirty="0"/>
              <a:t>note versions and picture of setup (which </a:t>
            </a:r>
            <a:br>
              <a:rPr lang="en-US" sz="2000" dirty="0"/>
            </a:br>
            <a:r>
              <a:rPr lang="en-US" sz="2000" dirty="0"/>
              <a:t>connections and jumpers are needed !)</a:t>
            </a:r>
          </a:p>
        </p:txBody>
      </p:sp>
      <p:pic>
        <p:nvPicPr>
          <p:cNvPr id="3" name="Picture 2">
            <a:extLst>
              <a:ext uri="{FF2B5EF4-FFF2-40B4-BE49-F238E27FC236}">
                <a16:creationId xmlns:a16="http://schemas.microsoft.com/office/drawing/2014/main" id="{9465DE2B-E8A2-3502-C498-D493F421E239}"/>
              </a:ext>
            </a:extLst>
          </p:cNvPr>
          <p:cNvPicPr>
            <a:picLocks noChangeAspect="1"/>
          </p:cNvPicPr>
          <p:nvPr/>
        </p:nvPicPr>
        <p:blipFill>
          <a:blip r:embed="rId6"/>
          <a:stretch>
            <a:fillRect/>
          </a:stretch>
        </p:blipFill>
        <p:spPr>
          <a:xfrm>
            <a:off x="5955623" y="3696183"/>
            <a:ext cx="5993665" cy="3088439"/>
          </a:xfrm>
          <a:prstGeom prst="rect">
            <a:avLst/>
          </a:prstGeom>
        </p:spPr>
      </p:pic>
      <p:pic>
        <p:nvPicPr>
          <p:cNvPr id="8" name="Picture 7">
            <a:extLst>
              <a:ext uri="{FF2B5EF4-FFF2-40B4-BE49-F238E27FC236}">
                <a16:creationId xmlns:a16="http://schemas.microsoft.com/office/drawing/2014/main" id="{D44F51A3-8BB8-4110-7993-8096BE574EB1}"/>
              </a:ext>
            </a:extLst>
          </p:cNvPr>
          <p:cNvPicPr>
            <a:picLocks noChangeAspect="1"/>
          </p:cNvPicPr>
          <p:nvPr/>
        </p:nvPicPr>
        <p:blipFill>
          <a:blip r:embed="rId7"/>
          <a:stretch>
            <a:fillRect/>
          </a:stretch>
        </p:blipFill>
        <p:spPr>
          <a:xfrm>
            <a:off x="6564573" y="172271"/>
            <a:ext cx="5220942" cy="3523912"/>
          </a:xfrm>
          <a:prstGeom prst="rect">
            <a:avLst/>
          </a:prstGeom>
        </p:spPr>
      </p:pic>
    </p:spTree>
    <p:custDataLst>
      <p:tags r:id="rId1"/>
    </p:custDataLst>
    <p:extLst>
      <p:ext uri="{BB962C8B-B14F-4D97-AF65-F5344CB8AC3E}">
        <p14:creationId xmlns:p14="http://schemas.microsoft.com/office/powerpoint/2010/main" val="4126921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30488" y="172271"/>
            <a:ext cx="9873939" cy="628650"/>
          </a:xfrm>
        </p:spPr>
        <p:txBody>
          <a:bodyPr/>
          <a:lstStyle/>
          <a:p>
            <a:r>
              <a:rPr lang="en-US" dirty="0"/>
              <a:t>1) Introduction &amp; MPU-H3-in-X flow </a:t>
            </a:r>
          </a:p>
        </p:txBody>
      </p:sp>
      <p:sp>
        <p:nvSpPr>
          <p:cNvPr id="5" name="Content Placeholder 4"/>
          <p:cNvSpPr>
            <a:spLocks noGrp="1"/>
          </p:cNvSpPr>
          <p:nvPr>
            <p:ph idx="1"/>
          </p:nvPr>
        </p:nvSpPr>
        <p:spPr>
          <a:xfrm>
            <a:off x="360219" y="1023759"/>
            <a:ext cx="11300456" cy="5570723"/>
          </a:xfrm>
        </p:spPr>
        <p:txBody>
          <a:bodyPr wrap="square">
            <a:spAutoFit/>
          </a:bodyPr>
          <a:lstStyle/>
          <a:p>
            <a:pPr>
              <a:spcBef>
                <a:spcPts val="1200"/>
              </a:spcBef>
            </a:pPr>
            <a:r>
              <a:rPr lang="en-US" sz="2400" b="0" dirty="0"/>
              <a:t>First let's see a complete flow how to debug H3-apps for MPUs in MPLABX</a:t>
            </a:r>
          </a:p>
          <a:p>
            <a:pPr>
              <a:spcBef>
                <a:spcPts val="1200"/>
              </a:spcBef>
            </a:pPr>
            <a:r>
              <a:rPr lang="en-US" sz="2400" b="0" dirty="0"/>
              <a:t>Second part is about at91, how it's used </a:t>
            </a:r>
          </a:p>
          <a:p>
            <a:pPr lvl="1">
              <a:spcBef>
                <a:spcPts val="1200"/>
              </a:spcBef>
              <a:buFont typeface="Courier New" panose="02070309020205020404" pitchFamily="49" charset="0"/>
              <a:buChar char="o"/>
            </a:pPr>
            <a:r>
              <a:rPr lang="en-US" sz="2400" b="0" dirty="0"/>
              <a:t>in the MPLABX-based MPU-debug</a:t>
            </a:r>
          </a:p>
          <a:p>
            <a:pPr lvl="1">
              <a:spcBef>
                <a:spcPts val="1200"/>
              </a:spcBef>
              <a:buFont typeface="Courier New" panose="02070309020205020404" pitchFamily="49" charset="0"/>
              <a:buChar char="o"/>
            </a:pPr>
            <a:r>
              <a:rPr lang="en-US" sz="2400" dirty="0"/>
              <a:t>in the production environment</a:t>
            </a:r>
          </a:p>
          <a:p>
            <a:pPr lvl="1">
              <a:spcBef>
                <a:spcPts val="1200"/>
              </a:spcBef>
              <a:buFont typeface="Courier New" panose="02070309020205020404" pitchFamily="49" charset="0"/>
              <a:buChar char="o"/>
            </a:pPr>
            <a:r>
              <a:rPr lang="en-US" sz="2400" b="0" dirty="0"/>
              <a:t>and, finally how to develop/debug at91 sources itself</a:t>
            </a:r>
          </a:p>
          <a:p>
            <a:pPr>
              <a:spcBef>
                <a:spcPts val="1200"/>
              </a:spcBef>
            </a:pPr>
            <a:r>
              <a:rPr lang="en-US" sz="2400" b="0" dirty="0"/>
              <a:t>Goal for this first demo:</a:t>
            </a:r>
          </a:p>
          <a:p>
            <a:pPr lvl="1">
              <a:spcBef>
                <a:spcPts val="1200"/>
              </a:spcBef>
              <a:buSzPct val="92000"/>
              <a:buFont typeface="Courier New" panose="02070309020205020404" pitchFamily="49" charset="0"/>
              <a:buChar char="o"/>
            </a:pPr>
            <a:r>
              <a:rPr lang="en-US" sz="2400" dirty="0"/>
              <a:t>Create simple H3app for SAMA7G54-EK </a:t>
            </a:r>
            <a:r>
              <a:rPr lang="en-US" sz="2400" b="1" i="1" dirty="0"/>
              <a:t>with at91.elf provided</a:t>
            </a:r>
            <a:r>
              <a:rPr lang="en-US" sz="2400" dirty="0"/>
              <a:t> </a:t>
            </a:r>
            <a:br>
              <a:rPr lang="en-US" sz="2400" dirty="0"/>
            </a:br>
            <a:r>
              <a:rPr lang="en-US" sz="2400" dirty="0"/>
              <a:t>-&gt;we'll see in part2 how to create the provided at91.elf ourselves</a:t>
            </a:r>
          </a:p>
          <a:p>
            <a:pPr lvl="1">
              <a:spcBef>
                <a:spcPts val="1200"/>
              </a:spcBef>
              <a:buSzPct val="92000"/>
              <a:buFont typeface="Courier New" panose="02070309020205020404" pitchFamily="49" charset="0"/>
              <a:buChar char="o"/>
            </a:pPr>
            <a:r>
              <a:rPr lang="en-US" sz="2400" b="0" dirty="0"/>
              <a:t>FW: LEDtoggle@1Hz + </a:t>
            </a:r>
            <a:r>
              <a:rPr lang="en-US" sz="2400" b="0" dirty="0" err="1"/>
              <a:t>UARTout</a:t>
            </a:r>
            <a:r>
              <a:rPr lang="en-US" sz="2400" b="0" dirty="0"/>
              <a:t> on console + </a:t>
            </a:r>
            <a:r>
              <a:rPr lang="en-US" sz="2400" b="0" dirty="0" err="1"/>
              <a:t>userButton</a:t>
            </a:r>
            <a:r>
              <a:rPr lang="en-US" sz="2400" b="0" dirty="0"/>
              <a:t>-press=</a:t>
            </a:r>
            <a:r>
              <a:rPr lang="en-US" sz="2400" b="0" dirty="0" err="1"/>
              <a:t>stopExecution</a:t>
            </a:r>
            <a:endParaRPr lang="en-US" sz="2400" dirty="0"/>
          </a:p>
          <a:p>
            <a:pPr lvl="1">
              <a:spcBef>
                <a:spcPts val="1200"/>
              </a:spcBef>
              <a:buSzPct val="92000"/>
              <a:buFont typeface="Courier New" panose="02070309020205020404" pitchFamily="49" charset="0"/>
              <a:buChar char="o"/>
            </a:pPr>
            <a:r>
              <a:rPr lang="en-US" sz="2400" b="0" dirty="0"/>
              <a:t>HW setup for different/all MPU-boards</a:t>
            </a:r>
          </a:p>
          <a:p>
            <a:pPr lvl="1">
              <a:spcBef>
                <a:spcPts val="1200"/>
              </a:spcBef>
              <a:buSzPct val="92000"/>
              <a:buFont typeface="Courier New" panose="02070309020205020404" pitchFamily="49" charset="0"/>
              <a:buChar char="o"/>
            </a:pPr>
            <a:r>
              <a:rPr lang="en-US" sz="2400" b="0" dirty="0"/>
              <a:t>Steps to run demo</a:t>
            </a:r>
          </a:p>
        </p:txBody>
      </p:sp>
    </p:spTree>
    <p:custDataLst>
      <p:tags r:id="rId1"/>
    </p:custDataLst>
    <p:extLst>
      <p:ext uri="{BB962C8B-B14F-4D97-AF65-F5344CB8AC3E}">
        <p14:creationId xmlns:p14="http://schemas.microsoft.com/office/powerpoint/2010/main" val="1587643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various MPU targets</a:t>
            </a:r>
          </a:p>
        </p:txBody>
      </p:sp>
      <p:sp>
        <p:nvSpPr>
          <p:cNvPr id="5" name="Content Placeholder 4"/>
          <p:cNvSpPr>
            <a:spLocks noGrp="1"/>
          </p:cNvSpPr>
          <p:nvPr>
            <p:ph idx="1"/>
          </p:nvPr>
        </p:nvSpPr>
        <p:spPr>
          <a:xfrm>
            <a:off x="662953" y="1023759"/>
            <a:ext cx="10997721" cy="3347038"/>
          </a:xfrm>
        </p:spPr>
        <p:txBody>
          <a:bodyPr wrap="square">
            <a:spAutoFit/>
          </a:bodyPr>
          <a:lstStyle/>
          <a:p>
            <a:r>
              <a:rPr lang="en-US" sz="2400" dirty="0"/>
              <a:t>next we'll look at various MPU-</a:t>
            </a:r>
            <a:r>
              <a:rPr lang="en-US" sz="2400" dirty="0" err="1"/>
              <a:t>evalkits</a:t>
            </a:r>
            <a:r>
              <a:rPr lang="en-US" sz="2400" dirty="0"/>
              <a:t> and the pitfalls each one holds</a:t>
            </a:r>
          </a:p>
          <a:p>
            <a:pPr lvl="1"/>
            <a:r>
              <a:rPr lang="en-US" sz="2400" dirty="0">
                <a:solidFill>
                  <a:schemeClr val="bg1">
                    <a:lumMod val="75000"/>
                  </a:schemeClr>
                </a:solidFill>
              </a:rPr>
              <a:t>SAMA7G5-EK </a:t>
            </a:r>
          </a:p>
          <a:p>
            <a:pPr lvl="1"/>
            <a:r>
              <a:rPr lang="en-US" sz="2400" dirty="0">
                <a:solidFill>
                  <a:schemeClr val="bg1">
                    <a:lumMod val="75000"/>
                  </a:schemeClr>
                </a:solidFill>
              </a:rPr>
              <a:t>SAMA5D2-xplained</a:t>
            </a:r>
          </a:p>
          <a:p>
            <a:pPr lvl="1"/>
            <a:r>
              <a:rPr lang="en-US" sz="2400" dirty="0">
                <a:solidFill>
                  <a:schemeClr val="bg1">
                    <a:lumMod val="75000"/>
                  </a:schemeClr>
                </a:solidFill>
              </a:rPr>
              <a:t>SOM-EK</a:t>
            </a:r>
          </a:p>
          <a:p>
            <a:pPr lvl="1"/>
            <a:r>
              <a:rPr lang="en-US" sz="2400" dirty="0">
                <a:solidFill>
                  <a:schemeClr val="bg1">
                    <a:lumMod val="75000"/>
                  </a:schemeClr>
                </a:solidFill>
              </a:rPr>
              <a:t>WLSOM-EK</a:t>
            </a:r>
          </a:p>
          <a:p>
            <a:pPr lvl="1"/>
            <a:r>
              <a:rPr lang="en-US" sz="2400" dirty="0">
                <a:solidFill>
                  <a:schemeClr val="bg1">
                    <a:lumMod val="75000"/>
                  </a:schemeClr>
                </a:solidFill>
              </a:rPr>
              <a:t>SAM9x60-EK</a:t>
            </a:r>
          </a:p>
          <a:p>
            <a:pPr lvl="1"/>
            <a:r>
              <a:rPr lang="en-US" sz="2400" dirty="0">
                <a:solidFill>
                  <a:schemeClr val="bg1">
                    <a:lumMod val="75000"/>
                  </a:schemeClr>
                </a:solidFill>
              </a:rPr>
              <a:t>SAM9x60-curiosity</a:t>
            </a:r>
          </a:p>
          <a:p>
            <a:pPr lvl="1"/>
            <a:r>
              <a:rPr lang="en-US" sz="2400" dirty="0">
                <a:solidFill>
                  <a:schemeClr val="tx1"/>
                </a:solidFill>
              </a:rPr>
              <a:t>SAM9x75-ddr3-EB</a:t>
            </a:r>
          </a:p>
        </p:txBody>
      </p:sp>
    </p:spTree>
    <p:custDataLst>
      <p:tags r:id="rId1"/>
    </p:custDataLst>
    <p:extLst>
      <p:ext uri="{BB962C8B-B14F-4D97-AF65-F5344CB8AC3E}">
        <p14:creationId xmlns:p14="http://schemas.microsoft.com/office/powerpoint/2010/main" val="4141133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SAM9x75-EB (-)</a:t>
            </a:r>
          </a:p>
        </p:txBody>
      </p:sp>
      <p:sp>
        <p:nvSpPr>
          <p:cNvPr id="5" name="Content Placeholder 4"/>
          <p:cNvSpPr>
            <a:spLocks noGrp="1"/>
          </p:cNvSpPr>
          <p:nvPr>
            <p:ph idx="1"/>
          </p:nvPr>
        </p:nvSpPr>
        <p:spPr>
          <a:xfrm>
            <a:off x="239537" y="924761"/>
            <a:ext cx="10997721" cy="5724612"/>
          </a:xfrm>
        </p:spPr>
        <p:txBody>
          <a:bodyPr wrap="square">
            <a:spAutoFit/>
          </a:bodyPr>
          <a:lstStyle/>
          <a:p>
            <a:r>
              <a:rPr lang="en-US" sz="2400" dirty="0"/>
              <a:t>SAMA9x75 EB</a:t>
            </a:r>
          </a:p>
          <a:p>
            <a:pPr lvl="1"/>
            <a:r>
              <a:rPr lang="en-US" sz="2000" dirty="0"/>
              <a:t>SAM9x60-curiosity</a:t>
            </a:r>
          </a:p>
          <a:p>
            <a:pPr lvl="1"/>
            <a:r>
              <a:rPr lang="en-US" sz="2000" dirty="0"/>
              <a:t>SAM9x75-ddr3-EB</a:t>
            </a:r>
          </a:p>
          <a:p>
            <a:pPr marL="355600" lvl="1" indent="-177800"/>
            <a:endParaRPr lang="en-US" dirty="0"/>
          </a:p>
          <a:p>
            <a:pPr marL="355600" lvl="1" indent="-177800"/>
            <a:r>
              <a:rPr lang="en-US" dirty="0"/>
              <a:t>HW setup </a:t>
            </a:r>
          </a:p>
          <a:p>
            <a:pPr marL="648208" lvl="2" indent="-177800"/>
            <a:r>
              <a:rPr lang="en-US" sz="2000" dirty="0"/>
              <a:t>Jumpers !!</a:t>
            </a:r>
          </a:p>
          <a:p>
            <a:pPr marL="648208" lvl="2" indent="-177800"/>
            <a:r>
              <a:rPr lang="en-US" sz="2000" dirty="0"/>
              <a:t>not </a:t>
            </a:r>
            <a:r>
              <a:rPr lang="en-US" sz="2000" dirty="0" err="1"/>
              <a:t>nSTART</a:t>
            </a:r>
            <a:r>
              <a:rPr lang="en-US" sz="2000" dirty="0"/>
              <a:t> (=</a:t>
            </a:r>
            <a:r>
              <a:rPr lang="en-US" sz="2000" dirty="0" err="1"/>
              <a:t>pwr</a:t>
            </a:r>
            <a:r>
              <a:rPr lang="en-US" sz="2000" dirty="0"/>
              <a:t> button)</a:t>
            </a:r>
          </a:p>
          <a:p>
            <a:pPr marL="355600" lvl="1" indent="-177800"/>
            <a:r>
              <a:rPr lang="en-US" dirty="0"/>
              <a:t>Prj -</a:t>
            </a:r>
          </a:p>
          <a:p>
            <a:pPr marL="355600" lvl="1" indent="-177800"/>
            <a:r>
              <a:rPr lang="en-US" dirty="0"/>
              <a:t>env</a:t>
            </a:r>
          </a:p>
          <a:p>
            <a:pPr marL="648208" lvl="2" indent="-177800"/>
            <a:r>
              <a:rPr lang="en-US" sz="2000" dirty="0"/>
              <a:t>MPLABX-v??</a:t>
            </a:r>
          </a:p>
          <a:p>
            <a:pPr marL="648208" lvl="2" indent="-177800"/>
            <a:r>
              <a:rPr lang="en-US" sz="2000" dirty="0"/>
              <a:t>XC32-v??</a:t>
            </a:r>
          </a:p>
          <a:p>
            <a:pPr marL="648208" lvl="2" indent="-177800"/>
            <a:r>
              <a:rPr lang="en-US" sz="2000" dirty="0"/>
              <a:t>SAMA9x7_DFP (CMSIS-v5.8.0)</a:t>
            </a:r>
          </a:p>
          <a:p>
            <a:pPr marL="922528" lvl="3" indent="-177800">
              <a:tabLst>
                <a:tab pos="1887538" algn="l"/>
              </a:tabLst>
            </a:pPr>
            <a:r>
              <a:rPr lang="en-US" sz="2000" dirty="0"/>
              <a:t>v??</a:t>
            </a:r>
          </a:p>
          <a:p>
            <a:pPr marL="177800" lvl="2" indent="-177800">
              <a:spcBef>
                <a:spcPts val="1200"/>
              </a:spcBef>
              <a:buNone/>
            </a:pPr>
            <a:r>
              <a:rPr lang="en-US" sz="2000" dirty="0"/>
              <a:t>-&gt;so once you have a working </a:t>
            </a:r>
            <a:br>
              <a:rPr lang="en-US" sz="2000" dirty="0"/>
            </a:br>
            <a:r>
              <a:rPr lang="en-US" sz="2000" dirty="0"/>
              <a:t>env note versions and </a:t>
            </a:r>
            <a:br>
              <a:rPr lang="en-US" sz="2000" dirty="0"/>
            </a:br>
            <a:r>
              <a:rPr lang="en-US" sz="2000" dirty="0"/>
              <a:t>picture of setup (which connections and jumpers are needed !)</a:t>
            </a:r>
          </a:p>
        </p:txBody>
      </p:sp>
      <p:sp>
        <p:nvSpPr>
          <p:cNvPr id="7" name="TextBox 6">
            <a:extLst>
              <a:ext uri="{FF2B5EF4-FFF2-40B4-BE49-F238E27FC236}">
                <a16:creationId xmlns:a16="http://schemas.microsoft.com/office/drawing/2014/main" id="{86EC2730-96C5-9BAE-08B8-6CD29458BAFF}"/>
              </a:ext>
            </a:extLst>
          </p:cNvPr>
          <p:cNvSpPr txBox="1"/>
          <p:nvPr/>
        </p:nvSpPr>
        <p:spPr>
          <a:xfrm rot="2112539">
            <a:off x="5678034" y="3074188"/>
            <a:ext cx="4779451" cy="1015663"/>
          </a:xfrm>
          <a:prstGeom prst="rect">
            <a:avLst/>
          </a:prstGeom>
          <a:noFill/>
        </p:spPr>
        <p:txBody>
          <a:bodyPr wrap="square" rtlCol="0">
            <a:spAutoFit/>
          </a:bodyPr>
          <a:lstStyle/>
          <a:p>
            <a:pPr algn="ctr"/>
            <a:r>
              <a:rPr lang="de-DE" sz="6000" dirty="0">
                <a:solidFill>
                  <a:srgbClr val="FF0000"/>
                </a:solidFill>
              </a:rPr>
              <a:t>not tested yet</a:t>
            </a:r>
          </a:p>
        </p:txBody>
      </p:sp>
    </p:spTree>
    <p:custDataLst>
      <p:tags r:id="rId1"/>
    </p:custDataLst>
    <p:extLst>
      <p:ext uri="{BB962C8B-B14F-4D97-AF65-F5344CB8AC3E}">
        <p14:creationId xmlns:p14="http://schemas.microsoft.com/office/powerpoint/2010/main" val="11772865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Various targets - what's the message here?</a:t>
            </a:r>
          </a:p>
        </p:txBody>
      </p:sp>
      <p:sp>
        <p:nvSpPr>
          <p:cNvPr id="5" name="Content Placeholder 4"/>
          <p:cNvSpPr>
            <a:spLocks noGrp="1"/>
          </p:cNvSpPr>
          <p:nvPr>
            <p:ph idx="1"/>
          </p:nvPr>
        </p:nvSpPr>
        <p:spPr>
          <a:xfrm>
            <a:off x="239537" y="924761"/>
            <a:ext cx="10997721" cy="430855"/>
          </a:xfrm>
        </p:spPr>
        <p:txBody>
          <a:bodyPr wrap="square">
            <a:spAutoFit/>
          </a:bodyPr>
          <a:lstStyle/>
          <a:p>
            <a:pPr marL="0" indent="0">
              <a:buNone/>
            </a:pPr>
            <a:r>
              <a:rPr lang="en-US" sz="2000" dirty="0"/>
              <a:t> </a:t>
            </a:r>
          </a:p>
        </p:txBody>
      </p:sp>
      <p:sp>
        <p:nvSpPr>
          <p:cNvPr id="7" name="TextBox 6">
            <a:extLst>
              <a:ext uri="{FF2B5EF4-FFF2-40B4-BE49-F238E27FC236}">
                <a16:creationId xmlns:a16="http://schemas.microsoft.com/office/drawing/2014/main" id="{86EC2730-96C5-9BAE-08B8-6CD29458BAFF}"/>
              </a:ext>
            </a:extLst>
          </p:cNvPr>
          <p:cNvSpPr txBox="1"/>
          <p:nvPr/>
        </p:nvSpPr>
        <p:spPr>
          <a:xfrm rot="562763">
            <a:off x="1244096" y="1720027"/>
            <a:ext cx="10029501" cy="3785652"/>
          </a:xfrm>
          <a:prstGeom prst="rect">
            <a:avLst/>
          </a:prstGeom>
          <a:noFill/>
        </p:spPr>
        <p:txBody>
          <a:bodyPr wrap="square" rtlCol="0">
            <a:spAutoFit/>
          </a:bodyPr>
          <a:lstStyle/>
          <a:p>
            <a:pPr algn="ctr"/>
            <a:r>
              <a:rPr lang="de-DE" sz="4800" dirty="0">
                <a:solidFill>
                  <a:srgbClr val="0070C0"/>
                </a:solidFill>
              </a:rPr>
              <a:t>Don't trust if someone tells you </a:t>
            </a:r>
            <a:br>
              <a:rPr lang="de-DE" sz="4800" dirty="0">
                <a:solidFill>
                  <a:srgbClr val="0070C0"/>
                </a:solidFill>
              </a:rPr>
            </a:br>
            <a:r>
              <a:rPr lang="de-DE" sz="4800" dirty="0">
                <a:solidFill>
                  <a:srgbClr val="0070C0"/>
                </a:solidFill>
              </a:rPr>
              <a:t>'it works' or 'should work'</a:t>
            </a:r>
            <a:br>
              <a:rPr lang="de-DE" sz="4800" dirty="0">
                <a:solidFill>
                  <a:srgbClr val="0070C0"/>
                </a:solidFill>
              </a:rPr>
            </a:br>
            <a:r>
              <a:rPr lang="de-DE" sz="4800" dirty="0">
                <a:solidFill>
                  <a:srgbClr val="0070C0"/>
                </a:solidFill>
              </a:rPr>
              <a:t>-&gt; test yourself, verify </a:t>
            </a:r>
            <a:br>
              <a:rPr lang="de-DE" sz="4800" dirty="0">
                <a:solidFill>
                  <a:srgbClr val="0070C0"/>
                </a:solidFill>
              </a:rPr>
            </a:br>
            <a:r>
              <a:rPr lang="de-DE" sz="4800" dirty="0">
                <a:solidFill>
                  <a:srgbClr val="0070C0"/>
                </a:solidFill>
              </a:rPr>
              <a:t>AND once you've a working setup</a:t>
            </a:r>
            <a:br>
              <a:rPr lang="de-DE" sz="4800" dirty="0">
                <a:solidFill>
                  <a:srgbClr val="0070C0"/>
                </a:solidFill>
              </a:rPr>
            </a:br>
            <a:r>
              <a:rPr lang="de-DE" sz="4800" dirty="0">
                <a:solidFill>
                  <a:srgbClr val="0070C0"/>
                </a:solidFill>
              </a:rPr>
              <a:t>!!! note down versions+phy- setup !!!</a:t>
            </a:r>
          </a:p>
        </p:txBody>
      </p:sp>
    </p:spTree>
    <p:custDataLst>
      <p:tags r:id="rId1"/>
    </p:custDataLst>
    <p:extLst>
      <p:ext uri="{BB962C8B-B14F-4D97-AF65-F5344CB8AC3E}">
        <p14:creationId xmlns:p14="http://schemas.microsoft.com/office/powerpoint/2010/main" val="29369505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solidFill>
                  <a:srgbClr val="00B050"/>
                </a:solidFill>
              </a:rPr>
              <a:t>DEMO</a:t>
            </a:r>
          </a:p>
        </p:txBody>
      </p:sp>
      <p:sp>
        <p:nvSpPr>
          <p:cNvPr id="5" name="Content Placeholder 4"/>
          <p:cNvSpPr>
            <a:spLocks noGrp="1"/>
          </p:cNvSpPr>
          <p:nvPr>
            <p:ph idx="1"/>
          </p:nvPr>
        </p:nvSpPr>
        <p:spPr>
          <a:xfrm>
            <a:off x="239537" y="924761"/>
            <a:ext cx="10997721" cy="430855"/>
          </a:xfrm>
        </p:spPr>
        <p:txBody>
          <a:bodyPr wrap="square">
            <a:spAutoFit/>
          </a:bodyPr>
          <a:lstStyle/>
          <a:p>
            <a:pPr marL="0" indent="0">
              <a:buNone/>
            </a:pPr>
            <a:r>
              <a:rPr lang="en-US" sz="2000" dirty="0"/>
              <a:t> </a:t>
            </a:r>
          </a:p>
        </p:txBody>
      </p:sp>
      <p:sp>
        <p:nvSpPr>
          <p:cNvPr id="7" name="TextBox 6">
            <a:extLst>
              <a:ext uri="{FF2B5EF4-FFF2-40B4-BE49-F238E27FC236}">
                <a16:creationId xmlns:a16="http://schemas.microsoft.com/office/drawing/2014/main" id="{86EC2730-96C5-9BAE-08B8-6CD29458BAFF}"/>
              </a:ext>
            </a:extLst>
          </p:cNvPr>
          <p:cNvSpPr txBox="1"/>
          <p:nvPr/>
        </p:nvSpPr>
        <p:spPr>
          <a:xfrm>
            <a:off x="1244096" y="1355616"/>
            <a:ext cx="10029501" cy="3046988"/>
          </a:xfrm>
          <a:prstGeom prst="rect">
            <a:avLst/>
          </a:prstGeom>
          <a:noFill/>
        </p:spPr>
        <p:txBody>
          <a:bodyPr wrap="square" rtlCol="0">
            <a:spAutoFit/>
          </a:bodyPr>
          <a:lstStyle/>
          <a:p>
            <a:pPr algn="ctr"/>
            <a:r>
              <a:rPr lang="de-DE" sz="4800" dirty="0">
                <a:solidFill>
                  <a:srgbClr val="00B050"/>
                </a:solidFill>
              </a:rPr>
              <a:t>DEMO on</a:t>
            </a:r>
          </a:p>
          <a:p>
            <a:pPr algn="ctr"/>
            <a:r>
              <a:rPr lang="de-DE" sz="4800" dirty="0">
                <a:solidFill>
                  <a:srgbClr val="00B050"/>
                </a:solidFill>
              </a:rPr>
              <a:t>SAM9x60-curiosity</a:t>
            </a:r>
            <a:br>
              <a:rPr lang="de-DE" sz="4800" dirty="0">
                <a:solidFill>
                  <a:srgbClr val="00B050"/>
                </a:solidFill>
              </a:rPr>
            </a:br>
            <a:r>
              <a:rPr lang="de-DE" sz="4800" dirty="0">
                <a:solidFill>
                  <a:srgbClr val="00B050"/>
                </a:solidFill>
              </a:rPr>
              <a:t>or SAMA7G5-EK</a:t>
            </a:r>
            <a:br>
              <a:rPr lang="de-DE" sz="4800" dirty="0">
                <a:solidFill>
                  <a:srgbClr val="00B050"/>
                </a:solidFill>
              </a:rPr>
            </a:br>
            <a:r>
              <a:rPr lang="de-DE" sz="4800" dirty="0">
                <a:solidFill>
                  <a:srgbClr val="00B050"/>
                </a:solidFill>
              </a:rPr>
              <a:t>with provided at91.elf</a:t>
            </a:r>
          </a:p>
        </p:txBody>
      </p:sp>
      <p:sp>
        <p:nvSpPr>
          <p:cNvPr id="2" name="TextBox 1">
            <a:extLst>
              <a:ext uri="{FF2B5EF4-FFF2-40B4-BE49-F238E27FC236}">
                <a16:creationId xmlns:a16="http://schemas.microsoft.com/office/drawing/2014/main" id="{A153730E-275A-DA38-9501-10A0BC7AFBF9}"/>
              </a:ext>
            </a:extLst>
          </p:cNvPr>
          <p:cNvSpPr txBox="1"/>
          <p:nvPr/>
        </p:nvSpPr>
        <p:spPr>
          <a:xfrm>
            <a:off x="1244096" y="4846973"/>
            <a:ext cx="10029501" cy="830997"/>
          </a:xfrm>
          <a:prstGeom prst="rect">
            <a:avLst/>
          </a:prstGeom>
          <a:noFill/>
        </p:spPr>
        <p:txBody>
          <a:bodyPr wrap="square" rtlCol="0">
            <a:spAutoFit/>
          </a:bodyPr>
          <a:lstStyle/>
          <a:p>
            <a:pPr algn="ctr"/>
            <a:r>
              <a:rPr lang="de-DE" sz="4800" dirty="0">
                <a:solidFill>
                  <a:srgbClr val="00B050"/>
                </a:solidFill>
              </a:rPr>
              <a:t>or skip ?!</a:t>
            </a:r>
          </a:p>
        </p:txBody>
      </p:sp>
    </p:spTree>
    <p:custDataLst>
      <p:tags r:id="rId1"/>
    </p:custDataLst>
    <p:extLst>
      <p:ext uri="{BB962C8B-B14F-4D97-AF65-F5344CB8AC3E}">
        <p14:creationId xmlns:p14="http://schemas.microsoft.com/office/powerpoint/2010/main" val="24779521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D000DD5-8324-3B91-E17C-9790A87FFE20}"/>
              </a:ext>
            </a:extLst>
          </p:cNvPr>
          <p:cNvPicPr>
            <a:picLocks noChangeAspect="1"/>
          </p:cNvPicPr>
          <p:nvPr/>
        </p:nvPicPr>
        <p:blipFill>
          <a:blip r:embed="rId3"/>
          <a:stretch>
            <a:fillRect/>
          </a:stretch>
        </p:blipFill>
        <p:spPr>
          <a:xfrm>
            <a:off x="415009" y="1566066"/>
            <a:ext cx="5054408" cy="3475717"/>
          </a:xfrm>
          <a:prstGeom prst="rect">
            <a:avLst/>
          </a:prstGeom>
        </p:spPr>
      </p:pic>
      <p:sp>
        <p:nvSpPr>
          <p:cNvPr id="2" name="Title 1"/>
          <p:cNvSpPr>
            <a:spLocks noGrp="1"/>
          </p:cNvSpPr>
          <p:nvPr>
            <p:ph type="title"/>
          </p:nvPr>
        </p:nvSpPr>
        <p:spPr>
          <a:xfrm>
            <a:off x="1230489" y="191911"/>
            <a:ext cx="10481896" cy="637017"/>
          </a:xfrm>
        </p:spPr>
        <p:txBody>
          <a:bodyPr/>
          <a:lstStyle/>
          <a:p>
            <a:r>
              <a:rPr lang="en-US" dirty="0"/>
              <a:t>1) summary of steps to run demo</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829900"/>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 Steps to </a:t>
            </a:r>
            <a:r>
              <a:rPr lang="en-US" sz="2400" b="0" dirty="0" err="1"/>
              <a:t>create+run</a:t>
            </a:r>
            <a:r>
              <a:rPr lang="en-US" sz="2400" b="0" dirty="0"/>
              <a:t> a MPU-H3app</a:t>
            </a:r>
          </a:p>
          <a:p>
            <a:pPr marL="0" indent="0">
              <a:buNone/>
            </a:pPr>
            <a:endParaRPr lang="en-US" sz="2400" b="0" dirty="0"/>
          </a:p>
          <a:p>
            <a:pPr marL="0" indent="0">
              <a:buNone/>
            </a:pPr>
            <a:endParaRPr lang="en-US" sz="2400" b="0" dirty="0"/>
          </a:p>
          <a:p>
            <a:pPr marL="0" indent="0">
              <a:buNone/>
            </a:pPr>
            <a:endParaRPr lang="en-US" sz="2400" b="0" dirty="0"/>
          </a:p>
          <a:p>
            <a:pPr marL="0" indent="0">
              <a:buNone/>
            </a:pPr>
            <a:endParaRPr lang="en-US" sz="2400" b="0" dirty="0"/>
          </a:p>
          <a:p>
            <a:pPr marL="0" indent="0">
              <a:buNone/>
            </a:pPr>
            <a:endParaRPr lang="en-US" sz="2400" b="0" dirty="0"/>
          </a:p>
          <a:p>
            <a:pPr marL="0" indent="0">
              <a:buNone/>
            </a:pPr>
            <a:endParaRPr lang="en-US" sz="2400" b="0" dirty="0"/>
          </a:p>
          <a:p>
            <a:pPr marL="0" indent="0">
              <a:buNone/>
            </a:pPr>
            <a:endParaRPr lang="en-US" sz="2400" b="0" dirty="0"/>
          </a:p>
          <a:p>
            <a:pPr marL="0" indent="0">
              <a:buNone/>
            </a:pPr>
            <a:endParaRPr lang="en-US" sz="2400" b="0" dirty="0"/>
          </a:p>
          <a:p>
            <a:pPr marL="0" indent="0">
              <a:buNone/>
            </a:pPr>
            <a:br>
              <a:rPr lang="en-US" sz="2400" b="0" dirty="0"/>
            </a:br>
            <a:endParaRPr lang="en-US" sz="2400" b="0" dirty="0"/>
          </a:p>
          <a:p>
            <a:pPr marL="179388" indent="-179388">
              <a:buNone/>
            </a:pPr>
            <a:r>
              <a:rPr lang="en-US" sz="2400" i="1" dirty="0">
                <a:solidFill>
                  <a:srgbClr val="0070C0"/>
                </a:solidFill>
              </a:rPr>
              <a:t>Obviously at91 gets executed, but how?</a:t>
            </a:r>
          </a:p>
          <a:p>
            <a:pPr marL="179388" indent="-179388">
              <a:buNone/>
            </a:pPr>
            <a:r>
              <a:rPr lang="en-US" sz="2400" i="1" dirty="0">
                <a:solidFill>
                  <a:srgbClr val="0070C0"/>
                </a:solidFill>
              </a:rPr>
              <a:t>Following slides will show how at91 </a:t>
            </a:r>
            <a:br>
              <a:rPr lang="en-US" sz="2400" i="1" dirty="0">
                <a:solidFill>
                  <a:srgbClr val="0070C0"/>
                </a:solidFill>
              </a:rPr>
            </a:br>
            <a:r>
              <a:rPr lang="en-US" sz="2400" i="1" dirty="0">
                <a:solidFill>
                  <a:srgbClr val="0070C0"/>
                </a:solidFill>
              </a:rPr>
              <a:t>is triggered</a:t>
            </a:r>
          </a:p>
        </p:txBody>
      </p:sp>
      <p:grpSp>
        <p:nvGrpSpPr>
          <p:cNvPr id="11" name="Group 10">
            <a:extLst>
              <a:ext uri="{FF2B5EF4-FFF2-40B4-BE49-F238E27FC236}">
                <a16:creationId xmlns:a16="http://schemas.microsoft.com/office/drawing/2014/main" id="{0B0267B4-757D-440C-58E2-B12005ECF120}"/>
              </a:ext>
            </a:extLst>
          </p:cNvPr>
          <p:cNvGrpSpPr/>
          <p:nvPr/>
        </p:nvGrpSpPr>
        <p:grpSpPr>
          <a:xfrm>
            <a:off x="4270922" y="783997"/>
            <a:ext cx="7807128" cy="5882092"/>
            <a:chOff x="4270922" y="783997"/>
            <a:chExt cx="7807128" cy="5882092"/>
          </a:xfrm>
        </p:grpSpPr>
        <p:pic>
          <p:nvPicPr>
            <p:cNvPr id="6" name="Picture 5">
              <a:extLst>
                <a:ext uri="{FF2B5EF4-FFF2-40B4-BE49-F238E27FC236}">
                  <a16:creationId xmlns:a16="http://schemas.microsoft.com/office/drawing/2014/main" id="{192C7149-8115-E61A-A9BE-0F8A95232813}"/>
                </a:ext>
              </a:extLst>
            </p:cNvPr>
            <p:cNvPicPr>
              <a:picLocks noChangeAspect="1"/>
            </p:cNvPicPr>
            <p:nvPr/>
          </p:nvPicPr>
          <p:blipFill>
            <a:blip r:embed="rId4"/>
            <a:stretch>
              <a:fillRect/>
            </a:stretch>
          </p:blipFill>
          <p:spPr>
            <a:xfrm>
              <a:off x="5750068" y="783997"/>
              <a:ext cx="6327982" cy="5882092"/>
            </a:xfrm>
            <a:prstGeom prst="rect">
              <a:avLst/>
            </a:prstGeom>
          </p:spPr>
        </p:pic>
        <p:cxnSp>
          <p:nvCxnSpPr>
            <p:cNvPr id="10" name="Straight Arrow Connector 9">
              <a:extLst>
                <a:ext uri="{FF2B5EF4-FFF2-40B4-BE49-F238E27FC236}">
                  <a16:creationId xmlns:a16="http://schemas.microsoft.com/office/drawing/2014/main" id="{C00FD272-E5FA-9B2A-F600-4ABA54CDAA73}"/>
                </a:ext>
              </a:extLst>
            </p:cNvPr>
            <p:cNvCxnSpPr>
              <a:cxnSpLocks/>
            </p:cNvCxnSpPr>
            <p:nvPr/>
          </p:nvCxnSpPr>
          <p:spPr>
            <a:xfrm flipV="1">
              <a:off x="4609578" y="1282700"/>
              <a:ext cx="4636022" cy="3759083"/>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C1C7A8BE-C1D6-AC4E-0CAB-39DFC89B92E3}"/>
                </a:ext>
              </a:extLst>
            </p:cNvPr>
            <p:cNvCxnSpPr>
              <a:cxnSpLocks/>
            </p:cNvCxnSpPr>
            <p:nvPr/>
          </p:nvCxnSpPr>
          <p:spPr>
            <a:xfrm flipV="1">
              <a:off x="4270922" y="3303924"/>
              <a:ext cx="1479146" cy="1404044"/>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 name="TextBox 2">
            <a:extLst>
              <a:ext uri="{FF2B5EF4-FFF2-40B4-BE49-F238E27FC236}">
                <a16:creationId xmlns:a16="http://schemas.microsoft.com/office/drawing/2014/main" id="{0EF75932-FA52-479E-9EFA-8F0E26BF2BA9}"/>
              </a:ext>
            </a:extLst>
          </p:cNvPr>
          <p:cNvSpPr txBox="1"/>
          <p:nvPr/>
        </p:nvSpPr>
        <p:spPr>
          <a:xfrm rot="2302411">
            <a:off x="4135664" y="1742675"/>
            <a:ext cx="1749660" cy="769441"/>
          </a:xfrm>
          <a:prstGeom prst="rect">
            <a:avLst/>
          </a:prstGeom>
          <a:noFill/>
        </p:spPr>
        <p:txBody>
          <a:bodyPr wrap="square" rtlCol="0">
            <a:spAutoFit/>
          </a:bodyPr>
          <a:lstStyle/>
          <a:p>
            <a:pPr algn="ctr"/>
            <a:r>
              <a:rPr lang="de-DE" sz="4400" b="1" dirty="0">
                <a:solidFill>
                  <a:srgbClr val="00B050"/>
                </a:solidFill>
              </a:rPr>
              <a:t>Demo</a:t>
            </a:r>
          </a:p>
        </p:txBody>
      </p:sp>
    </p:spTree>
    <p:extLst>
      <p:ext uri="{BB962C8B-B14F-4D97-AF65-F5344CB8AC3E}">
        <p14:creationId xmlns:p14="http://schemas.microsoft.com/office/powerpoint/2010/main" val="2973587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Summary: review of demo-steps</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850764" cy="5829901"/>
          </a:xfrm>
          <a:prstGeom prst="rect">
            <a:avLst/>
          </a:prstGeom>
        </p:spPr>
        <p:txBody>
          <a:bodyPr vert="horz" lIns="121888" tIns="60944" rIns="121888" bIns="60944" rtlCol="0">
            <a:normAutofit lnSpcReduction="10000"/>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sz="2400" b="0" dirty="0"/>
              <a:t>What did we do in the demo?</a:t>
            </a:r>
          </a:p>
          <a:p>
            <a:pPr marL="263525" indent="0">
              <a:buNone/>
            </a:pPr>
            <a:r>
              <a:rPr lang="en-US" sz="2400" b="0" dirty="0">
                <a:solidFill>
                  <a:srgbClr val="0070C0"/>
                </a:solidFill>
              </a:rPr>
              <a:t>=&gt; just created a normal H3app with MCC</a:t>
            </a:r>
          </a:p>
          <a:p>
            <a:r>
              <a:rPr lang="en-US" sz="2400" b="0" dirty="0"/>
              <a:t>What happened in the background?</a:t>
            </a:r>
          </a:p>
          <a:p>
            <a:pPr marL="263525" indent="0">
              <a:buNone/>
            </a:pPr>
            <a:r>
              <a:rPr lang="en-US" sz="2400" b="0" dirty="0">
                <a:solidFill>
                  <a:srgbClr val="0070C0"/>
                </a:solidFill>
              </a:rPr>
              <a:t>=&gt; somehow the at91 got executed, but how?</a:t>
            </a:r>
            <a:endParaRPr lang="en-US" sz="2400" b="0" dirty="0"/>
          </a:p>
          <a:p>
            <a:r>
              <a:rPr lang="en-US" sz="2400" b="0" dirty="0"/>
              <a:t>Which memories does the MPU have and what's available after reset?</a:t>
            </a:r>
          </a:p>
          <a:p>
            <a:pPr marL="263525" indent="0">
              <a:buNone/>
            </a:pPr>
            <a:r>
              <a:rPr lang="en-US" sz="2400" b="0" dirty="0">
                <a:solidFill>
                  <a:srgbClr val="0070C0"/>
                </a:solidFill>
              </a:rPr>
              <a:t>=&gt; after releasing reset only visible MPU-internal memory is the </a:t>
            </a:r>
            <a:r>
              <a:rPr lang="en-US" sz="2400" b="0" dirty="0" err="1">
                <a:solidFill>
                  <a:srgbClr val="0070C0"/>
                </a:solidFill>
              </a:rPr>
              <a:t>intSRAM</a:t>
            </a:r>
            <a:endParaRPr lang="en-US" sz="2400" b="0" dirty="0"/>
          </a:p>
          <a:p>
            <a:r>
              <a:rPr lang="en-US" sz="2400" b="0" dirty="0"/>
              <a:t>where did the at91 run from and how was it downloaded?</a:t>
            </a:r>
          </a:p>
          <a:p>
            <a:pPr marL="263525" indent="0">
              <a:buNone/>
            </a:pPr>
            <a:r>
              <a:rPr lang="en-US" sz="2400" b="0" dirty="0">
                <a:solidFill>
                  <a:srgbClr val="0070C0"/>
                </a:solidFill>
              </a:rPr>
              <a:t>=&gt; only MPU-memory it can run from is </a:t>
            </a:r>
            <a:r>
              <a:rPr lang="en-US" sz="2400" b="0" dirty="0" err="1">
                <a:solidFill>
                  <a:srgbClr val="0070C0"/>
                </a:solidFill>
              </a:rPr>
              <a:t>intSRAM</a:t>
            </a:r>
            <a:r>
              <a:rPr lang="en-US" sz="2400" b="0" dirty="0">
                <a:solidFill>
                  <a:srgbClr val="0070C0"/>
                </a:solidFill>
              </a:rPr>
              <a:t>, but how was is </a:t>
            </a:r>
            <a:r>
              <a:rPr lang="en-US" sz="2400" b="0" dirty="0" err="1">
                <a:solidFill>
                  <a:srgbClr val="0070C0"/>
                </a:solidFill>
              </a:rPr>
              <a:t>downloaded+executed</a:t>
            </a:r>
            <a:endParaRPr lang="en-US" sz="2400" b="0" dirty="0">
              <a:solidFill>
                <a:srgbClr val="0070C0"/>
              </a:solidFill>
            </a:endParaRPr>
          </a:p>
          <a:p>
            <a:pPr marL="720725" indent="0">
              <a:buNone/>
            </a:pPr>
            <a:r>
              <a:rPr lang="en-US" sz="2400" b="0" dirty="0">
                <a:solidFill>
                  <a:srgbClr val="0070C0"/>
                </a:solidFill>
              </a:rPr>
              <a:t>-&gt;need some mechanism to download at91 into </a:t>
            </a:r>
            <a:r>
              <a:rPr lang="en-US" sz="2400" b="0" dirty="0" err="1">
                <a:solidFill>
                  <a:srgbClr val="0070C0"/>
                </a:solidFill>
              </a:rPr>
              <a:t>intSRAM+execute</a:t>
            </a:r>
            <a:endParaRPr lang="en-US" sz="2400" b="0" dirty="0"/>
          </a:p>
          <a:p>
            <a:r>
              <a:rPr lang="en-US" sz="2400" b="0" dirty="0"/>
              <a:t>What is the at91 doing anyway?</a:t>
            </a:r>
          </a:p>
          <a:p>
            <a:pPr marL="263525" indent="0">
              <a:buNone/>
            </a:pPr>
            <a:r>
              <a:rPr lang="en-US" sz="2400" b="0" dirty="0">
                <a:solidFill>
                  <a:srgbClr val="0070C0"/>
                </a:solidFill>
              </a:rPr>
              <a:t>=&gt; besides other tasks that at91 initializes the DDR, so it can be used to </a:t>
            </a:r>
            <a:r>
              <a:rPr lang="en-US" sz="2400" b="0" dirty="0" err="1">
                <a:solidFill>
                  <a:srgbClr val="0070C0"/>
                </a:solidFill>
              </a:rPr>
              <a:t>store+execute</a:t>
            </a:r>
            <a:r>
              <a:rPr lang="en-US" sz="2400" b="0" dirty="0">
                <a:solidFill>
                  <a:srgbClr val="0070C0"/>
                </a:solidFill>
              </a:rPr>
              <a:t> code</a:t>
            </a:r>
            <a:endParaRPr lang="en-US" sz="2400" b="0" dirty="0"/>
          </a:p>
          <a:p>
            <a:r>
              <a:rPr lang="en-US" sz="2400" b="0" dirty="0"/>
              <a:t>Where did the application execute?</a:t>
            </a:r>
          </a:p>
          <a:p>
            <a:pPr marL="263525" indent="0">
              <a:buNone/>
            </a:pPr>
            <a:r>
              <a:rPr lang="en-US" sz="2400" b="0" dirty="0">
                <a:solidFill>
                  <a:srgbClr val="0070C0"/>
                </a:solidFill>
              </a:rPr>
              <a:t>=&gt; </a:t>
            </a:r>
            <a:r>
              <a:rPr lang="en-US" sz="2400" b="0" dirty="0" err="1">
                <a:solidFill>
                  <a:srgbClr val="0070C0"/>
                </a:solidFill>
              </a:rPr>
              <a:t>ddr.ld</a:t>
            </a:r>
            <a:r>
              <a:rPr lang="en-US" sz="2400" b="0" dirty="0">
                <a:solidFill>
                  <a:srgbClr val="0070C0"/>
                </a:solidFill>
              </a:rPr>
              <a:t> links H3app to DDR, but how was it downloaded?</a:t>
            </a:r>
            <a:endParaRPr lang="en-US" sz="2400" b="0" dirty="0"/>
          </a:p>
          <a:p>
            <a:r>
              <a:rPr lang="en-US" sz="2400" b="0" dirty="0"/>
              <a:t>How did h3app get loaded into DDR?</a:t>
            </a:r>
          </a:p>
          <a:p>
            <a:pPr marL="263525" indent="0">
              <a:buNone/>
            </a:pPr>
            <a:r>
              <a:rPr lang="en-US" sz="2400" b="0" dirty="0">
                <a:solidFill>
                  <a:srgbClr val="0070C0"/>
                </a:solidFill>
              </a:rPr>
              <a:t>=&gt; after at91 ran, DDR-space now visible, hence IDE can just download as 'usual'</a:t>
            </a:r>
            <a:endParaRPr lang="en-US" sz="2400" b="0" dirty="0"/>
          </a:p>
        </p:txBody>
      </p:sp>
      <p:sp>
        <p:nvSpPr>
          <p:cNvPr id="3" name="TextBox 2">
            <a:extLst>
              <a:ext uri="{FF2B5EF4-FFF2-40B4-BE49-F238E27FC236}">
                <a16:creationId xmlns:a16="http://schemas.microsoft.com/office/drawing/2014/main" id="{9B0716B1-2C60-F42B-59C2-562770D6CA57}"/>
              </a:ext>
            </a:extLst>
          </p:cNvPr>
          <p:cNvSpPr txBox="1"/>
          <p:nvPr/>
        </p:nvSpPr>
        <p:spPr>
          <a:xfrm rot="1743858">
            <a:off x="10384997" y="368447"/>
            <a:ext cx="1541723" cy="646331"/>
          </a:xfrm>
          <a:prstGeom prst="rect">
            <a:avLst/>
          </a:prstGeom>
          <a:solidFill>
            <a:schemeClr val="bg1"/>
          </a:solidFill>
        </p:spPr>
        <p:txBody>
          <a:bodyPr wrap="square" rtlCol="0">
            <a:spAutoFit/>
          </a:bodyPr>
          <a:lstStyle/>
          <a:p>
            <a:r>
              <a:rPr lang="de-DE" sz="3600" dirty="0">
                <a:solidFill>
                  <a:srgbClr val="FF0000"/>
                </a:solidFill>
              </a:rPr>
              <a:t>Review</a:t>
            </a:r>
          </a:p>
        </p:txBody>
      </p:sp>
    </p:spTree>
    <p:extLst>
      <p:ext uri="{BB962C8B-B14F-4D97-AF65-F5344CB8AC3E}">
        <p14:creationId xmlns:p14="http://schemas.microsoft.com/office/powerpoint/2010/main" val="5765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199" y="172271"/>
            <a:ext cx="10969625" cy="628650"/>
          </a:xfrm>
        </p:spPr>
        <p:txBody>
          <a:bodyPr/>
          <a:lstStyle/>
          <a:p>
            <a:r>
              <a:rPr lang="en-US" sz="3600" dirty="0"/>
              <a:t>BREAK</a:t>
            </a:r>
          </a:p>
        </p:txBody>
      </p:sp>
      <p:sp>
        <p:nvSpPr>
          <p:cNvPr id="5" name="Content Placeholder 4"/>
          <p:cNvSpPr>
            <a:spLocks noGrp="1"/>
          </p:cNvSpPr>
          <p:nvPr>
            <p:ph idx="1"/>
          </p:nvPr>
        </p:nvSpPr>
        <p:spPr>
          <a:xfrm>
            <a:off x="547339" y="1849253"/>
            <a:ext cx="11294585" cy="2246737"/>
          </a:xfrm>
        </p:spPr>
        <p:txBody>
          <a:bodyPr wrap="square">
            <a:spAutoFit/>
          </a:bodyPr>
          <a:lstStyle/>
          <a:p>
            <a:pPr marL="0" indent="0" algn="ctr">
              <a:buNone/>
            </a:pPr>
            <a:r>
              <a:rPr lang="en-US" sz="13800" dirty="0"/>
              <a:t>BREAK</a:t>
            </a:r>
          </a:p>
        </p:txBody>
      </p:sp>
    </p:spTree>
    <p:custDataLst>
      <p:tags r:id="rId1"/>
    </p:custDataLst>
    <p:extLst>
      <p:ext uri="{BB962C8B-B14F-4D97-AF65-F5344CB8AC3E}">
        <p14:creationId xmlns:p14="http://schemas.microsoft.com/office/powerpoint/2010/main" val="30114896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Agenda</a:t>
            </a:r>
          </a:p>
        </p:txBody>
      </p:sp>
      <p:sp>
        <p:nvSpPr>
          <p:cNvPr id="5" name="Content Placeholder 4"/>
          <p:cNvSpPr>
            <a:spLocks noGrp="1"/>
          </p:cNvSpPr>
          <p:nvPr>
            <p:ph idx="1"/>
          </p:nvPr>
        </p:nvSpPr>
        <p:spPr>
          <a:xfrm>
            <a:off x="520604" y="860710"/>
            <a:ext cx="11554485" cy="5763084"/>
          </a:xfrm>
          <a:noFill/>
        </p:spPr>
        <p:txBody>
          <a:bodyPr wrap="square">
            <a:spAutoFit/>
          </a:bodyPr>
          <a:lstStyle/>
          <a:p>
            <a:pPr marL="457200" indent="-457200">
              <a:spcBef>
                <a:spcPts val="0"/>
              </a:spcBef>
              <a:buFont typeface="+mj-lt"/>
              <a:buAutoNum type="arabicPeriod"/>
            </a:pPr>
            <a:r>
              <a:rPr lang="en-US" sz="1800" dirty="0"/>
              <a:t>Introduction and flow for MPU-H3-apps-in-X</a:t>
            </a:r>
          </a:p>
          <a:p>
            <a:pPr lvl="1">
              <a:spcBef>
                <a:spcPts val="0"/>
              </a:spcBef>
            </a:pPr>
            <a:r>
              <a:rPr lang="en-US" sz="1800" dirty="0"/>
              <a:t>How to develop H3 applications for MPUs with M</a:t>
            </a:r>
            <a:r>
              <a:rPr lang="en-US" sz="1800" b="1" dirty="0">
                <a:solidFill>
                  <a:srgbClr val="0070C0"/>
                </a:solidFill>
              </a:rPr>
              <a:t>CCH</a:t>
            </a:r>
            <a:r>
              <a:rPr lang="en-US" sz="1800" dirty="0"/>
              <a:t>3 + M</a:t>
            </a:r>
            <a:r>
              <a:rPr lang="en-US" sz="1800" b="1" dirty="0">
                <a:solidFill>
                  <a:srgbClr val="0070C0"/>
                </a:solidFill>
              </a:rPr>
              <a:t>CC</a:t>
            </a:r>
            <a:r>
              <a:rPr lang="en-US" sz="1800" dirty="0"/>
              <a:t>-CM in MPLABX</a:t>
            </a:r>
          </a:p>
          <a:p>
            <a:pPr lvl="1">
              <a:spcBef>
                <a:spcPts val="0"/>
              </a:spcBef>
            </a:pPr>
            <a:r>
              <a:rPr lang="en-US" sz="1800" i="1" dirty="0">
                <a:solidFill>
                  <a:srgbClr val="0070C0"/>
                </a:solidFill>
              </a:rPr>
              <a:t>Demo</a:t>
            </a:r>
            <a:r>
              <a:rPr lang="en-US" sz="1800" dirty="0"/>
              <a:t>: </a:t>
            </a:r>
            <a:r>
              <a:rPr lang="en-US" sz="1800" dirty="0" err="1"/>
              <a:t>LEDtoggle+PRINTF</a:t>
            </a:r>
            <a:r>
              <a:rPr lang="en-US" sz="1800" dirty="0"/>
              <a:t>()</a:t>
            </a:r>
            <a:endParaRPr lang="en-US" sz="1800" i="1" dirty="0">
              <a:solidFill>
                <a:srgbClr val="00B050"/>
              </a:solidFill>
            </a:endParaRPr>
          </a:p>
          <a:p>
            <a:pPr lvl="1">
              <a:spcBef>
                <a:spcPts val="0"/>
              </a:spcBef>
            </a:pPr>
            <a:r>
              <a:rPr lang="en-US" sz="1800" dirty="0"/>
              <a:t>MCU vs MPU and how MPUs boot</a:t>
            </a:r>
          </a:p>
          <a:p>
            <a:pPr marL="457200" indent="-457200">
              <a:spcBef>
                <a:spcPts val="1200"/>
              </a:spcBef>
              <a:buFont typeface="+mj-lt"/>
              <a:buAutoNum type="arabicPeriod"/>
            </a:pPr>
            <a:r>
              <a:rPr lang="en-US" sz="1800" dirty="0"/>
              <a:t>The second level bootloader at91 and how to create it</a:t>
            </a:r>
          </a:p>
          <a:p>
            <a:pPr marL="758952" lvl="1" indent="-457200">
              <a:spcBef>
                <a:spcPts val="0"/>
              </a:spcBef>
              <a:buFont typeface="+mj-lt"/>
              <a:buAutoNum type="alphaLcPeriod"/>
            </a:pPr>
            <a:r>
              <a:rPr lang="en-US" sz="1800" dirty="0"/>
              <a:t>Flow for IDE-debugging </a:t>
            </a:r>
            <a:r>
              <a:rPr lang="en-US" sz="1800" b="1" i="1" dirty="0"/>
              <a:t>and</a:t>
            </a:r>
            <a:r>
              <a:rPr lang="en-US" sz="1800" dirty="0"/>
              <a:t> production with one MPLABX-</a:t>
            </a:r>
            <a:r>
              <a:rPr lang="en-US" sz="1800" dirty="0" err="1"/>
              <a:t>prj</a:t>
            </a:r>
            <a:r>
              <a:rPr lang="en-US" sz="1800" dirty="0"/>
              <a:t> at91_</a:t>
            </a:r>
            <a:r>
              <a:rPr lang="en-US" sz="1800" b="1" dirty="0"/>
              <a:t>run</a:t>
            </a:r>
            <a:r>
              <a:rPr lang="en-US" sz="1800" dirty="0"/>
              <a:t>.X </a:t>
            </a:r>
          </a:p>
          <a:p>
            <a:pPr marL="892175" lvl="2" indent="-298450">
              <a:spcBef>
                <a:spcPts val="0"/>
              </a:spcBef>
              <a:buFont typeface="+mj-lt"/>
              <a:buAutoNum type="romanLcPeriod"/>
              <a:tabLst>
                <a:tab pos="1797050" algn="l"/>
              </a:tabLst>
            </a:pPr>
            <a:r>
              <a:rPr lang="en-US" dirty="0"/>
              <a:t>at91_</a:t>
            </a:r>
            <a:r>
              <a:rPr lang="en-US" b="1" dirty="0"/>
              <a:t>ide</a:t>
            </a:r>
            <a:r>
              <a:rPr lang="en-US" dirty="0"/>
              <a:t>	(-&gt;at91_breaknone) for debugging an MPU-MCCH3-application in MPLABX</a:t>
            </a:r>
          </a:p>
          <a:p>
            <a:pPr marL="892175" lvl="2" indent="-298450">
              <a:spcBef>
                <a:spcPts val="0"/>
              </a:spcBef>
              <a:buFont typeface="+mj-lt"/>
              <a:buAutoNum type="romanLcPeriod"/>
              <a:tabLst>
                <a:tab pos="1797050" algn="l"/>
              </a:tabLst>
            </a:pPr>
            <a:r>
              <a:rPr lang="en-US" dirty="0"/>
              <a:t>at91_</a:t>
            </a:r>
            <a:r>
              <a:rPr lang="en-US" b="1" dirty="0"/>
              <a:t>sdc</a:t>
            </a:r>
            <a:r>
              <a:rPr lang="en-US" dirty="0"/>
              <a:t>	 (-&gt;at91_harmony_&lt;</a:t>
            </a:r>
            <a:r>
              <a:rPr lang="en-US" dirty="0" err="1"/>
              <a:t>nvm</a:t>
            </a:r>
            <a:r>
              <a:rPr lang="en-US" dirty="0"/>
              <a:t>&gt;) to use an MPU-MCCH3-application in production and </a:t>
            </a:r>
            <a:r>
              <a:rPr lang="en-US" dirty="0" err="1"/>
              <a:t>sam-ba</a:t>
            </a:r>
            <a:endParaRPr lang="en-US" dirty="0"/>
          </a:p>
          <a:p>
            <a:pPr marL="758952" lvl="1" indent="-457200">
              <a:spcBef>
                <a:spcPts val="0"/>
              </a:spcBef>
              <a:buFont typeface="+mj-lt"/>
              <a:buAutoNum type="alphaLcPeriod"/>
            </a:pPr>
            <a:r>
              <a:rPr lang="en-US" sz="1800" dirty="0"/>
              <a:t>developing/extending at91 in MPLABX -&gt; at91_</a:t>
            </a:r>
            <a:r>
              <a:rPr lang="en-US" sz="1800" b="1" dirty="0"/>
              <a:t>devel</a:t>
            </a:r>
            <a:r>
              <a:rPr lang="en-US" sz="1800" dirty="0"/>
              <a:t>.X </a:t>
            </a:r>
          </a:p>
          <a:p>
            <a:pPr marL="457200" indent="-457200">
              <a:spcBef>
                <a:spcPts val="1200"/>
              </a:spcBef>
              <a:buFont typeface="+mj-lt"/>
              <a:buAutoNum type="arabicPeriod"/>
            </a:pPr>
            <a:r>
              <a:rPr lang="en-US" sz="1800" dirty="0"/>
              <a:t>Next step</a:t>
            </a:r>
          </a:p>
          <a:p>
            <a:pPr lvl="1">
              <a:tabLst>
                <a:tab pos="1260475" algn="l"/>
              </a:tabLst>
            </a:pPr>
            <a:r>
              <a:rPr lang="en-US" sz="1800" dirty="0"/>
              <a:t>H3-drv level and middleware apps and graphics -&gt; </a:t>
            </a:r>
            <a:r>
              <a:rPr lang="en-US" sz="1800" dirty="0" err="1"/>
              <a:t>MPLABpro</a:t>
            </a:r>
            <a:r>
              <a:rPr lang="en-US" sz="1800" dirty="0"/>
              <a:t>: MPUs are first devices that are supported</a:t>
            </a:r>
          </a:p>
          <a:p>
            <a:pPr marL="457200" indent="-457200">
              <a:spcBef>
                <a:spcPts val="1200"/>
              </a:spcBef>
              <a:buFont typeface="+mj-lt"/>
              <a:buAutoNum type="arabicPeriod"/>
            </a:pPr>
            <a:r>
              <a:rPr lang="en-US" sz="1800" dirty="0"/>
              <a:t>Labs</a:t>
            </a:r>
          </a:p>
          <a:p>
            <a:pPr marL="758952" lvl="1" indent="-457200">
              <a:spcBef>
                <a:spcPts val="0"/>
              </a:spcBef>
              <a:buFont typeface="+mj-lt"/>
              <a:buAutoNum type="alphaLcPeriod"/>
              <a:tabLst>
                <a:tab pos="1619250" algn="l"/>
              </a:tabLst>
            </a:pPr>
            <a:r>
              <a:rPr lang="en-US" sz="1800" dirty="0">
                <a:solidFill>
                  <a:schemeClr val="tx1"/>
                </a:solidFill>
              </a:rPr>
              <a:t> </a:t>
            </a:r>
            <a:r>
              <a:rPr lang="en-US" sz="1800" i="1" dirty="0">
                <a:solidFill>
                  <a:srgbClr val="0070C0"/>
                </a:solidFill>
              </a:rPr>
              <a:t>Lab1</a:t>
            </a:r>
            <a:r>
              <a:rPr lang="en-US" sz="1800" dirty="0"/>
              <a:t>:	</a:t>
            </a:r>
            <a:r>
              <a:rPr lang="en-US" sz="1800" dirty="0" err="1"/>
              <a:t>LEDtoggle+PRINTF</a:t>
            </a:r>
            <a:r>
              <a:rPr lang="en-US" sz="1800" dirty="0"/>
              <a:t>()  -&gt; at91 </a:t>
            </a:r>
            <a:r>
              <a:rPr lang="en-US" sz="1800" i="1" dirty="0">
                <a:solidFill>
                  <a:srgbClr val="00B050"/>
                </a:solidFill>
              </a:rPr>
              <a:t>provided</a:t>
            </a:r>
            <a:r>
              <a:rPr lang="en-US" sz="1800" dirty="0"/>
              <a:t>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Lab2a</a:t>
            </a:r>
            <a:r>
              <a:rPr lang="en-US" sz="1800" dirty="0"/>
              <a:t>:	redo Lab1 but with self-</a:t>
            </a:r>
            <a:r>
              <a:rPr lang="en-US" sz="1800" i="1" dirty="0">
                <a:solidFill>
                  <a:srgbClr val="00B050"/>
                </a:solidFill>
              </a:rPr>
              <a:t>created</a:t>
            </a:r>
            <a:r>
              <a:rPr lang="en-US" sz="1800" dirty="0"/>
              <a:t> at91 in MPLABX (-&gt;at91_breaknone)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Lab2b1</a:t>
            </a:r>
            <a:r>
              <a:rPr lang="en-US" sz="1800" dirty="0"/>
              <a:t>:	Lab1 but with self-</a:t>
            </a:r>
            <a:r>
              <a:rPr lang="en-US" sz="1800" i="1" dirty="0">
                <a:solidFill>
                  <a:srgbClr val="00B050"/>
                </a:solidFill>
              </a:rPr>
              <a:t>created</a:t>
            </a:r>
            <a:r>
              <a:rPr lang="en-US" sz="1800" dirty="0"/>
              <a:t> at91 from </a:t>
            </a:r>
            <a:r>
              <a:rPr lang="en-US" sz="1800" dirty="0" err="1"/>
              <a:t>SDCard</a:t>
            </a:r>
            <a:r>
              <a:rPr lang="en-US" sz="1800" dirty="0"/>
              <a:t> (-&gt;at91_harmony_&lt;</a:t>
            </a:r>
            <a:r>
              <a:rPr lang="en-US" sz="1800" dirty="0" err="1"/>
              <a:t>nvm</a:t>
            </a:r>
            <a:r>
              <a:rPr lang="en-US" sz="1800" dirty="0"/>
              <a:t>&gt;)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Lab2b2</a:t>
            </a:r>
            <a:r>
              <a:rPr lang="en-US" sz="1800" dirty="0"/>
              <a:t>:	Lab1 but with self-</a:t>
            </a:r>
            <a:r>
              <a:rPr lang="en-US" sz="1800" i="1" dirty="0">
                <a:solidFill>
                  <a:srgbClr val="00B050"/>
                </a:solidFill>
              </a:rPr>
              <a:t>created</a:t>
            </a:r>
            <a:r>
              <a:rPr lang="en-US" sz="1800" dirty="0"/>
              <a:t> at91 from any embedded NVM (</a:t>
            </a:r>
            <a:r>
              <a:rPr lang="en-US" sz="1800" dirty="0" err="1"/>
              <a:t>qspi</a:t>
            </a:r>
            <a:r>
              <a:rPr lang="en-US" sz="1800" dirty="0"/>
              <a:t>, </a:t>
            </a:r>
            <a:r>
              <a:rPr lang="en-US" sz="1800" dirty="0" err="1"/>
              <a:t>emmc</a:t>
            </a:r>
            <a:r>
              <a:rPr lang="en-US" sz="1800" dirty="0"/>
              <a:t>, </a:t>
            </a:r>
            <a:r>
              <a:rPr lang="en-US" sz="1800" dirty="0" err="1"/>
              <a:t>nand</a:t>
            </a:r>
            <a:r>
              <a:rPr lang="en-US" sz="1800" dirty="0"/>
              <a:t>) (-&gt;</a:t>
            </a:r>
            <a:r>
              <a:rPr lang="en-US" sz="1600" dirty="0"/>
              <a:t>at91_harmony_&lt;</a:t>
            </a:r>
            <a:r>
              <a:rPr lang="en-US" sz="1600" dirty="0" err="1"/>
              <a:t>nvm</a:t>
            </a:r>
            <a:r>
              <a:rPr lang="en-US" sz="1600" dirty="0"/>
              <a:t>&gt;</a:t>
            </a:r>
            <a:r>
              <a:rPr lang="en-US" sz="1800" dirty="0"/>
              <a:t>)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Lab2c</a:t>
            </a:r>
            <a:r>
              <a:rPr lang="en-US" sz="1800" dirty="0"/>
              <a:t>:	redo Lab1 but with self-</a:t>
            </a:r>
            <a:r>
              <a:rPr lang="en-US" sz="1800" i="1" dirty="0">
                <a:solidFill>
                  <a:srgbClr val="00B050"/>
                </a:solidFill>
              </a:rPr>
              <a:t>changed</a:t>
            </a:r>
            <a:r>
              <a:rPr lang="en-US" sz="1800" dirty="0"/>
              <a:t> at91 from any NVM</a:t>
            </a:r>
          </a:p>
          <a:p>
            <a:pPr marL="457200" indent="-457200">
              <a:spcBef>
                <a:spcPts val="1200"/>
              </a:spcBef>
              <a:buFont typeface="+mj-lt"/>
              <a:buAutoNum type="arabicPeriod"/>
            </a:pPr>
            <a:r>
              <a:rPr lang="en-US" sz="1800" b="1" dirty="0"/>
              <a:t>Summary</a:t>
            </a:r>
          </a:p>
        </p:txBody>
      </p:sp>
      <p:sp>
        <p:nvSpPr>
          <p:cNvPr id="2" name="Rectangle 1">
            <a:extLst>
              <a:ext uri="{FF2B5EF4-FFF2-40B4-BE49-F238E27FC236}">
                <a16:creationId xmlns:a16="http://schemas.microsoft.com/office/drawing/2014/main" id="{389129C8-8674-FBED-03F9-1EE9EC7A5EE9}"/>
              </a:ext>
            </a:extLst>
          </p:cNvPr>
          <p:cNvSpPr/>
          <p:nvPr/>
        </p:nvSpPr>
        <p:spPr>
          <a:xfrm>
            <a:off x="520604" y="3645074"/>
            <a:ext cx="11354069" cy="2978720"/>
          </a:xfrm>
          <a:prstGeom prst="rect">
            <a:avLst/>
          </a:prstGeom>
          <a:solidFill>
            <a:srgbClr val="BFBFB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p>
        </p:txBody>
      </p:sp>
      <p:sp>
        <p:nvSpPr>
          <p:cNvPr id="3" name="Rectangle 2">
            <a:extLst>
              <a:ext uri="{FF2B5EF4-FFF2-40B4-BE49-F238E27FC236}">
                <a16:creationId xmlns:a16="http://schemas.microsoft.com/office/drawing/2014/main" id="{B10681A9-BC37-A752-30AF-3A845C1A4AE2}"/>
              </a:ext>
            </a:extLst>
          </p:cNvPr>
          <p:cNvSpPr/>
          <p:nvPr/>
        </p:nvSpPr>
        <p:spPr>
          <a:xfrm>
            <a:off x="520604" y="875324"/>
            <a:ext cx="11354069" cy="1254101"/>
          </a:xfrm>
          <a:prstGeom prst="rect">
            <a:avLst/>
          </a:prstGeom>
          <a:solidFill>
            <a:srgbClr val="BFBFB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p>
        </p:txBody>
      </p:sp>
    </p:spTree>
    <p:custDataLst>
      <p:tags r:id="rId1"/>
    </p:custDataLst>
    <p:extLst>
      <p:ext uri="{BB962C8B-B14F-4D97-AF65-F5344CB8AC3E}">
        <p14:creationId xmlns:p14="http://schemas.microsoft.com/office/powerpoint/2010/main" val="8780979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199" y="172271"/>
            <a:ext cx="10969625" cy="628650"/>
          </a:xfrm>
        </p:spPr>
        <p:txBody>
          <a:bodyPr/>
          <a:lstStyle/>
          <a:p>
            <a:r>
              <a:rPr lang="en-US" sz="3400" dirty="0"/>
              <a:t>2) Resume: steps to create a H3-app and debug in MPLABX</a:t>
            </a:r>
          </a:p>
        </p:txBody>
      </p:sp>
      <p:sp>
        <p:nvSpPr>
          <p:cNvPr id="5" name="Content Placeholder 4"/>
          <p:cNvSpPr>
            <a:spLocks noGrp="1"/>
          </p:cNvSpPr>
          <p:nvPr>
            <p:ph idx="1"/>
          </p:nvPr>
        </p:nvSpPr>
        <p:spPr>
          <a:xfrm>
            <a:off x="662953" y="850771"/>
            <a:ext cx="11294585" cy="5509168"/>
          </a:xfrm>
        </p:spPr>
        <p:txBody>
          <a:bodyPr wrap="square">
            <a:spAutoFit/>
          </a:bodyPr>
          <a:lstStyle/>
          <a:p>
            <a:pPr marL="0" indent="0">
              <a:buNone/>
            </a:pPr>
            <a:r>
              <a:rPr lang="en-US" dirty="0"/>
              <a:t>To summarize: to create a H3-application and debug it in MPLABX the steps are</a:t>
            </a:r>
          </a:p>
          <a:p>
            <a:pPr marL="758952" lvl="1" indent="-457200">
              <a:buFont typeface="+mj-lt"/>
              <a:buAutoNum type="arabicPeriod"/>
            </a:pPr>
            <a:r>
              <a:rPr lang="en-US" sz="1800" dirty="0"/>
              <a:t>set path-to-H3framework in Tools/Options/Plugins/MCC + set ask-flag</a:t>
            </a:r>
          </a:p>
          <a:p>
            <a:pPr marL="758952" lvl="1" indent="-457200">
              <a:buFont typeface="+mj-lt"/>
              <a:buAutoNum type="arabicPeriod"/>
            </a:pPr>
            <a:r>
              <a:rPr lang="en-US" sz="1800" dirty="0"/>
              <a:t>create new MCC-H3-prj as usual and select MPU</a:t>
            </a:r>
          </a:p>
          <a:p>
            <a:pPr marL="758952" lvl="1" indent="-457200">
              <a:buFont typeface="+mj-lt"/>
              <a:buAutoNum type="arabicPeriod"/>
            </a:pPr>
            <a:r>
              <a:rPr lang="en-US" sz="1800" dirty="0"/>
              <a:t>start MCC -&gt; best is to make sure all required content is loaded </a:t>
            </a:r>
            <a:r>
              <a:rPr lang="en-US" dirty="0"/>
              <a:t>or use MCC-CM to get/update repos</a:t>
            </a:r>
          </a:p>
          <a:p>
            <a:pPr marL="758952" lvl="1" indent="-457200">
              <a:buFont typeface="+mj-lt"/>
              <a:buAutoNum type="arabicPeriod"/>
            </a:pPr>
            <a:r>
              <a:rPr lang="en-US" sz="1800" dirty="0"/>
              <a:t>add functionality/modules in MCC-MHC3 UI -&gt; generate code</a:t>
            </a:r>
          </a:p>
          <a:p>
            <a:pPr marL="758952" lvl="1" indent="-457200">
              <a:buFont typeface="+mj-lt"/>
              <a:buAutoNum type="arabicPeriod"/>
            </a:pPr>
            <a:r>
              <a:rPr lang="en-US" sz="1800" dirty="0"/>
              <a:t>set project properties</a:t>
            </a:r>
          </a:p>
          <a:p>
            <a:pPr marL="1050925" lvl="2" indent="-327025">
              <a:buFont typeface="+mj-lt"/>
              <a:buAutoNum type="alphaLcPeriod"/>
            </a:pPr>
            <a:r>
              <a:rPr lang="en-US" dirty="0"/>
              <a:t>select debugger (-&gt;trick 'show all')</a:t>
            </a:r>
          </a:p>
          <a:p>
            <a:pPr marL="1050925" lvl="2" indent="-327025">
              <a:buFont typeface="+mj-lt"/>
              <a:buAutoNum type="alphaLcPeriod"/>
            </a:pPr>
            <a:r>
              <a:rPr lang="en-US" dirty="0"/>
              <a:t>bootstrap </a:t>
            </a:r>
            <a:r>
              <a:rPr lang="en-US" dirty="0" err="1"/>
              <a:t>infos</a:t>
            </a:r>
            <a:r>
              <a:rPr lang="en-US" dirty="0"/>
              <a:t> (3 choices: at91-prj or at91.elf or at91.bin + </a:t>
            </a:r>
            <a:r>
              <a:rPr lang="en-US" dirty="0" err="1"/>
              <a:t>entry&amp;load-addr</a:t>
            </a:r>
            <a:r>
              <a:rPr lang="en-US" dirty="0"/>
              <a:t>) -&gt; </a:t>
            </a:r>
            <a:r>
              <a:rPr lang="en-US" b="1" i="1" dirty="0"/>
              <a:t>at91*.elf provided</a:t>
            </a:r>
          </a:p>
          <a:p>
            <a:pPr marL="1050925" lvl="2" indent="-327025">
              <a:buFont typeface="+mj-lt"/>
              <a:buAutoNum type="alphaLcPeriod"/>
            </a:pPr>
            <a:r>
              <a:rPr lang="en-US" dirty="0"/>
              <a:t>XC32-v3.x (before like v2.50 had MPU-specific bug that leads to </a:t>
            </a:r>
            <a:r>
              <a:rPr lang="en-US" dirty="0" err="1"/>
              <a:t>hard_fault</a:t>
            </a:r>
            <a:r>
              <a:rPr lang="en-US" dirty="0"/>
              <a:t> on exec)</a:t>
            </a:r>
          </a:p>
          <a:p>
            <a:pPr marL="758952" lvl="1" indent="-457200">
              <a:buFont typeface="+mj-lt"/>
              <a:buAutoNum type="arabicPeriod"/>
            </a:pPr>
            <a:r>
              <a:rPr lang="en-US" sz="1800" dirty="0"/>
              <a:t>add application and compile</a:t>
            </a:r>
          </a:p>
          <a:p>
            <a:pPr marL="758952" lvl="1" indent="-457200">
              <a:buFont typeface="+mj-lt"/>
              <a:buAutoNum type="arabicPeriod"/>
            </a:pPr>
            <a:r>
              <a:rPr lang="en-US" sz="1800" dirty="0"/>
              <a:t>setup HW, connect console and make sure you see </a:t>
            </a:r>
            <a:r>
              <a:rPr lang="en-US" sz="1800" dirty="0" err="1"/>
              <a:t>RomBOOT</a:t>
            </a:r>
            <a:r>
              <a:rPr lang="en-US" sz="1800" dirty="0"/>
              <a:t> (!? </a:t>
            </a:r>
            <a:r>
              <a:rPr lang="en-US" sz="1800" dirty="0" err="1"/>
              <a:t>nSTART</a:t>
            </a:r>
            <a:r>
              <a:rPr lang="en-US" sz="1800" dirty="0"/>
              <a:t>-button??)</a:t>
            </a:r>
          </a:p>
          <a:p>
            <a:pPr marL="758952" lvl="1" indent="-457200">
              <a:buFont typeface="+mj-lt"/>
              <a:buAutoNum type="arabicPeriod"/>
            </a:pPr>
            <a:r>
              <a:rPr lang="en-US" sz="1800" dirty="0"/>
              <a:t>now </a:t>
            </a:r>
            <a:r>
              <a:rPr lang="en-US" sz="1800" dirty="0" err="1"/>
              <a:t>dbg</a:t>
            </a:r>
            <a:r>
              <a:rPr lang="en-US" sz="1800" dirty="0"/>
              <a:t>-download and notice at91-output on console -&gt; IDE uses DFP\</a:t>
            </a:r>
            <a:r>
              <a:rPr lang="en-US" sz="1800" dirty="0" err="1"/>
              <a:t>python.scr</a:t>
            </a:r>
            <a:r>
              <a:rPr lang="en-US" sz="1800" dirty="0"/>
              <a:t> (details follow!!) to</a:t>
            </a:r>
          </a:p>
          <a:p>
            <a:pPr marL="1079500" lvl="2" indent="-355600">
              <a:buFont typeface="+mj-lt"/>
              <a:buAutoNum type="alphaLcPeriod"/>
            </a:pPr>
            <a:r>
              <a:rPr lang="en-US" dirty="0"/>
              <a:t>extracts at91-name + path and entry/load-address </a:t>
            </a:r>
            <a:r>
              <a:rPr lang="en-US" dirty="0" err="1"/>
              <a:t>infos</a:t>
            </a:r>
            <a:r>
              <a:rPr lang="en-US" dirty="0"/>
              <a:t> from </a:t>
            </a:r>
            <a:r>
              <a:rPr lang="en-US" dirty="0" err="1"/>
              <a:t>prjProp</a:t>
            </a:r>
            <a:r>
              <a:rPr lang="en-US" dirty="0"/>
              <a:t> entry 'bootstrap'</a:t>
            </a:r>
          </a:p>
          <a:p>
            <a:pPr marL="1079500" lvl="2" indent="-355600">
              <a:buFont typeface="+mj-lt"/>
              <a:buAutoNum type="alphaLcPeriod"/>
            </a:pPr>
            <a:r>
              <a:rPr lang="en-US" dirty="0"/>
              <a:t>loads at91 into </a:t>
            </a:r>
            <a:r>
              <a:rPr lang="en-US" dirty="0" err="1"/>
              <a:t>intSRAM</a:t>
            </a:r>
            <a:r>
              <a:rPr lang="en-US" dirty="0"/>
              <a:t> and executes it -&gt;one at91-task is to setup the DDR</a:t>
            </a:r>
          </a:p>
          <a:p>
            <a:pPr marL="1079500" lvl="2" indent="-355600">
              <a:buFont typeface="+mj-lt"/>
              <a:buAutoNum type="alphaLcPeriod"/>
            </a:pPr>
            <a:r>
              <a:rPr lang="en-US" dirty="0"/>
              <a:t>somehow control is given back to IDE to download h3app linked to </a:t>
            </a:r>
            <a:r>
              <a:rPr lang="en-US" dirty="0" err="1"/>
              <a:t>ddr</a:t>
            </a:r>
            <a:r>
              <a:rPr lang="en-US" dirty="0"/>
              <a:t> as in usual MCU-flow</a:t>
            </a:r>
          </a:p>
          <a:p>
            <a:pPr marL="758952" lvl="1" indent="-457200">
              <a:buFont typeface="+mj-lt"/>
              <a:buAutoNum type="arabicPeriod"/>
            </a:pPr>
            <a:r>
              <a:rPr lang="en-US" sz="1800" dirty="0"/>
              <a:t>once h3app is downloaded into DDR, the PC is set to h3app_main() and break or run (-&gt;tools/options)</a:t>
            </a:r>
          </a:p>
          <a:p>
            <a:pPr marL="758952" lvl="1" indent="-457200">
              <a:buFont typeface="+mj-lt"/>
              <a:buAutoNum type="arabicPeriod"/>
            </a:pPr>
            <a:r>
              <a:rPr lang="en-US" sz="1800" dirty="0"/>
              <a:t>the </a:t>
            </a:r>
            <a:r>
              <a:rPr lang="en-US" sz="1800" dirty="0" err="1"/>
              <a:t>IDEreset</a:t>
            </a:r>
            <a:r>
              <a:rPr lang="en-US" sz="1800" dirty="0"/>
              <a:t> button only resets PC but doesn't re-run at91, therefore popup warning and not recommended</a:t>
            </a:r>
          </a:p>
        </p:txBody>
      </p:sp>
    </p:spTree>
    <p:custDataLst>
      <p:tags r:id="rId1"/>
    </p:custDataLst>
    <p:extLst>
      <p:ext uri="{BB962C8B-B14F-4D97-AF65-F5344CB8AC3E}">
        <p14:creationId xmlns:p14="http://schemas.microsoft.com/office/powerpoint/2010/main" val="859414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'a' proper MPU-debug flow</a:t>
            </a:r>
            <a:endParaRPr lang="en-US" sz="3999" dirty="0"/>
          </a:p>
        </p:txBody>
      </p:sp>
      <p:sp>
        <p:nvSpPr>
          <p:cNvPr id="5" name="Content Placeholder 4">
            <a:extLst>
              <a:ext uri="{FF2B5EF4-FFF2-40B4-BE49-F238E27FC236}">
                <a16:creationId xmlns:a16="http://schemas.microsoft.com/office/drawing/2014/main" id="{93340430-F894-5587-540D-1364F45EA3AA}"/>
              </a:ext>
            </a:extLst>
          </p:cNvPr>
          <p:cNvSpPr>
            <a:spLocks noGrp="1"/>
          </p:cNvSpPr>
          <p:nvPr>
            <p:ph idx="1"/>
          </p:nvPr>
        </p:nvSpPr>
        <p:spPr>
          <a:xfrm>
            <a:off x="567607" y="1028838"/>
            <a:ext cx="6508754" cy="809451"/>
          </a:xfrm>
        </p:spPr>
        <p:txBody>
          <a:bodyPr>
            <a:noAutofit/>
          </a:bodyPr>
          <a:lstStyle/>
          <a:p>
            <a:pPr marL="185738" indent="-185738">
              <a:buNone/>
            </a:pPr>
            <a:r>
              <a:rPr lang="de-DE" b="0" dirty="0"/>
              <a:t>Before we look into how at91 was run, short remark on</a:t>
            </a:r>
            <a:br>
              <a:rPr lang="de-DE" b="0" dirty="0"/>
            </a:br>
            <a:r>
              <a:rPr lang="de-DE" b="0" dirty="0"/>
              <a:t>how to properly debug MPUs in MPLABX:</a:t>
            </a:r>
          </a:p>
        </p:txBody>
      </p:sp>
      <p:sp>
        <p:nvSpPr>
          <p:cNvPr id="3" name="Content Placeholder 4">
            <a:extLst>
              <a:ext uri="{FF2B5EF4-FFF2-40B4-BE49-F238E27FC236}">
                <a16:creationId xmlns:a16="http://schemas.microsoft.com/office/drawing/2014/main" id="{B82F97B8-A00E-D49A-42B3-C37A76E31B36}"/>
              </a:ext>
            </a:extLst>
          </p:cNvPr>
          <p:cNvSpPr txBox="1">
            <a:spLocks/>
          </p:cNvSpPr>
          <p:nvPr/>
        </p:nvSpPr>
        <p:spPr>
          <a:xfrm>
            <a:off x="338061" y="1848543"/>
            <a:ext cx="7057552" cy="4727621"/>
          </a:xfrm>
          <a:prstGeom prst="rect">
            <a:avLst/>
          </a:prstGeom>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421767" lvl="1" indent="-238125">
              <a:spcBef>
                <a:spcPts val="600"/>
              </a:spcBef>
            </a:pPr>
            <a:r>
              <a:rPr lang="de-DE" dirty="0"/>
              <a:t>in MPLABX setup prjProp with at91_dbg.elf -&gt; open console -&gt; press HW-reset -&gt; make sure to see RomBOOT msg</a:t>
            </a:r>
          </a:p>
          <a:p>
            <a:pPr marL="421767" lvl="1" indent="-238125">
              <a:spcBef>
                <a:spcPts val="600"/>
              </a:spcBef>
            </a:pPr>
            <a:r>
              <a:rPr lang="de-DE" dirty="0"/>
              <a:t>on debugDownload make sure you see </a:t>
            </a:r>
            <a:br>
              <a:rPr lang="de-DE" dirty="0"/>
            </a:br>
            <a:r>
              <a:rPr lang="de-DE" dirty="0"/>
              <a:t>     at91-execution message on console</a:t>
            </a:r>
          </a:p>
          <a:p>
            <a:pPr marL="421767" lvl="1" indent="-238125">
              <a:spcBef>
                <a:spcPts val="600"/>
              </a:spcBef>
            </a:pPr>
            <a:r>
              <a:rPr lang="de-DE" dirty="0"/>
              <a:t>use breakpoints, singlestep,... just like normal</a:t>
            </a:r>
          </a:p>
          <a:p>
            <a:pPr marL="421767" lvl="1" indent="-238125">
              <a:spcBef>
                <a:spcPts val="600"/>
              </a:spcBef>
            </a:pPr>
            <a:r>
              <a:rPr lang="de-DE" dirty="0"/>
              <a:t>don't use RESET-button in the IDE         but instead</a:t>
            </a:r>
          </a:p>
          <a:p>
            <a:pPr marL="897255" lvl="2" indent="-238125">
              <a:spcBef>
                <a:spcPts val="600"/>
              </a:spcBef>
              <a:buFont typeface="Arial" panose="020B0604020202020204" pitchFamily="34" charset="0"/>
              <a:buChar char="•"/>
            </a:pPr>
            <a:r>
              <a:rPr lang="de-DE" sz="2000" dirty="0"/>
              <a:t>end debug-session with </a:t>
            </a:r>
          </a:p>
          <a:p>
            <a:pPr marL="897255" lvl="2" indent="-238125">
              <a:spcBef>
                <a:spcPts val="600"/>
              </a:spcBef>
              <a:buFont typeface="Arial" panose="020B0604020202020204" pitchFamily="34" charset="0"/>
              <a:buChar char="•"/>
            </a:pPr>
            <a:r>
              <a:rPr lang="de-DE" sz="2000" dirty="0"/>
              <a:t>press HW-reset on the board </a:t>
            </a:r>
            <a:br>
              <a:rPr lang="de-DE" sz="2000" dirty="0"/>
            </a:br>
            <a:r>
              <a:rPr lang="de-DE" sz="2000" dirty="0"/>
              <a:t>-&gt; RomBOOT-msg on console !!</a:t>
            </a:r>
          </a:p>
          <a:p>
            <a:pPr marL="897255" lvl="2" indent="-238125">
              <a:spcBef>
                <a:spcPts val="600"/>
              </a:spcBef>
              <a:buFont typeface="Arial" panose="020B0604020202020204" pitchFamily="34" charset="0"/>
              <a:buChar char="•"/>
            </a:pPr>
            <a:r>
              <a:rPr lang="de-DE" sz="2000" dirty="0"/>
              <a:t>re-download and restart</a:t>
            </a:r>
          </a:p>
          <a:p>
            <a:pPr marL="604647" lvl="1" indent="-238125">
              <a:spcBef>
                <a:spcPts val="600"/>
              </a:spcBef>
            </a:pPr>
            <a:r>
              <a:rPr lang="de-DE" sz="2200" dirty="0"/>
              <a:t>why?</a:t>
            </a:r>
          </a:p>
          <a:p>
            <a:pPr marL="801688" lvl="1" indent="-263525">
              <a:spcBef>
                <a:spcPts val="600"/>
              </a:spcBef>
              <a:buNone/>
            </a:pPr>
            <a:r>
              <a:rPr lang="de-DE" sz="2200" dirty="0"/>
              <a:t>-&gt; the IDE-reset only reset PC=resetVector, whereas for MPUs it would need to set PC=startApp-in-DDR</a:t>
            </a:r>
          </a:p>
        </p:txBody>
      </p:sp>
      <p:pic>
        <p:nvPicPr>
          <p:cNvPr id="6" name="Picture 5">
            <a:extLst>
              <a:ext uri="{FF2B5EF4-FFF2-40B4-BE49-F238E27FC236}">
                <a16:creationId xmlns:a16="http://schemas.microsoft.com/office/drawing/2014/main" id="{CDBD9372-4B47-C654-63A5-2DB5050F7BD1}"/>
              </a:ext>
            </a:extLst>
          </p:cNvPr>
          <p:cNvPicPr>
            <a:picLocks noChangeAspect="1"/>
          </p:cNvPicPr>
          <p:nvPr/>
        </p:nvPicPr>
        <p:blipFill>
          <a:blip r:embed="rId3"/>
          <a:stretch>
            <a:fillRect/>
          </a:stretch>
        </p:blipFill>
        <p:spPr>
          <a:xfrm>
            <a:off x="3959989" y="3994215"/>
            <a:ext cx="457200" cy="389965"/>
          </a:xfrm>
          <a:prstGeom prst="rect">
            <a:avLst/>
          </a:prstGeom>
        </p:spPr>
      </p:pic>
      <p:pic>
        <p:nvPicPr>
          <p:cNvPr id="7" name="Picture 6">
            <a:extLst>
              <a:ext uri="{FF2B5EF4-FFF2-40B4-BE49-F238E27FC236}">
                <a16:creationId xmlns:a16="http://schemas.microsoft.com/office/drawing/2014/main" id="{145371B9-2976-3992-B82C-A014980BFEB6}"/>
              </a:ext>
            </a:extLst>
          </p:cNvPr>
          <p:cNvPicPr>
            <a:picLocks noChangeAspect="1"/>
          </p:cNvPicPr>
          <p:nvPr/>
        </p:nvPicPr>
        <p:blipFill>
          <a:blip r:embed="rId4"/>
          <a:stretch>
            <a:fillRect/>
          </a:stretch>
        </p:blipFill>
        <p:spPr>
          <a:xfrm>
            <a:off x="4417189" y="3515675"/>
            <a:ext cx="457200" cy="491066"/>
          </a:xfrm>
          <a:prstGeom prst="rect">
            <a:avLst/>
          </a:prstGeom>
        </p:spPr>
      </p:pic>
      <p:pic>
        <p:nvPicPr>
          <p:cNvPr id="9" name="Picture 8">
            <a:extLst>
              <a:ext uri="{FF2B5EF4-FFF2-40B4-BE49-F238E27FC236}">
                <a16:creationId xmlns:a16="http://schemas.microsoft.com/office/drawing/2014/main" id="{FA196DD3-B7DA-A83E-7FB2-0966660F6810}"/>
              </a:ext>
            </a:extLst>
          </p:cNvPr>
          <p:cNvPicPr>
            <a:picLocks noChangeAspect="1"/>
          </p:cNvPicPr>
          <p:nvPr/>
        </p:nvPicPr>
        <p:blipFill>
          <a:blip r:embed="rId5"/>
          <a:stretch>
            <a:fillRect/>
          </a:stretch>
        </p:blipFill>
        <p:spPr>
          <a:xfrm>
            <a:off x="7391542" y="2783569"/>
            <a:ext cx="3886058" cy="1955278"/>
          </a:xfrm>
          <a:prstGeom prst="rect">
            <a:avLst/>
          </a:prstGeom>
          <a:ln>
            <a:solidFill>
              <a:schemeClr val="tx1"/>
            </a:solidFill>
          </a:ln>
        </p:spPr>
      </p:pic>
      <p:pic>
        <p:nvPicPr>
          <p:cNvPr id="10" name="Picture 9">
            <a:extLst>
              <a:ext uri="{FF2B5EF4-FFF2-40B4-BE49-F238E27FC236}">
                <a16:creationId xmlns:a16="http://schemas.microsoft.com/office/drawing/2014/main" id="{1CC8523B-7BE3-7122-F2A9-EFB7ED129A52}"/>
              </a:ext>
            </a:extLst>
          </p:cNvPr>
          <p:cNvPicPr>
            <a:picLocks noChangeAspect="1"/>
          </p:cNvPicPr>
          <p:nvPr/>
        </p:nvPicPr>
        <p:blipFill>
          <a:blip r:embed="rId6"/>
          <a:stretch>
            <a:fillRect/>
          </a:stretch>
        </p:blipFill>
        <p:spPr>
          <a:xfrm>
            <a:off x="7347713" y="4957487"/>
            <a:ext cx="4069157" cy="1515126"/>
          </a:xfrm>
          <a:prstGeom prst="rect">
            <a:avLst/>
          </a:prstGeom>
        </p:spPr>
      </p:pic>
      <p:pic>
        <p:nvPicPr>
          <p:cNvPr id="15" name="Picture 14">
            <a:extLst>
              <a:ext uri="{FF2B5EF4-FFF2-40B4-BE49-F238E27FC236}">
                <a16:creationId xmlns:a16="http://schemas.microsoft.com/office/drawing/2014/main" id="{A788CB29-A50D-BB07-2BB4-FC5590DA8BE7}"/>
              </a:ext>
            </a:extLst>
          </p:cNvPr>
          <p:cNvPicPr>
            <a:picLocks noChangeAspect="1"/>
          </p:cNvPicPr>
          <p:nvPr/>
        </p:nvPicPr>
        <p:blipFill>
          <a:blip r:embed="rId7"/>
          <a:stretch>
            <a:fillRect/>
          </a:stretch>
        </p:blipFill>
        <p:spPr>
          <a:xfrm>
            <a:off x="7347713" y="1457741"/>
            <a:ext cx="4237087" cy="1196444"/>
          </a:xfrm>
          <a:prstGeom prst="rect">
            <a:avLst/>
          </a:prstGeom>
        </p:spPr>
      </p:pic>
      <p:sp>
        <p:nvSpPr>
          <p:cNvPr id="16" name="Rectangle 15">
            <a:extLst>
              <a:ext uri="{FF2B5EF4-FFF2-40B4-BE49-F238E27FC236}">
                <a16:creationId xmlns:a16="http://schemas.microsoft.com/office/drawing/2014/main" id="{57A08407-07F2-45A7-D0B7-CBFE1CD738AF}"/>
              </a:ext>
            </a:extLst>
          </p:cNvPr>
          <p:cNvSpPr/>
          <p:nvPr/>
        </p:nvSpPr>
        <p:spPr>
          <a:xfrm>
            <a:off x="7235987" y="1741118"/>
            <a:ext cx="915244" cy="276659"/>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7" name="Rectangle 16">
            <a:extLst>
              <a:ext uri="{FF2B5EF4-FFF2-40B4-BE49-F238E27FC236}">
                <a16:creationId xmlns:a16="http://schemas.microsoft.com/office/drawing/2014/main" id="{62DE72FC-D5A8-4893-B716-AE6E81165A4F}"/>
              </a:ext>
            </a:extLst>
          </p:cNvPr>
          <p:cNvSpPr/>
          <p:nvPr/>
        </p:nvSpPr>
        <p:spPr>
          <a:xfrm>
            <a:off x="7315800" y="1986872"/>
            <a:ext cx="4269000" cy="578057"/>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Tree>
    <p:extLst>
      <p:ext uri="{BB962C8B-B14F-4D97-AF65-F5344CB8AC3E}">
        <p14:creationId xmlns:p14="http://schemas.microsoft.com/office/powerpoint/2010/main" val="386076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21" presetClass="entr" presetSubtype="1"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heel(1)">
                                      <p:cBhvr>
                                        <p:cTn id="11" dur="20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xit" presetSubtype="1" fill="hold" grpId="1" nodeType="clickEffect">
                                  <p:stCondLst>
                                    <p:cond delay="0"/>
                                  </p:stCondLst>
                                  <p:childTnLst>
                                    <p:animEffect transition="out" filter="wheel(1)">
                                      <p:cBhvr>
                                        <p:cTn id="15" dur="2000"/>
                                        <p:tgtEl>
                                          <p:spTgt spid="16"/>
                                        </p:tgtEl>
                                      </p:cBhvr>
                                    </p:animEffect>
                                    <p:set>
                                      <p:cBhvr>
                                        <p:cTn id="16" dur="1" fill="hold">
                                          <p:stCondLst>
                                            <p:cond delay="1999"/>
                                          </p:stCondLst>
                                        </p:cTn>
                                        <p:tgtEl>
                                          <p:spTgt spid="16"/>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21" presetClass="entr" presetSubtype="1"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heel(1)">
                                      <p:cBhvr>
                                        <p:cTn id="21" dur="20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xit" presetSubtype="1" fill="hold" grpId="1" nodeType="clickEffect">
                                  <p:stCondLst>
                                    <p:cond delay="0"/>
                                  </p:stCondLst>
                                  <p:childTnLst>
                                    <p:animEffect transition="out" filter="wheel(1)">
                                      <p:cBhvr>
                                        <p:cTn id="25" dur="2000"/>
                                        <p:tgtEl>
                                          <p:spTgt spid="17"/>
                                        </p:tgtEl>
                                      </p:cBhvr>
                                    </p:animEffect>
                                    <p:set>
                                      <p:cBhvr>
                                        <p:cTn id="26" dur="1" fill="hold">
                                          <p:stCondLst>
                                            <p:cond delay="1999"/>
                                          </p:stCondLst>
                                        </p:cTn>
                                        <p:tgtEl>
                                          <p:spTgt spid="17"/>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used FW</a:t>
            </a:r>
            <a:endParaRPr lang="en-US" sz="3999" dirty="0"/>
          </a:p>
        </p:txBody>
      </p:sp>
      <p:sp>
        <p:nvSpPr>
          <p:cNvPr id="3" name="Content Placeholder 2"/>
          <p:cNvSpPr>
            <a:spLocks noGrp="1"/>
          </p:cNvSpPr>
          <p:nvPr>
            <p:ph idx="1"/>
          </p:nvPr>
        </p:nvSpPr>
        <p:spPr>
          <a:xfrm>
            <a:off x="327658" y="1050272"/>
            <a:ext cx="11861167" cy="5576630"/>
          </a:xfrm>
        </p:spPr>
        <p:txBody>
          <a:bodyPr/>
          <a:lstStyle/>
          <a:p>
            <a:pPr marL="0" indent="0">
              <a:buNone/>
            </a:pPr>
            <a:r>
              <a:rPr lang="de-DE" sz="2399" b="0" dirty="0"/>
              <a:t> </a:t>
            </a:r>
            <a:endParaRPr lang="en-US" sz="1999" dirty="0"/>
          </a:p>
        </p:txBody>
      </p:sp>
      <p:pic>
        <p:nvPicPr>
          <p:cNvPr id="7" name="Picture 6">
            <a:extLst>
              <a:ext uri="{FF2B5EF4-FFF2-40B4-BE49-F238E27FC236}">
                <a16:creationId xmlns:a16="http://schemas.microsoft.com/office/drawing/2014/main" id="{16D0A7BA-579B-1A8A-6DBC-3813C1FD00B4}"/>
              </a:ext>
            </a:extLst>
          </p:cNvPr>
          <p:cNvPicPr>
            <a:picLocks noChangeAspect="1"/>
          </p:cNvPicPr>
          <p:nvPr/>
        </p:nvPicPr>
        <p:blipFill>
          <a:blip r:embed="rId3"/>
          <a:stretch>
            <a:fillRect/>
          </a:stretch>
        </p:blipFill>
        <p:spPr>
          <a:xfrm>
            <a:off x="165862" y="840218"/>
            <a:ext cx="8698037" cy="5864682"/>
          </a:xfrm>
          <a:prstGeom prst="rect">
            <a:avLst/>
          </a:prstGeom>
          <a:ln>
            <a:solidFill>
              <a:schemeClr val="tx1"/>
            </a:solidFill>
          </a:ln>
        </p:spPr>
      </p:pic>
      <p:sp>
        <p:nvSpPr>
          <p:cNvPr id="8" name="TextBox 7">
            <a:extLst>
              <a:ext uri="{FF2B5EF4-FFF2-40B4-BE49-F238E27FC236}">
                <a16:creationId xmlns:a16="http://schemas.microsoft.com/office/drawing/2014/main" id="{B9EC9757-66FF-5488-07BA-FC2BA501EA4B}"/>
              </a:ext>
            </a:extLst>
          </p:cNvPr>
          <p:cNvSpPr txBox="1"/>
          <p:nvPr/>
        </p:nvSpPr>
        <p:spPr>
          <a:xfrm>
            <a:off x="8863898" y="968787"/>
            <a:ext cx="3410629" cy="5600074"/>
          </a:xfrm>
          <a:prstGeom prst="rect">
            <a:avLst/>
          </a:prstGeom>
          <a:noFill/>
        </p:spPr>
        <p:txBody>
          <a:bodyPr wrap="square" rtlCol="0">
            <a:spAutoFit/>
          </a:bodyPr>
          <a:lstStyle/>
          <a:p>
            <a:r>
              <a:rPr lang="de-DE" sz="1799" b="1" u="sng" dirty="0"/>
              <a:t>Three FW functionalities:</a:t>
            </a:r>
          </a:p>
          <a:p>
            <a:pPr marL="342797" indent="-342797">
              <a:buFont typeface="+mj-lt"/>
              <a:buAutoNum type="arabicPeriod"/>
            </a:pPr>
            <a:r>
              <a:rPr lang="de-DE" sz="1799" dirty="0"/>
              <a:t>LED blinks @SYSTICK=250ms</a:t>
            </a:r>
            <a:br>
              <a:rPr lang="de-DE" sz="1799" dirty="0"/>
            </a:br>
            <a:endParaRPr lang="de-DE" sz="1799" dirty="0"/>
          </a:p>
          <a:p>
            <a:pPr marL="342797" indent="-342797">
              <a:buFont typeface="+mj-lt"/>
              <a:buAutoNum type="arabicPeriod"/>
            </a:pPr>
            <a:r>
              <a:rPr lang="de-DE" sz="1799" dirty="0"/>
              <a:t>echo a char on uart-console</a:t>
            </a:r>
          </a:p>
          <a:p>
            <a:pPr marL="542762" lvl="1" indent="-180921">
              <a:buFont typeface="Arial" panose="020B0604020202020204" pitchFamily="34" charset="0"/>
              <a:buChar char="•"/>
            </a:pPr>
            <a:r>
              <a:rPr lang="de-DE" sz="1799" dirty="0"/>
              <a:t>1.char printed is always 'a' </a:t>
            </a:r>
          </a:p>
          <a:p>
            <a:pPr marL="542762" lvl="1" indent="-180921">
              <a:buFont typeface="Arial" panose="020B0604020202020204" pitchFamily="34" charset="0"/>
              <a:buChar char="•"/>
            </a:pPr>
            <a:r>
              <a:rPr lang="de-DE" sz="1799" dirty="0"/>
              <a:t>2.char selected from array </a:t>
            </a:r>
            <a:r>
              <a:rPr lang="de-DE" sz="1400" dirty="0">
                <a:solidFill>
                  <a:srgbClr val="0070C0"/>
                </a:solidFill>
                <a:latin typeface="Courier New" panose="02070309020205020404" pitchFamily="49" charset="0"/>
                <a:cs typeface="Courier New" panose="02070309020205020404" pitchFamily="49" charset="0"/>
              </a:rPr>
              <a:t>charArray</a:t>
            </a:r>
            <a:r>
              <a:rPr lang="de-DE" sz="1799" dirty="0"/>
              <a:t> with variable </a:t>
            </a:r>
            <a:r>
              <a:rPr lang="de-DE" sz="1600" dirty="0">
                <a:solidFill>
                  <a:srgbClr val="0070C0"/>
                </a:solidFill>
                <a:latin typeface="Courier New" panose="02070309020205020404" pitchFamily="49" charset="0"/>
                <a:cs typeface="Courier New" panose="02070309020205020404" pitchFamily="49" charset="0"/>
              </a:rPr>
              <a:t>char2prntIdx</a:t>
            </a:r>
            <a:endParaRPr lang="de-DE" sz="1799" dirty="0">
              <a:solidFill>
                <a:srgbClr val="0070C0"/>
              </a:solidFill>
              <a:latin typeface="Courier New" panose="02070309020205020404" pitchFamily="49" charset="0"/>
              <a:cs typeface="Courier New" panose="02070309020205020404" pitchFamily="49" charset="0"/>
            </a:endParaRPr>
          </a:p>
          <a:p>
            <a:pPr marL="542762" lvl="1" indent="-180921">
              <a:buFont typeface="Arial" panose="020B0604020202020204" pitchFamily="34" charset="0"/>
              <a:buChar char="•"/>
            </a:pPr>
            <a:r>
              <a:rPr lang="de-DE" sz="1799" dirty="0"/>
              <a:t>print 5x1.char/'a' and </a:t>
            </a:r>
            <a:br>
              <a:rPr lang="de-DE" sz="1799" dirty="0"/>
            </a:br>
            <a:r>
              <a:rPr lang="de-DE" sz="1799" dirty="0"/>
              <a:t>5x'2.char/'b,c,d' (default 'b')</a:t>
            </a:r>
          </a:p>
          <a:p>
            <a:pPr marL="360363" lvl="1" indent="-269875"/>
            <a:r>
              <a:rPr lang="de-DE" sz="1799" dirty="0"/>
              <a:t>=&gt; changing </a:t>
            </a:r>
            <a:r>
              <a:rPr lang="de-DE" sz="1600" dirty="0">
                <a:solidFill>
                  <a:srgbClr val="0070C0"/>
                </a:solidFill>
                <a:latin typeface="Courier New" panose="02070309020205020404" pitchFamily="49" charset="0"/>
                <a:cs typeface="Courier New" panose="02070309020205020404" pitchFamily="49" charset="0"/>
              </a:rPr>
              <a:t>char2prntIdx</a:t>
            </a:r>
            <a:r>
              <a:rPr lang="de-DE" sz="1799" dirty="0"/>
              <a:t> shows you can control FW behaviour from the script</a:t>
            </a:r>
            <a:br>
              <a:rPr lang="de-DE" sz="1799" dirty="0"/>
            </a:br>
            <a:endParaRPr lang="de-DE" sz="1799" dirty="0"/>
          </a:p>
          <a:p>
            <a:pPr marL="342797" indent="-342797">
              <a:buFont typeface="+mj-lt"/>
              <a:buAutoNum type="arabicPeriod"/>
            </a:pPr>
            <a:r>
              <a:rPr lang="de-DE" sz="1799" dirty="0"/>
              <a:t>on HW-button SW0 press FW</a:t>
            </a:r>
          </a:p>
          <a:p>
            <a:pPr marL="542762" lvl="1" indent="-180921">
              <a:buFont typeface="Arial" panose="020B0604020202020204" pitchFamily="34" charset="0"/>
              <a:buChar char="•"/>
            </a:pPr>
            <a:r>
              <a:rPr lang="de-DE" sz="1799" dirty="0"/>
              <a:t>jumps to </a:t>
            </a:r>
            <a:r>
              <a:rPr lang="de-DE" sz="1600" dirty="0">
                <a:solidFill>
                  <a:srgbClr val="0070C0"/>
                </a:solidFill>
                <a:latin typeface="Courier New" panose="02070309020205020404" pitchFamily="49" charset="0"/>
                <a:cs typeface="Courier New" panose="02070309020205020404" pitchFamily="49" charset="0"/>
              </a:rPr>
              <a:t>endOfTest()</a:t>
            </a:r>
            <a:r>
              <a:rPr lang="de-DE" sz="1799" dirty="0"/>
              <a:t> </a:t>
            </a:r>
          </a:p>
          <a:p>
            <a:pPr marL="542762" lvl="1" indent="-180921">
              <a:buFont typeface="Arial" panose="020B0604020202020204" pitchFamily="34" charset="0"/>
              <a:buChar char="•"/>
            </a:pPr>
            <a:r>
              <a:rPr lang="de-DE" sz="1799" dirty="0"/>
              <a:t>in </a:t>
            </a:r>
            <a:r>
              <a:rPr lang="de-DE" sz="1600" dirty="0">
                <a:solidFill>
                  <a:srgbClr val="0070C0"/>
                </a:solidFill>
                <a:latin typeface="Courier New" panose="02070309020205020404" pitchFamily="49" charset="0"/>
                <a:cs typeface="Courier New" panose="02070309020205020404" pitchFamily="49" charset="0"/>
              </a:rPr>
              <a:t>endOfTest()</a:t>
            </a:r>
            <a:r>
              <a:rPr lang="de-DE" sz="1799" dirty="0"/>
              <a:t> print the value of total LEDtoggles stored in </a:t>
            </a:r>
            <a:r>
              <a:rPr lang="de-DE" sz="1600" dirty="0">
                <a:solidFill>
                  <a:srgbClr val="0070C0"/>
                </a:solidFill>
                <a:latin typeface="Courier New" panose="02070309020205020404" pitchFamily="49" charset="0"/>
                <a:cs typeface="Courier New" panose="02070309020205020404" pitchFamily="49" charset="0"/>
              </a:rPr>
              <a:t>finalLedCnt</a:t>
            </a:r>
            <a:endParaRPr lang="de-DE" sz="1799" dirty="0"/>
          </a:p>
          <a:p>
            <a:pPr marL="542762" lvl="1" indent="-180921">
              <a:buFont typeface="Arial" panose="020B0604020202020204" pitchFamily="34" charset="0"/>
              <a:buChar char="•"/>
            </a:pPr>
            <a:r>
              <a:rPr lang="de-DE" sz="1799" dirty="0"/>
              <a:t>and loop there</a:t>
            </a:r>
          </a:p>
        </p:txBody>
      </p:sp>
      <p:sp>
        <p:nvSpPr>
          <p:cNvPr id="9" name="Freeform: Shape 8">
            <a:extLst>
              <a:ext uri="{FF2B5EF4-FFF2-40B4-BE49-F238E27FC236}">
                <a16:creationId xmlns:a16="http://schemas.microsoft.com/office/drawing/2014/main" id="{4DD25B7A-724C-E620-14E9-C8F1A40744D6}"/>
              </a:ext>
            </a:extLst>
          </p:cNvPr>
          <p:cNvSpPr/>
          <p:nvPr/>
        </p:nvSpPr>
        <p:spPr>
          <a:xfrm>
            <a:off x="772216" y="5409592"/>
            <a:ext cx="1785030" cy="601874"/>
          </a:xfrm>
          <a:custGeom>
            <a:avLst/>
            <a:gdLst>
              <a:gd name="connsiteX0" fmla="*/ 850643 w 1785495"/>
              <a:gd name="connsiteY0" fmla="*/ 594453 h 602031"/>
              <a:gd name="connsiteX1" fmla="*/ 1605023 w 1785495"/>
              <a:gd name="connsiteY1" fmla="*/ 495393 h 602031"/>
              <a:gd name="connsiteX2" fmla="*/ 1726943 w 1785495"/>
              <a:gd name="connsiteY2" fmla="*/ 152493 h 602031"/>
              <a:gd name="connsiteX3" fmla="*/ 827783 w 1785495"/>
              <a:gd name="connsiteY3" fmla="*/ 93 h 602031"/>
              <a:gd name="connsiteX4" fmla="*/ 88643 w 1785495"/>
              <a:gd name="connsiteY4" fmla="*/ 137253 h 602031"/>
              <a:gd name="connsiteX5" fmla="*/ 96263 w 1785495"/>
              <a:gd name="connsiteY5" fmla="*/ 541113 h 602031"/>
              <a:gd name="connsiteX6" fmla="*/ 850643 w 1785495"/>
              <a:gd name="connsiteY6" fmla="*/ 594453 h 60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5495" h="602031">
                <a:moveTo>
                  <a:pt x="850643" y="594453"/>
                </a:moveTo>
                <a:cubicBezTo>
                  <a:pt x="1102103" y="586833"/>
                  <a:pt x="1458973" y="569053"/>
                  <a:pt x="1605023" y="495393"/>
                </a:cubicBezTo>
                <a:cubicBezTo>
                  <a:pt x="1751073" y="421733"/>
                  <a:pt x="1856483" y="235043"/>
                  <a:pt x="1726943" y="152493"/>
                </a:cubicBezTo>
                <a:cubicBezTo>
                  <a:pt x="1597403" y="69943"/>
                  <a:pt x="1100833" y="2633"/>
                  <a:pt x="827783" y="93"/>
                </a:cubicBezTo>
                <a:cubicBezTo>
                  <a:pt x="554733" y="-2447"/>
                  <a:pt x="210563" y="47083"/>
                  <a:pt x="88643" y="137253"/>
                </a:cubicBezTo>
                <a:cubicBezTo>
                  <a:pt x="-33277" y="227423"/>
                  <a:pt x="-28197" y="461103"/>
                  <a:pt x="96263" y="541113"/>
                </a:cubicBezTo>
                <a:cubicBezTo>
                  <a:pt x="220723" y="621123"/>
                  <a:pt x="599183" y="602073"/>
                  <a:pt x="850643" y="594453"/>
                </a:cubicBezTo>
                <a:close/>
              </a:path>
            </a:pathLst>
          </a:cu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de-DE" sz="2399"/>
          </a:p>
        </p:txBody>
      </p:sp>
      <p:sp>
        <p:nvSpPr>
          <p:cNvPr id="10" name="Freeform: Shape 9">
            <a:extLst>
              <a:ext uri="{FF2B5EF4-FFF2-40B4-BE49-F238E27FC236}">
                <a16:creationId xmlns:a16="http://schemas.microsoft.com/office/drawing/2014/main" id="{9EE69C1F-3CC0-4D98-4D4A-083F90E97D18}"/>
              </a:ext>
            </a:extLst>
          </p:cNvPr>
          <p:cNvSpPr/>
          <p:nvPr/>
        </p:nvSpPr>
        <p:spPr>
          <a:xfrm>
            <a:off x="772216" y="3152062"/>
            <a:ext cx="1979795" cy="710226"/>
          </a:xfrm>
          <a:custGeom>
            <a:avLst/>
            <a:gdLst>
              <a:gd name="connsiteX0" fmla="*/ 850643 w 1785495"/>
              <a:gd name="connsiteY0" fmla="*/ 594453 h 602031"/>
              <a:gd name="connsiteX1" fmla="*/ 1605023 w 1785495"/>
              <a:gd name="connsiteY1" fmla="*/ 495393 h 602031"/>
              <a:gd name="connsiteX2" fmla="*/ 1726943 w 1785495"/>
              <a:gd name="connsiteY2" fmla="*/ 152493 h 602031"/>
              <a:gd name="connsiteX3" fmla="*/ 827783 w 1785495"/>
              <a:gd name="connsiteY3" fmla="*/ 93 h 602031"/>
              <a:gd name="connsiteX4" fmla="*/ 88643 w 1785495"/>
              <a:gd name="connsiteY4" fmla="*/ 137253 h 602031"/>
              <a:gd name="connsiteX5" fmla="*/ 96263 w 1785495"/>
              <a:gd name="connsiteY5" fmla="*/ 541113 h 602031"/>
              <a:gd name="connsiteX6" fmla="*/ 850643 w 1785495"/>
              <a:gd name="connsiteY6" fmla="*/ 594453 h 60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5495" h="602031">
                <a:moveTo>
                  <a:pt x="850643" y="594453"/>
                </a:moveTo>
                <a:cubicBezTo>
                  <a:pt x="1102103" y="586833"/>
                  <a:pt x="1458973" y="569053"/>
                  <a:pt x="1605023" y="495393"/>
                </a:cubicBezTo>
                <a:cubicBezTo>
                  <a:pt x="1751073" y="421733"/>
                  <a:pt x="1856483" y="235043"/>
                  <a:pt x="1726943" y="152493"/>
                </a:cubicBezTo>
                <a:cubicBezTo>
                  <a:pt x="1597403" y="69943"/>
                  <a:pt x="1100833" y="2633"/>
                  <a:pt x="827783" y="93"/>
                </a:cubicBezTo>
                <a:cubicBezTo>
                  <a:pt x="554733" y="-2447"/>
                  <a:pt x="210563" y="47083"/>
                  <a:pt x="88643" y="137253"/>
                </a:cubicBezTo>
                <a:cubicBezTo>
                  <a:pt x="-33277" y="227423"/>
                  <a:pt x="-28197" y="461103"/>
                  <a:pt x="96263" y="541113"/>
                </a:cubicBezTo>
                <a:cubicBezTo>
                  <a:pt x="220723" y="621123"/>
                  <a:pt x="599183" y="602073"/>
                  <a:pt x="850643" y="594453"/>
                </a:cubicBezTo>
                <a:close/>
              </a:path>
            </a:pathLst>
          </a:cu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de-DE" sz="2399"/>
          </a:p>
        </p:txBody>
      </p:sp>
      <p:sp>
        <p:nvSpPr>
          <p:cNvPr id="11" name="Freeform: Shape 10">
            <a:extLst>
              <a:ext uri="{FF2B5EF4-FFF2-40B4-BE49-F238E27FC236}">
                <a16:creationId xmlns:a16="http://schemas.microsoft.com/office/drawing/2014/main" id="{5AEF3D32-A1F9-A45E-9909-8DC6F4F7EC3F}"/>
              </a:ext>
            </a:extLst>
          </p:cNvPr>
          <p:cNvSpPr/>
          <p:nvPr/>
        </p:nvSpPr>
        <p:spPr>
          <a:xfrm>
            <a:off x="4980331" y="2517526"/>
            <a:ext cx="3410629" cy="688311"/>
          </a:xfrm>
          <a:custGeom>
            <a:avLst/>
            <a:gdLst>
              <a:gd name="connsiteX0" fmla="*/ 850643 w 1785495"/>
              <a:gd name="connsiteY0" fmla="*/ 594453 h 602031"/>
              <a:gd name="connsiteX1" fmla="*/ 1605023 w 1785495"/>
              <a:gd name="connsiteY1" fmla="*/ 495393 h 602031"/>
              <a:gd name="connsiteX2" fmla="*/ 1726943 w 1785495"/>
              <a:gd name="connsiteY2" fmla="*/ 152493 h 602031"/>
              <a:gd name="connsiteX3" fmla="*/ 827783 w 1785495"/>
              <a:gd name="connsiteY3" fmla="*/ 93 h 602031"/>
              <a:gd name="connsiteX4" fmla="*/ 88643 w 1785495"/>
              <a:gd name="connsiteY4" fmla="*/ 137253 h 602031"/>
              <a:gd name="connsiteX5" fmla="*/ 96263 w 1785495"/>
              <a:gd name="connsiteY5" fmla="*/ 541113 h 602031"/>
              <a:gd name="connsiteX6" fmla="*/ 850643 w 1785495"/>
              <a:gd name="connsiteY6" fmla="*/ 594453 h 60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5495" h="602031">
                <a:moveTo>
                  <a:pt x="850643" y="594453"/>
                </a:moveTo>
                <a:cubicBezTo>
                  <a:pt x="1102103" y="586833"/>
                  <a:pt x="1458973" y="569053"/>
                  <a:pt x="1605023" y="495393"/>
                </a:cubicBezTo>
                <a:cubicBezTo>
                  <a:pt x="1751073" y="421733"/>
                  <a:pt x="1856483" y="235043"/>
                  <a:pt x="1726943" y="152493"/>
                </a:cubicBezTo>
                <a:cubicBezTo>
                  <a:pt x="1597403" y="69943"/>
                  <a:pt x="1100833" y="2633"/>
                  <a:pt x="827783" y="93"/>
                </a:cubicBezTo>
                <a:cubicBezTo>
                  <a:pt x="554733" y="-2447"/>
                  <a:pt x="210563" y="47083"/>
                  <a:pt x="88643" y="137253"/>
                </a:cubicBezTo>
                <a:cubicBezTo>
                  <a:pt x="-33277" y="227423"/>
                  <a:pt x="-28197" y="461103"/>
                  <a:pt x="96263" y="541113"/>
                </a:cubicBezTo>
                <a:cubicBezTo>
                  <a:pt x="220723" y="621123"/>
                  <a:pt x="599183" y="602073"/>
                  <a:pt x="850643" y="594453"/>
                </a:cubicBezTo>
                <a:close/>
              </a:path>
            </a:pathLst>
          </a:cu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de-DE" sz="2399"/>
          </a:p>
        </p:txBody>
      </p:sp>
      <p:sp>
        <p:nvSpPr>
          <p:cNvPr id="12" name="Freeform: Shape 11">
            <a:extLst>
              <a:ext uri="{FF2B5EF4-FFF2-40B4-BE49-F238E27FC236}">
                <a16:creationId xmlns:a16="http://schemas.microsoft.com/office/drawing/2014/main" id="{D43C870A-82AB-A4BD-F26B-8A8ED51F271E}"/>
              </a:ext>
            </a:extLst>
          </p:cNvPr>
          <p:cNvSpPr/>
          <p:nvPr/>
        </p:nvSpPr>
        <p:spPr>
          <a:xfrm>
            <a:off x="615655" y="2496016"/>
            <a:ext cx="4116475" cy="345948"/>
          </a:xfrm>
          <a:custGeom>
            <a:avLst/>
            <a:gdLst>
              <a:gd name="connsiteX0" fmla="*/ 850643 w 1785495"/>
              <a:gd name="connsiteY0" fmla="*/ 594453 h 602031"/>
              <a:gd name="connsiteX1" fmla="*/ 1605023 w 1785495"/>
              <a:gd name="connsiteY1" fmla="*/ 495393 h 602031"/>
              <a:gd name="connsiteX2" fmla="*/ 1726943 w 1785495"/>
              <a:gd name="connsiteY2" fmla="*/ 152493 h 602031"/>
              <a:gd name="connsiteX3" fmla="*/ 827783 w 1785495"/>
              <a:gd name="connsiteY3" fmla="*/ 93 h 602031"/>
              <a:gd name="connsiteX4" fmla="*/ 88643 w 1785495"/>
              <a:gd name="connsiteY4" fmla="*/ 137253 h 602031"/>
              <a:gd name="connsiteX5" fmla="*/ 96263 w 1785495"/>
              <a:gd name="connsiteY5" fmla="*/ 541113 h 602031"/>
              <a:gd name="connsiteX6" fmla="*/ 850643 w 1785495"/>
              <a:gd name="connsiteY6" fmla="*/ 594453 h 60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5495" h="602031">
                <a:moveTo>
                  <a:pt x="850643" y="594453"/>
                </a:moveTo>
                <a:cubicBezTo>
                  <a:pt x="1102103" y="586833"/>
                  <a:pt x="1458973" y="569053"/>
                  <a:pt x="1605023" y="495393"/>
                </a:cubicBezTo>
                <a:cubicBezTo>
                  <a:pt x="1751073" y="421733"/>
                  <a:pt x="1856483" y="235043"/>
                  <a:pt x="1726943" y="152493"/>
                </a:cubicBezTo>
                <a:cubicBezTo>
                  <a:pt x="1597403" y="69943"/>
                  <a:pt x="1100833" y="2633"/>
                  <a:pt x="827783" y="93"/>
                </a:cubicBezTo>
                <a:cubicBezTo>
                  <a:pt x="554733" y="-2447"/>
                  <a:pt x="210563" y="47083"/>
                  <a:pt x="88643" y="137253"/>
                </a:cubicBezTo>
                <a:cubicBezTo>
                  <a:pt x="-33277" y="227423"/>
                  <a:pt x="-28197" y="461103"/>
                  <a:pt x="96263" y="541113"/>
                </a:cubicBezTo>
                <a:cubicBezTo>
                  <a:pt x="220723" y="621123"/>
                  <a:pt x="599183" y="602073"/>
                  <a:pt x="850643" y="594453"/>
                </a:cubicBezTo>
                <a:close/>
              </a:path>
            </a:pathLst>
          </a:cu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de-DE" sz="2399"/>
          </a:p>
        </p:txBody>
      </p:sp>
      <p:sp>
        <p:nvSpPr>
          <p:cNvPr id="13" name="Freeform: Shape 12">
            <a:extLst>
              <a:ext uri="{FF2B5EF4-FFF2-40B4-BE49-F238E27FC236}">
                <a16:creationId xmlns:a16="http://schemas.microsoft.com/office/drawing/2014/main" id="{1EBBA200-FD49-8FEE-5907-23B0834AF335}"/>
              </a:ext>
            </a:extLst>
          </p:cNvPr>
          <p:cNvSpPr/>
          <p:nvPr/>
        </p:nvSpPr>
        <p:spPr>
          <a:xfrm>
            <a:off x="419439" y="4016037"/>
            <a:ext cx="3763406" cy="1071898"/>
          </a:xfrm>
          <a:custGeom>
            <a:avLst/>
            <a:gdLst>
              <a:gd name="connsiteX0" fmla="*/ 850643 w 1785495"/>
              <a:gd name="connsiteY0" fmla="*/ 594453 h 602031"/>
              <a:gd name="connsiteX1" fmla="*/ 1605023 w 1785495"/>
              <a:gd name="connsiteY1" fmla="*/ 495393 h 602031"/>
              <a:gd name="connsiteX2" fmla="*/ 1726943 w 1785495"/>
              <a:gd name="connsiteY2" fmla="*/ 152493 h 602031"/>
              <a:gd name="connsiteX3" fmla="*/ 827783 w 1785495"/>
              <a:gd name="connsiteY3" fmla="*/ 93 h 602031"/>
              <a:gd name="connsiteX4" fmla="*/ 88643 w 1785495"/>
              <a:gd name="connsiteY4" fmla="*/ 137253 h 602031"/>
              <a:gd name="connsiteX5" fmla="*/ 96263 w 1785495"/>
              <a:gd name="connsiteY5" fmla="*/ 541113 h 602031"/>
              <a:gd name="connsiteX6" fmla="*/ 850643 w 1785495"/>
              <a:gd name="connsiteY6" fmla="*/ 594453 h 60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5495" h="602031">
                <a:moveTo>
                  <a:pt x="850643" y="594453"/>
                </a:moveTo>
                <a:cubicBezTo>
                  <a:pt x="1102103" y="586833"/>
                  <a:pt x="1458973" y="569053"/>
                  <a:pt x="1605023" y="495393"/>
                </a:cubicBezTo>
                <a:cubicBezTo>
                  <a:pt x="1751073" y="421733"/>
                  <a:pt x="1856483" y="235043"/>
                  <a:pt x="1726943" y="152493"/>
                </a:cubicBezTo>
                <a:cubicBezTo>
                  <a:pt x="1597403" y="69943"/>
                  <a:pt x="1100833" y="2633"/>
                  <a:pt x="827783" y="93"/>
                </a:cubicBezTo>
                <a:cubicBezTo>
                  <a:pt x="554733" y="-2447"/>
                  <a:pt x="210563" y="47083"/>
                  <a:pt x="88643" y="137253"/>
                </a:cubicBezTo>
                <a:cubicBezTo>
                  <a:pt x="-33277" y="227423"/>
                  <a:pt x="-28197" y="461103"/>
                  <a:pt x="96263" y="541113"/>
                </a:cubicBezTo>
                <a:cubicBezTo>
                  <a:pt x="220723" y="621123"/>
                  <a:pt x="599183" y="602073"/>
                  <a:pt x="850643" y="594453"/>
                </a:cubicBezTo>
                <a:close/>
              </a:path>
            </a:pathLst>
          </a:cu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de-DE" sz="2399"/>
          </a:p>
        </p:txBody>
      </p:sp>
      <p:sp>
        <p:nvSpPr>
          <p:cNvPr id="14" name="Freeform: Shape 13">
            <a:extLst>
              <a:ext uri="{FF2B5EF4-FFF2-40B4-BE49-F238E27FC236}">
                <a16:creationId xmlns:a16="http://schemas.microsoft.com/office/drawing/2014/main" id="{1FC3F8EA-8BFF-302F-F9A8-94BAF0420BCC}"/>
              </a:ext>
            </a:extLst>
          </p:cNvPr>
          <p:cNvSpPr/>
          <p:nvPr/>
        </p:nvSpPr>
        <p:spPr>
          <a:xfrm>
            <a:off x="4473211" y="4943381"/>
            <a:ext cx="4304986" cy="864347"/>
          </a:xfrm>
          <a:custGeom>
            <a:avLst/>
            <a:gdLst>
              <a:gd name="connsiteX0" fmla="*/ 850643 w 1785495"/>
              <a:gd name="connsiteY0" fmla="*/ 594453 h 602031"/>
              <a:gd name="connsiteX1" fmla="*/ 1605023 w 1785495"/>
              <a:gd name="connsiteY1" fmla="*/ 495393 h 602031"/>
              <a:gd name="connsiteX2" fmla="*/ 1726943 w 1785495"/>
              <a:gd name="connsiteY2" fmla="*/ 152493 h 602031"/>
              <a:gd name="connsiteX3" fmla="*/ 827783 w 1785495"/>
              <a:gd name="connsiteY3" fmla="*/ 93 h 602031"/>
              <a:gd name="connsiteX4" fmla="*/ 88643 w 1785495"/>
              <a:gd name="connsiteY4" fmla="*/ 137253 h 602031"/>
              <a:gd name="connsiteX5" fmla="*/ 96263 w 1785495"/>
              <a:gd name="connsiteY5" fmla="*/ 541113 h 602031"/>
              <a:gd name="connsiteX6" fmla="*/ 850643 w 1785495"/>
              <a:gd name="connsiteY6" fmla="*/ 594453 h 60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5495" h="602031">
                <a:moveTo>
                  <a:pt x="850643" y="594453"/>
                </a:moveTo>
                <a:cubicBezTo>
                  <a:pt x="1102103" y="586833"/>
                  <a:pt x="1458973" y="569053"/>
                  <a:pt x="1605023" y="495393"/>
                </a:cubicBezTo>
                <a:cubicBezTo>
                  <a:pt x="1751073" y="421733"/>
                  <a:pt x="1856483" y="235043"/>
                  <a:pt x="1726943" y="152493"/>
                </a:cubicBezTo>
                <a:cubicBezTo>
                  <a:pt x="1597403" y="69943"/>
                  <a:pt x="1100833" y="2633"/>
                  <a:pt x="827783" y="93"/>
                </a:cubicBezTo>
                <a:cubicBezTo>
                  <a:pt x="554733" y="-2447"/>
                  <a:pt x="210563" y="47083"/>
                  <a:pt x="88643" y="137253"/>
                </a:cubicBezTo>
                <a:cubicBezTo>
                  <a:pt x="-33277" y="227423"/>
                  <a:pt x="-28197" y="461103"/>
                  <a:pt x="96263" y="541113"/>
                </a:cubicBezTo>
                <a:cubicBezTo>
                  <a:pt x="220723" y="621123"/>
                  <a:pt x="599183" y="602073"/>
                  <a:pt x="850643" y="594453"/>
                </a:cubicBezTo>
                <a:close/>
              </a:path>
            </a:pathLst>
          </a:cu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de-DE" sz="2399"/>
          </a:p>
        </p:txBody>
      </p:sp>
      <p:sp>
        <p:nvSpPr>
          <p:cNvPr id="4" name="Freeform: Shape 3">
            <a:extLst>
              <a:ext uri="{FF2B5EF4-FFF2-40B4-BE49-F238E27FC236}">
                <a16:creationId xmlns:a16="http://schemas.microsoft.com/office/drawing/2014/main" id="{DAFBFFE4-83E1-0A26-95B1-91CD825EDAB4}"/>
              </a:ext>
            </a:extLst>
          </p:cNvPr>
          <p:cNvSpPr/>
          <p:nvPr/>
        </p:nvSpPr>
        <p:spPr>
          <a:xfrm>
            <a:off x="615655" y="2342267"/>
            <a:ext cx="1139951" cy="153749"/>
          </a:xfrm>
          <a:custGeom>
            <a:avLst/>
            <a:gdLst>
              <a:gd name="connsiteX0" fmla="*/ 850643 w 1785495"/>
              <a:gd name="connsiteY0" fmla="*/ 594453 h 602031"/>
              <a:gd name="connsiteX1" fmla="*/ 1605023 w 1785495"/>
              <a:gd name="connsiteY1" fmla="*/ 495393 h 602031"/>
              <a:gd name="connsiteX2" fmla="*/ 1726943 w 1785495"/>
              <a:gd name="connsiteY2" fmla="*/ 152493 h 602031"/>
              <a:gd name="connsiteX3" fmla="*/ 827783 w 1785495"/>
              <a:gd name="connsiteY3" fmla="*/ 93 h 602031"/>
              <a:gd name="connsiteX4" fmla="*/ 88643 w 1785495"/>
              <a:gd name="connsiteY4" fmla="*/ 137253 h 602031"/>
              <a:gd name="connsiteX5" fmla="*/ 96263 w 1785495"/>
              <a:gd name="connsiteY5" fmla="*/ 541113 h 602031"/>
              <a:gd name="connsiteX6" fmla="*/ 850643 w 1785495"/>
              <a:gd name="connsiteY6" fmla="*/ 594453 h 60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5495" h="602031">
                <a:moveTo>
                  <a:pt x="850643" y="594453"/>
                </a:moveTo>
                <a:cubicBezTo>
                  <a:pt x="1102103" y="586833"/>
                  <a:pt x="1458973" y="569053"/>
                  <a:pt x="1605023" y="495393"/>
                </a:cubicBezTo>
                <a:cubicBezTo>
                  <a:pt x="1751073" y="421733"/>
                  <a:pt x="1856483" y="235043"/>
                  <a:pt x="1726943" y="152493"/>
                </a:cubicBezTo>
                <a:cubicBezTo>
                  <a:pt x="1597403" y="69943"/>
                  <a:pt x="1100833" y="2633"/>
                  <a:pt x="827783" y="93"/>
                </a:cubicBezTo>
                <a:cubicBezTo>
                  <a:pt x="554733" y="-2447"/>
                  <a:pt x="210563" y="47083"/>
                  <a:pt x="88643" y="137253"/>
                </a:cubicBezTo>
                <a:cubicBezTo>
                  <a:pt x="-33277" y="227423"/>
                  <a:pt x="-28197" y="461103"/>
                  <a:pt x="96263" y="541113"/>
                </a:cubicBezTo>
                <a:cubicBezTo>
                  <a:pt x="220723" y="621123"/>
                  <a:pt x="599183" y="602073"/>
                  <a:pt x="850643" y="594453"/>
                </a:cubicBezTo>
                <a:close/>
              </a:path>
            </a:pathLst>
          </a:cu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de-DE" sz="2399"/>
          </a:p>
        </p:txBody>
      </p:sp>
      <p:sp>
        <p:nvSpPr>
          <p:cNvPr id="5" name="Freeform: Shape 4">
            <a:extLst>
              <a:ext uri="{FF2B5EF4-FFF2-40B4-BE49-F238E27FC236}">
                <a16:creationId xmlns:a16="http://schemas.microsoft.com/office/drawing/2014/main" id="{21E27937-35FE-CE7D-A506-85EA47CE299B}"/>
              </a:ext>
            </a:extLst>
          </p:cNvPr>
          <p:cNvSpPr/>
          <p:nvPr/>
        </p:nvSpPr>
        <p:spPr>
          <a:xfrm>
            <a:off x="5286884" y="2070475"/>
            <a:ext cx="3304159" cy="292568"/>
          </a:xfrm>
          <a:custGeom>
            <a:avLst/>
            <a:gdLst>
              <a:gd name="connsiteX0" fmla="*/ 850643 w 1785495"/>
              <a:gd name="connsiteY0" fmla="*/ 594453 h 602031"/>
              <a:gd name="connsiteX1" fmla="*/ 1605023 w 1785495"/>
              <a:gd name="connsiteY1" fmla="*/ 495393 h 602031"/>
              <a:gd name="connsiteX2" fmla="*/ 1726943 w 1785495"/>
              <a:gd name="connsiteY2" fmla="*/ 152493 h 602031"/>
              <a:gd name="connsiteX3" fmla="*/ 827783 w 1785495"/>
              <a:gd name="connsiteY3" fmla="*/ 93 h 602031"/>
              <a:gd name="connsiteX4" fmla="*/ 88643 w 1785495"/>
              <a:gd name="connsiteY4" fmla="*/ 137253 h 602031"/>
              <a:gd name="connsiteX5" fmla="*/ 96263 w 1785495"/>
              <a:gd name="connsiteY5" fmla="*/ 541113 h 602031"/>
              <a:gd name="connsiteX6" fmla="*/ 850643 w 1785495"/>
              <a:gd name="connsiteY6" fmla="*/ 594453 h 60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5495" h="602031">
                <a:moveTo>
                  <a:pt x="850643" y="594453"/>
                </a:moveTo>
                <a:cubicBezTo>
                  <a:pt x="1102103" y="586833"/>
                  <a:pt x="1458973" y="569053"/>
                  <a:pt x="1605023" y="495393"/>
                </a:cubicBezTo>
                <a:cubicBezTo>
                  <a:pt x="1751073" y="421733"/>
                  <a:pt x="1856483" y="235043"/>
                  <a:pt x="1726943" y="152493"/>
                </a:cubicBezTo>
                <a:cubicBezTo>
                  <a:pt x="1597403" y="69943"/>
                  <a:pt x="1100833" y="2633"/>
                  <a:pt x="827783" y="93"/>
                </a:cubicBezTo>
                <a:cubicBezTo>
                  <a:pt x="554733" y="-2447"/>
                  <a:pt x="210563" y="47083"/>
                  <a:pt x="88643" y="137253"/>
                </a:cubicBezTo>
                <a:cubicBezTo>
                  <a:pt x="-33277" y="227423"/>
                  <a:pt x="-28197" y="461103"/>
                  <a:pt x="96263" y="541113"/>
                </a:cubicBezTo>
                <a:cubicBezTo>
                  <a:pt x="220723" y="621123"/>
                  <a:pt x="599183" y="602073"/>
                  <a:pt x="850643" y="594453"/>
                </a:cubicBezTo>
                <a:close/>
              </a:path>
            </a:pathLst>
          </a:cu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de-DE" sz="2399"/>
          </a:p>
        </p:txBody>
      </p:sp>
    </p:spTree>
    <p:extLst>
      <p:ext uri="{BB962C8B-B14F-4D97-AF65-F5344CB8AC3E}">
        <p14:creationId xmlns:p14="http://schemas.microsoft.com/office/powerpoint/2010/main" val="4141854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21" presetClass="entr" presetSubtype="1"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wheel(1)">
                                      <p:cBhvr>
                                        <p:cTn id="9" dur="2000"/>
                                        <p:tgtEl>
                                          <p:spTgt spid="10"/>
                                        </p:tgtEl>
                                      </p:cBhvr>
                                    </p:animEffect>
                                  </p:childTnLst>
                                </p:cTn>
                              </p:par>
                              <p:par>
                                <p:cTn id="10" presetID="21" presetClass="entr" presetSubtype="1"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heel(1)">
                                      <p:cBhvr>
                                        <p:cTn id="12" dur="2000"/>
                                        <p:tgtEl>
                                          <p:spTgt spid="11"/>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heel(1)">
                                      <p:cBhvr>
                                        <p:cTn id="15" dur="20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
                                            <p:txEl>
                                              <p:pRg st="2" end="2"/>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8">
                                            <p:txEl>
                                              <p:pRg st="5" end="5"/>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8">
                                            <p:txEl>
                                              <p:pRg st="6" end="6"/>
                                            </p:txEl>
                                          </p:spTgt>
                                        </p:tgtEl>
                                        <p:attrNameLst>
                                          <p:attrName>style.visibility</p:attrName>
                                        </p:attrNameLst>
                                      </p:cBhvr>
                                      <p:to>
                                        <p:strVal val="visible"/>
                                      </p:to>
                                    </p:set>
                                  </p:childTnLst>
                                </p:cTn>
                              </p:par>
                              <p:par>
                                <p:cTn id="28" presetID="21" presetClass="entr" presetSubtype="1"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heel(1)">
                                      <p:cBhvr>
                                        <p:cTn id="30" dur="2000"/>
                                        <p:tgtEl>
                                          <p:spTgt spid="13"/>
                                        </p:tgtEl>
                                      </p:cBhvr>
                                    </p:animEffect>
                                  </p:childTnLst>
                                </p:cTn>
                              </p:par>
                              <p:par>
                                <p:cTn id="31" presetID="21" presetClass="entr" presetSubtype="1"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heel(1)">
                                      <p:cBhvr>
                                        <p:cTn id="33" dur="2000"/>
                                        <p:tgtEl>
                                          <p:spTgt spid="5"/>
                                        </p:tgtEl>
                                      </p:cBhvr>
                                    </p:animEffect>
                                  </p:childTnLst>
                                </p:cTn>
                              </p:par>
                              <p:par>
                                <p:cTn id="34" presetID="21" presetClass="entr" presetSubtype="1"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heel(1)">
                                      <p:cBhvr>
                                        <p:cTn id="36" dur="20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7" end="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xEl>
                                              <p:pRg st="9" end="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xEl>
                                              <p:pRg st="10" end="10"/>
                                            </p:txEl>
                                          </p:spTgt>
                                        </p:tgtEl>
                                        <p:attrNameLst>
                                          <p:attrName>style.visibility</p:attrName>
                                        </p:attrNameLst>
                                      </p:cBhvr>
                                      <p:to>
                                        <p:strVal val="visible"/>
                                      </p:to>
                                    </p:set>
                                  </p:childTnLst>
                                </p:cTn>
                              </p:par>
                              <p:par>
                                <p:cTn id="47" presetID="21" presetClass="entr" presetSubtype="1"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wheel(1)">
                                      <p:cBhvr>
                                        <p:cTn id="49" dur="2000"/>
                                        <p:tgtEl>
                                          <p:spTgt spid="9"/>
                                        </p:tgtEl>
                                      </p:cBhvr>
                                    </p:animEffect>
                                  </p:childTnLst>
                                </p:cTn>
                              </p:par>
                              <p:par>
                                <p:cTn id="50" presetID="21" presetClass="entr" presetSubtype="1"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heel(1)">
                                      <p:cBhvr>
                                        <p:cTn id="52"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4" grpId="0" animBg="1"/>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EAC06-423D-4B40-BA1D-FD9915E1E1C4}"/>
              </a:ext>
            </a:extLst>
          </p:cNvPr>
          <p:cNvSpPr>
            <a:spLocks noGrp="1"/>
          </p:cNvSpPr>
          <p:nvPr>
            <p:ph type="title"/>
          </p:nvPr>
        </p:nvSpPr>
        <p:spPr>
          <a:xfrm>
            <a:off x="1229624" y="188918"/>
            <a:ext cx="8607102" cy="648472"/>
          </a:xfrm>
        </p:spPr>
        <p:txBody>
          <a:bodyPr/>
          <a:lstStyle/>
          <a:p>
            <a:pPr algn="l"/>
            <a:r>
              <a:rPr lang="en-US" sz="4000" dirty="0"/>
              <a:t>2) how MPUs boot and task of at91</a:t>
            </a:r>
            <a:endParaRPr lang="en-US" sz="3600" dirty="0"/>
          </a:p>
        </p:txBody>
      </p:sp>
      <p:sp>
        <p:nvSpPr>
          <p:cNvPr id="3" name="TextBox 2">
            <a:extLst>
              <a:ext uri="{FF2B5EF4-FFF2-40B4-BE49-F238E27FC236}">
                <a16:creationId xmlns:a16="http://schemas.microsoft.com/office/drawing/2014/main" id="{983A79DB-BB63-4AD6-923B-ED14D3F2CAC7}"/>
              </a:ext>
            </a:extLst>
          </p:cNvPr>
          <p:cNvSpPr txBox="1"/>
          <p:nvPr/>
        </p:nvSpPr>
        <p:spPr>
          <a:xfrm>
            <a:off x="156608" y="1712361"/>
            <a:ext cx="3523670" cy="4708981"/>
          </a:xfrm>
          <a:prstGeom prst="rect">
            <a:avLst/>
          </a:prstGeom>
          <a:noFill/>
        </p:spPr>
        <p:txBody>
          <a:bodyPr wrap="square" rtlCol="0">
            <a:spAutoFit/>
          </a:bodyPr>
          <a:lstStyle/>
          <a:p>
            <a:r>
              <a:rPr lang="de-DE" sz="2000" b="1" u="sng" dirty="0"/>
              <a:t>In summary: </a:t>
            </a:r>
            <a:r>
              <a:rPr lang="de-DE" sz="2000" dirty="0"/>
              <a:t> </a:t>
            </a:r>
          </a:p>
          <a:p>
            <a:pPr marL="179388" indent="-179388"/>
            <a:r>
              <a:rPr lang="de-DE" sz="2000" dirty="0"/>
              <a:t>Applications for MPUs run out-of DDR</a:t>
            </a:r>
          </a:p>
          <a:p>
            <a:pPr marL="179388" indent="-179388"/>
            <a:endParaRPr lang="de-DE" sz="2000" dirty="0"/>
          </a:p>
          <a:p>
            <a:pPr marL="179388" indent="-179388"/>
            <a:r>
              <a:rPr lang="de-DE" sz="2000" dirty="0"/>
              <a:t>But DDR is setup by at91, hence must first run at91 and only after can load &amp; execute the application</a:t>
            </a:r>
          </a:p>
          <a:p>
            <a:pPr marL="179388" indent="-179388"/>
            <a:endParaRPr lang="de-DE" sz="2000" dirty="0"/>
          </a:p>
          <a:p>
            <a:pPr marL="179388" indent="-179388"/>
            <a:r>
              <a:rPr lang="de-DE" sz="2000" dirty="0"/>
              <a:t>Run from DDR is the </a:t>
            </a:r>
            <a:r>
              <a:rPr lang="de-DE" sz="2000" b="1" i="1" dirty="0"/>
              <a:t>usual</a:t>
            </a:r>
            <a:r>
              <a:rPr lang="de-DE" sz="2000" dirty="0"/>
              <a:t> flow but one can also configure the system to run from eg QSPI with XIP mode and would completely skip DDR</a:t>
            </a:r>
            <a:br>
              <a:rPr lang="de-DE" sz="2000" dirty="0"/>
            </a:br>
            <a:r>
              <a:rPr lang="de-DE" sz="2000" dirty="0"/>
              <a:t>-&gt;later slide !</a:t>
            </a:r>
          </a:p>
        </p:txBody>
      </p:sp>
      <p:sp>
        <p:nvSpPr>
          <p:cNvPr id="10" name="Rectangle 9">
            <a:extLst>
              <a:ext uri="{FF2B5EF4-FFF2-40B4-BE49-F238E27FC236}">
                <a16:creationId xmlns:a16="http://schemas.microsoft.com/office/drawing/2014/main" id="{056ECA33-A1DB-F846-0571-A748951ACA2E}"/>
              </a:ext>
            </a:extLst>
          </p:cNvPr>
          <p:cNvSpPr/>
          <p:nvPr/>
        </p:nvSpPr>
        <p:spPr>
          <a:xfrm>
            <a:off x="3814307" y="1476311"/>
            <a:ext cx="8107334" cy="4689969"/>
          </a:xfrm>
          <a:prstGeom prst="rect">
            <a:avLst/>
          </a:prstGeom>
          <a:solidFill>
            <a:srgbClr val="DCDCDC"/>
          </a:solidFill>
          <a:ln w="19050">
            <a:solidFill>
              <a:srgbClr val="FF0000"/>
            </a:solid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050" b="1" i="1" dirty="0">
              <a:solidFill>
                <a:schemeClr val="accent2"/>
              </a:solidFill>
            </a:endParaRPr>
          </a:p>
        </p:txBody>
      </p:sp>
      <p:sp>
        <p:nvSpPr>
          <p:cNvPr id="28" name="Rectangle 27">
            <a:extLst>
              <a:ext uri="{FF2B5EF4-FFF2-40B4-BE49-F238E27FC236}">
                <a16:creationId xmlns:a16="http://schemas.microsoft.com/office/drawing/2014/main" id="{44FDABF3-F9CB-2E05-C152-5B475C392B87}"/>
              </a:ext>
            </a:extLst>
          </p:cNvPr>
          <p:cNvSpPr/>
          <p:nvPr/>
        </p:nvSpPr>
        <p:spPr>
          <a:xfrm flipH="1">
            <a:off x="6512418" y="1586889"/>
            <a:ext cx="2217971" cy="2695699"/>
          </a:xfrm>
          <a:prstGeom prst="rect">
            <a:avLst/>
          </a:prstGeom>
          <a:solidFill>
            <a:schemeClr val="bg1">
              <a:lumMod val="9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b="1" dirty="0">
              <a:solidFill>
                <a:schemeClr val="accent2"/>
              </a:solidFill>
            </a:endParaRPr>
          </a:p>
        </p:txBody>
      </p:sp>
      <p:sp>
        <p:nvSpPr>
          <p:cNvPr id="29" name="Rectangle 28">
            <a:extLst>
              <a:ext uri="{FF2B5EF4-FFF2-40B4-BE49-F238E27FC236}">
                <a16:creationId xmlns:a16="http://schemas.microsoft.com/office/drawing/2014/main" id="{BBBFF1E7-F458-C738-016D-C10CE19BF7DE}"/>
              </a:ext>
            </a:extLst>
          </p:cNvPr>
          <p:cNvSpPr/>
          <p:nvPr/>
        </p:nvSpPr>
        <p:spPr>
          <a:xfrm flipH="1">
            <a:off x="3956586" y="1544845"/>
            <a:ext cx="2227809" cy="3699086"/>
          </a:xfrm>
          <a:prstGeom prst="rect">
            <a:avLst/>
          </a:prstGeom>
          <a:solidFill>
            <a:schemeClr val="bg1">
              <a:lumMod val="9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p>
        </p:txBody>
      </p:sp>
      <p:sp>
        <p:nvSpPr>
          <p:cNvPr id="30" name="Rectangle 29">
            <a:extLst>
              <a:ext uri="{FF2B5EF4-FFF2-40B4-BE49-F238E27FC236}">
                <a16:creationId xmlns:a16="http://schemas.microsoft.com/office/drawing/2014/main" id="{23E7FE9F-7BC1-0AA0-7E7F-A59C264BC292}"/>
              </a:ext>
            </a:extLst>
          </p:cNvPr>
          <p:cNvSpPr/>
          <p:nvPr/>
        </p:nvSpPr>
        <p:spPr>
          <a:xfrm>
            <a:off x="4024236" y="1617888"/>
            <a:ext cx="2001770" cy="149987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rgbClr val="070707"/>
                </a:solidFill>
              </a:rPr>
              <a:t>ROMCode</a:t>
            </a:r>
            <a:endParaRPr lang="en-US" sz="1400" b="1" dirty="0">
              <a:solidFill>
                <a:srgbClr val="070707"/>
              </a:solidFill>
            </a:endParaRPr>
          </a:p>
        </p:txBody>
      </p:sp>
      <p:sp>
        <p:nvSpPr>
          <p:cNvPr id="31" name="Rectangle 30">
            <a:extLst>
              <a:ext uri="{FF2B5EF4-FFF2-40B4-BE49-F238E27FC236}">
                <a16:creationId xmlns:a16="http://schemas.microsoft.com/office/drawing/2014/main" id="{09B4D13A-5DC3-496E-7A97-354AD07F1EAF}"/>
              </a:ext>
            </a:extLst>
          </p:cNvPr>
          <p:cNvSpPr/>
          <p:nvPr/>
        </p:nvSpPr>
        <p:spPr>
          <a:xfrm>
            <a:off x="4011781" y="1629929"/>
            <a:ext cx="1994933" cy="1499876"/>
          </a:xfrm>
          <a:prstGeom prst="rect">
            <a:avLst/>
          </a:prstGeom>
          <a:solidFill>
            <a:srgbClr val="C2908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US" sz="1400" b="1" dirty="0">
                <a:solidFill>
                  <a:srgbClr val="070707"/>
                </a:solidFill>
              </a:rPr>
            </a:br>
            <a:r>
              <a:rPr lang="en-US" sz="1400" b="1" dirty="0" err="1">
                <a:solidFill>
                  <a:srgbClr val="070707"/>
                </a:solidFill>
              </a:rPr>
              <a:t>ROMCode</a:t>
            </a:r>
            <a:endParaRPr lang="en-US" sz="1400" b="1" dirty="0">
              <a:solidFill>
                <a:srgbClr val="070707"/>
              </a:solidFill>
            </a:endParaRPr>
          </a:p>
        </p:txBody>
      </p:sp>
      <p:sp>
        <p:nvSpPr>
          <p:cNvPr id="32" name="Rectangle 31">
            <a:extLst>
              <a:ext uri="{FF2B5EF4-FFF2-40B4-BE49-F238E27FC236}">
                <a16:creationId xmlns:a16="http://schemas.microsoft.com/office/drawing/2014/main" id="{372B62DA-E977-7596-F69A-50DE863BFA37}"/>
              </a:ext>
            </a:extLst>
          </p:cNvPr>
          <p:cNvSpPr/>
          <p:nvPr/>
        </p:nvSpPr>
        <p:spPr>
          <a:xfrm flipH="1">
            <a:off x="8984108" y="1592043"/>
            <a:ext cx="2217971" cy="1167372"/>
          </a:xfrm>
          <a:prstGeom prst="rect">
            <a:avLst/>
          </a:prstGeom>
          <a:solidFill>
            <a:schemeClr val="bg1">
              <a:lumMod val="9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b="1" dirty="0">
              <a:solidFill>
                <a:schemeClr val="accent2"/>
              </a:solidFill>
            </a:endParaRPr>
          </a:p>
        </p:txBody>
      </p:sp>
      <p:sp>
        <p:nvSpPr>
          <p:cNvPr id="34" name="Rectangle 33">
            <a:extLst>
              <a:ext uri="{FF2B5EF4-FFF2-40B4-BE49-F238E27FC236}">
                <a16:creationId xmlns:a16="http://schemas.microsoft.com/office/drawing/2014/main" id="{93BBD8BB-1C91-7FEC-5D85-A67EF0CBA837}"/>
              </a:ext>
            </a:extLst>
          </p:cNvPr>
          <p:cNvSpPr/>
          <p:nvPr/>
        </p:nvSpPr>
        <p:spPr>
          <a:xfrm>
            <a:off x="6578796" y="2844962"/>
            <a:ext cx="1999311" cy="79312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a:solidFill>
                  <a:srgbClr val="070707"/>
                </a:solidFill>
              </a:rPr>
              <a:t>Application</a:t>
            </a:r>
          </a:p>
        </p:txBody>
      </p:sp>
      <p:sp>
        <p:nvSpPr>
          <p:cNvPr id="35" name="Rectangle 34">
            <a:extLst>
              <a:ext uri="{FF2B5EF4-FFF2-40B4-BE49-F238E27FC236}">
                <a16:creationId xmlns:a16="http://schemas.microsoft.com/office/drawing/2014/main" id="{A8BCA622-EACA-B376-EFC5-EFD650454A6F}"/>
              </a:ext>
            </a:extLst>
          </p:cNvPr>
          <p:cNvSpPr/>
          <p:nvPr/>
        </p:nvSpPr>
        <p:spPr>
          <a:xfrm>
            <a:off x="6578796" y="1661024"/>
            <a:ext cx="1999311" cy="1033529"/>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a:solidFill>
                  <a:srgbClr val="070707"/>
                </a:solidFill>
              </a:rPr>
              <a:t>Bootstrap</a:t>
            </a:r>
          </a:p>
        </p:txBody>
      </p:sp>
      <p:sp>
        <p:nvSpPr>
          <p:cNvPr id="39" name="Rectangle 38">
            <a:extLst>
              <a:ext uri="{FF2B5EF4-FFF2-40B4-BE49-F238E27FC236}">
                <a16:creationId xmlns:a16="http://schemas.microsoft.com/office/drawing/2014/main" id="{CEFC743C-DD4C-4A0D-28C8-3E0A298D8BE8}"/>
              </a:ext>
            </a:extLst>
          </p:cNvPr>
          <p:cNvSpPr/>
          <p:nvPr/>
        </p:nvSpPr>
        <p:spPr>
          <a:xfrm>
            <a:off x="6578796" y="2835467"/>
            <a:ext cx="1999311" cy="799998"/>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i="1" dirty="0">
              <a:solidFill>
                <a:schemeClr val="accent2"/>
              </a:solidFill>
            </a:endParaRPr>
          </a:p>
          <a:p>
            <a:pPr algn="ctr"/>
            <a:r>
              <a:rPr lang="en-US" sz="1400" b="1" i="1" dirty="0">
                <a:solidFill>
                  <a:srgbClr val="070707"/>
                </a:solidFill>
              </a:rPr>
              <a:t>Application</a:t>
            </a:r>
          </a:p>
          <a:p>
            <a:pPr algn="ctr"/>
            <a:endParaRPr lang="en-US" sz="1400" b="1" i="1" dirty="0"/>
          </a:p>
        </p:txBody>
      </p:sp>
      <p:sp>
        <p:nvSpPr>
          <p:cNvPr id="40" name="Rectangle 39">
            <a:extLst>
              <a:ext uri="{FF2B5EF4-FFF2-40B4-BE49-F238E27FC236}">
                <a16:creationId xmlns:a16="http://schemas.microsoft.com/office/drawing/2014/main" id="{41297EC1-875A-B7CE-EFBB-DFAAC6649042}"/>
              </a:ext>
            </a:extLst>
          </p:cNvPr>
          <p:cNvSpPr/>
          <p:nvPr/>
        </p:nvSpPr>
        <p:spPr>
          <a:xfrm>
            <a:off x="4051928" y="3545310"/>
            <a:ext cx="1982186" cy="1030471"/>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i="1" dirty="0">
              <a:solidFill>
                <a:schemeClr val="accent2"/>
              </a:solidFill>
            </a:endParaRPr>
          </a:p>
          <a:p>
            <a:pPr algn="ctr">
              <a:lnSpc>
                <a:spcPct val="150000"/>
              </a:lnSpc>
            </a:pPr>
            <a:endParaRPr lang="en-US" sz="1400" b="1" i="1" dirty="0">
              <a:solidFill>
                <a:schemeClr val="accent2"/>
              </a:solidFill>
            </a:endParaRPr>
          </a:p>
        </p:txBody>
      </p:sp>
      <p:sp>
        <p:nvSpPr>
          <p:cNvPr id="41" name="Rectangle 40">
            <a:extLst>
              <a:ext uri="{FF2B5EF4-FFF2-40B4-BE49-F238E27FC236}">
                <a16:creationId xmlns:a16="http://schemas.microsoft.com/office/drawing/2014/main" id="{FB26713A-6287-0D4F-E24B-30EF1CD3B4EE}"/>
              </a:ext>
            </a:extLst>
          </p:cNvPr>
          <p:cNvSpPr/>
          <p:nvPr/>
        </p:nvSpPr>
        <p:spPr>
          <a:xfrm>
            <a:off x="4046727" y="3548368"/>
            <a:ext cx="1999311" cy="101964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a:solidFill>
                  <a:srgbClr val="070707"/>
                </a:solidFill>
              </a:rPr>
              <a:t>Bootstrap</a:t>
            </a:r>
          </a:p>
        </p:txBody>
      </p:sp>
      <p:sp>
        <p:nvSpPr>
          <p:cNvPr id="42" name="Rectangle 41">
            <a:extLst>
              <a:ext uri="{FF2B5EF4-FFF2-40B4-BE49-F238E27FC236}">
                <a16:creationId xmlns:a16="http://schemas.microsoft.com/office/drawing/2014/main" id="{94B5BB8C-2DF7-BB6D-8AA6-676B01DF691E}"/>
              </a:ext>
            </a:extLst>
          </p:cNvPr>
          <p:cNvSpPr/>
          <p:nvPr/>
        </p:nvSpPr>
        <p:spPr>
          <a:xfrm>
            <a:off x="4051928" y="3541199"/>
            <a:ext cx="1984048" cy="1030340"/>
          </a:xfrm>
          <a:prstGeom prst="rect">
            <a:avLst/>
          </a:prstGeom>
          <a:solidFill>
            <a:srgbClr val="C2908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a:solidFill>
                  <a:srgbClr val="070707"/>
                </a:solidFill>
              </a:rPr>
              <a:t>Bootstrap</a:t>
            </a:r>
            <a:r>
              <a:rPr lang="en-US" sz="1400" b="1" i="1" dirty="0">
                <a:solidFill>
                  <a:schemeClr val="accent2"/>
                </a:solidFill>
              </a:rPr>
              <a:t> </a:t>
            </a:r>
          </a:p>
        </p:txBody>
      </p:sp>
      <p:sp>
        <p:nvSpPr>
          <p:cNvPr id="43" name="Rectangle 42">
            <a:extLst>
              <a:ext uri="{FF2B5EF4-FFF2-40B4-BE49-F238E27FC236}">
                <a16:creationId xmlns:a16="http://schemas.microsoft.com/office/drawing/2014/main" id="{2C928331-77E1-6151-CFFB-D6A80CB4BC56}"/>
              </a:ext>
            </a:extLst>
          </p:cNvPr>
          <p:cNvSpPr/>
          <p:nvPr/>
        </p:nvSpPr>
        <p:spPr>
          <a:xfrm>
            <a:off x="6498892" y="4385074"/>
            <a:ext cx="2079215" cy="307777"/>
          </a:xfrm>
          <a:prstGeom prst="rect">
            <a:avLst/>
          </a:prstGeom>
        </p:spPr>
        <p:txBody>
          <a:bodyPr wrap="square">
            <a:spAutoFit/>
          </a:bodyPr>
          <a:lstStyle/>
          <a:p>
            <a:pPr algn="ctr"/>
            <a:r>
              <a:rPr lang="en-US" sz="1400" b="1" i="1" dirty="0">
                <a:solidFill>
                  <a:srgbClr val="070707"/>
                </a:solidFill>
              </a:rPr>
              <a:t>NVM</a:t>
            </a:r>
          </a:p>
        </p:txBody>
      </p:sp>
      <p:sp>
        <p:nvSpPr>
          <p:cNvPr id="44" name="Rectangle 43">
            <a:extLst>
              <a:ext uri="{FF2B5EF4-FFF2-40B4-BE49-F238E27FC236}">
                <a16:creationId xmlns:a16="http://schemas.microsoft.com/office/drawing/2014/main" id="{94163A09-8900-42E5-FE1F-D82C116B912C}"/>
              </a:ext>
            </a:extLst>
          </p:cNvPr>
          <p:cNvSpPr/>
          <p:nvPr/>
        </p:nvSpPr>
        <p:spPr>
          <a:xfrm>
            <a:off x="3571067" y="5232236"/>
            <a:ext cx="2660554" cy="307777"/>
          </a:xfrm>
          <a:prstGeom prst="rect">
            <a:avLst/>
          </a:prstGeom>
        </p:spPr>
        <p:txBody>
          <a:bodyPr wrap="square">
            <a:spAutoFit/>
          </a:bodyPr>
          <a:lstStyle/>
          <a:p>
            <a:pPr algn="ctr"/>
            <a:r>
              <a:rPr lang="en-US" sz="1400" b="1" i="1" dirty="0">
                <a:solidFill>
                  <a:srgbClr val="070707"/>
                </a:solidFill>
              </a:rPr>
              <a:t>SAMA5</a:t>
            </a:r>
          </a:p>
        </p:txBody>
      </p:sp>
      <p:sp>
        <p:nvSpPr>
          <p:cNvPr id="45" name="Rectangle 44">
            <a:extLst>
              <a:ext uri="{FF2B5EF4-FFF2-40B4-BE49-F238E27FC236}">
                <a16:creationId xmlns:a16="http://schemas.microsoft.com/office/drawing/2014/main" id="{D04A33F5-938B-84BF-4D9A-441CDA204B63}"/>
              </a:ext>
            </a:extLst>
          </p:cNvPr>
          <p:cNvSpPr/>
          <p:nvPr/>
        </p:nvSpPr>
        <p:spPr>
          <a:xfrm>
            <a:off x="3724039" y="3096828"/>
            <a:ext cx="1534305" cy="307777"/>
          </a:xfrm>
          <a:prstGeom prst="rect">
            <a:avLst/>
          </a:prstGeom>
        </p:spPr>
        <p:txBody>
          <a:bodyPr wrap="square">
            <a:spAutoFit/>
          </a:bodyPr>
          <a:lstStyle/>
          <a:p>
            <a:pPr algn="r"/>
            <a:r>
              <a:rPr lang="en-US" sz="1400" b="1" i="1" dirty="0">
                <a:solidFill>
                  <a:srgbClr val="070707"/>
                </a:solidFill>
              </a:rPr>
              <a:t>ROM Memory</a:t>
            </a:r>
          </a:p>
        </p:txBody>
      </p:sp>
      <p:sp>
        <p:nvSpPr>
          <p:cNvPr id="46" name="Rectangle 45">
            <a:extLst>
              <a:ext uri="{FF2B5EF4-FFF2-40B4-BE49-F238E27FC236}">
                <a16:creationId xmlns:a16="http://schemas.microsoft.com/office/drawing/2014/main" id="{8144C433-6237-362F-F764-C586C3864690}"/>
              </a:ext>
            </a:extLst>
          </p:cNvPr>
          <p:cNvSpPr/>
          <p:nvPr/>
        </p:nvSpPr>
        <p:spPr>
          <a:xfrm>
            <a:off x="4231299" y="4682636"/>
            <a:ext cx="1615034" cy="307777"/>
          </a:xfrm>
          <a:prstGeom prst="rect">
            <a:avLst/>
          </a:prstGeom>
        </p:spPr>
        <p:txBody>
          <a:bodyPr wrap="square">
            <a:spAutoFit/>
          </a:bodyPr>
          <a:lstStyle/>
          <a:p>
            <a:pPr algn="r"/>
            <a:r>
              <a:rPr lang="en-US" sz="1400" b="1" i="1" dirty="0">
                <a:solidFill>
                  <a:srgbClr val="070707"/>
                </a:solidFill>
              </a:rPr>
              <a:t>SRAM Memory</a:t>
            </a:r>
          </a:p>
        </p:txBody>
      </p:sp>
      <p:sp>
        <p:nvSpPr>
          <p:cNvPr id="47" name="Rectangle 46">
            <a:extLst>
              <a:ext uri="{FF2B5EF4-FFF2-40B4-BE49-F238E27FC236}">
                <a16:creationId xmlns:a16="http://schemas.microsoft.com/office/drawing/2014/main" id="{8586E1C0-2ED9-B438-8EDC-D545852E2F7A}"/>
              </a:ext>
            </a:extLst>
          </p:cNvPr>
          <p:cNvSpPr/>
          <p:nvPr/>
        </p:nvSpPr>
        <p:spPr>
          <a:xfrm>
            <a:off x="9429599" y="2817682"/>
            <a:ext cx="1326988" cy="307777"/>
          </a:xfrm>
          <a:prstGeom prst="rect">
            <a:avLst/>
          </a:prstGeom>
        </p:spPr>
        <p:txBody>
          <a:bodyPr wrap="square">
            <a:spAutoFit/>
          </a:bodyPr>
          <a:lstStyle/>
          <a:p>
            <a:r>
              <a:rPr lang="en-US" sz="1400" b="1" i="1" dirty="0">
                <a:solidFill>
                  <a:srgbClr val="070707"/>
                </a:solidFill>
              </a:rPr>
              <a:t>DRAM</a:t>
            </a:r>
          </a:p>
        </p:txBody>
      </p:sp>
      <p:sp>
        <p:nvSpPr>
          <p:cNvPr id="48" name="Rectangle 47">
            <a:extLst>
              <a:ext uri="{FF2B5EF4-FFF2-40B4-BE49-F238E27FC236}">
                <a16:creationId xmlns:a16="http://schemas.microsoft.com/office/drawing/2014/main" id="{424B312F-49C7-FFB6-6030-F57486E5369D}"/>
              </a:ext>
            </a:extLst>
          </p:cNvPr>
          <p:cNvSpPr/>
          <p:nvPr/>
        </p:nvSpPr>
        <p:spPr>
          <a:xfrm>
            <a:off x="6578796" y="1666018"/>
            <a:ext cx="1999311" cy="103144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a:solidFill>
                  <a:srgbClr val="070707"/>
                </a:solidFill>
              </a:rPr>
              <a:t>Bootstrap</a:t>
            </a:r>
          </a:p>
        </p:txBody>
      </p:sp>
      <p:sp>
        <p:nvSpPr>
          <p:cNvPr id="49" name="Cloud 48">
            <a:extLst>
              <a:ext uri="{FF2B5EF4-FFF2-40B4-BE49-F238E27FC236}">
                <a16:creationId xmlns:a16="http://schemas.microsoft.com/office/drawing/2014/main" id="{966F5166-87D7-092D-E921-329438C2BE7B}"/>
              </a:ext>
            </a:extLst>
          </p:cNvPr>
          <p:cNvSpPr/>
          <p:nvPr/>
        </p:nvSpPr>
        <p:spPr>
          <a:xfrm>
            <a:off x="3418321" y="1465384"/>
            <a:ext cx="1857015" cy="937172"/>
          </a:xfrm>
          <a:prstGeom prst="cloud">
            <a:avLst/>
          </a:prstGeom>
          <a:solidFill>
            <a:schemeClr val="bg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err="1">
                <a:solidFill>
                  <a:srgbClr val="070707"/>
                </a:solidFill>
              </a:rPr>
              <a:t>Valid</a:t>
            </a:r>
            <a:r>
              <a:rPr lang="fr-FR" sz="1050" dirty="0">
                <a:solidFill>
                  <a:srgbClr val="070707"/>
                </a:solidFill>
              </a:rPr>
              <a:t> boot code </a:t>
            </a:r>
            <a:endParaRPr lang="en-US" sz="1050" dirty="0">
              <a:solidFill>
                <a:srgbClr val="070707"/>
              </a:solidFill>
            </a:endParaRPr>
          </a:p>
        </p:txBody>
      </p:sp>
      <p:grpSp>
        <p:nvGrpSpPr>
          <p:cNvPr id="50" name="Group 49">
            <a:extLst>
              <a:ext uri="{FF2B5EF4-FFF2-40B4-BE49-F238E27FC236}">
                <a16:creationId xmlns:a16="http://schemas.microsoft.com/office/drawing/2014/main" id="{2EF31B68-D5FD-ED47-2ACF-B58986DA82E1}"/>
              </a:ext>
            </a:extLst>
          </p:cNvPr>
          <p:cNvGrpSpPr/>
          <p:nvPr/>
        </p:nvGrpSpPr>
        <p:grpSpPr>
          <a:xfrm>
            <a:off x="10239276" y="5434679"/>
            <a:ext cx="1925605" cy="898864"/>
            <a:chOff x="7538292" y="4824251"/>
            <a:chExt cx="1558410" cy="676932"/>
          </a:xfrm>
        </p:grpSpPr>
        <p:sp>
          <p:nvSpPr>
            <p:cNvPr id="51" name="Rectangle 50">
              <a:extLst>
                <a:ext uri="{FF2B5EF4-FFF2-40B4-BE49-F238E27FC236}">
                  <a16:creationId xmlns:a16="http://schemas.microsoft.com/office/drawing/2014/main" id="{4DCFB02A-D4BD-F59C-A719-CC0989FCBAE6}"/>
                </a:ext>
              </a:extLst>
            </p:cNvPr>
            <p:cNvSpPr/>
            <p:nvPr/>
          </p:nvSpPr>
          <p:spPr>
            <a:xfrm>
              <a:off x="7538292" y="4978106"/>
              <a:ext cx="344467" cy="350639"/>
            </a:xfrm>
            <a:prstGeom prst="rect">
              <a:avLst/>
            </a:prstGeom>
            <a:solidFill>
              <a:srgbClr val="C2908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i="1" dirty="0">
                <a:solidFill>
                  <a:schemeClr val="accent2"/>
                </a:solidFill>
              </a:endParaRPr>
            </a:p>
          </p:txBody>
        </p:sp>
        <p:sp>
          <p:nvSpPr>
            <p:cNvPr id="52" name="TextBox 51">
              <a:extLst>
                <a:ext uri="{FF2B5EF4-FFF2-40B4-BE49-F238E27FC236}">
                  <a16:creationId xmlns:a16="http://schemas.microsoft.com/office/drawing/2014/main" id="{20685479-5C05-63A8-DBCB-6A45ECBDAE91}"/>
                </a:ext>
              </a:extLst>
            </p:cNvPr>
            <p:cNvSpPr txBox="1"/>
            <p:nvPr/>
          </p:nvSpPr>
          <p:spPr>
            <a:xfrm>
              <a:off x="7851226" y="4824251"/>
              <a:ext cx="1245476" cy="676932"/>
            </a:xfrm>
            <a:prstGeom prst="rect">
              <a:avLst/>
            </a:prstGeom>
            <a:noFill/>
          </p:spPr>
          <p:txBody>
            <a:bodyPr wrap="square" rtlCol="0">
              <a:spAutoFit/>
            </a:bodyPr>
            <a:lstStyle/>
            <a:p>
              <a:r>
                <a:rPr lang="fr-FR" sz="1350" i="1" dirty="0">
                  <a:solidFill>
                    <a:srgbClr val="070707"/>
                  </a:solidFill>
                </a:rPr>
                <a:t>Is </a:t>
              </a:r>
              <a:r>
                <a:rPr lang="fr-FR" sz="1350" i="1" dirty="0" err="1">
                  <a:solidFill>
                    <a:srgbClr val="070707"/>
                  </a:solidFill>
                </a:rPr>
                <a:t>being</a:t>
              </a:r>
              <a:r>
                <a:rPr lang="fr-FR" sz="1350" i="1" dirty="0">
                  <a:solidFill>
                    <a:srgbClr val="070707"/>
                  </a:solidFill>
                </a:rPr>
                <a:t> </a:t>
              </a:r>
              <a:r>
                <a:rPr lang="fr-FR" sz="1350" i="1" dirty="0" err="1">
                  <a:solidFill>
                    <a:srgbClr val="070707"/>
                  </a:solidFill>
                </a:rPr>
                <a:t>executed</a:t>
              </a:r>
              <a:endParaRPr lang="en-US" sz="1350" i="1" dirty="0">
                <a:solidFill>
                  <a:srgbClr val="070707"/>
                </a:solidFill>
              </a:endParaRPr>
            </a:p>
          </p:txBody>
        </p:sp>
      </p:grpSp>
      <p:sp>
        <p:nvSpPr>
          <p:cNvPr id="53" name="Rectangle 52">
            <a:extLst>
              <a:ext uri="{FF2B5EF4-FFF2-40B4-BE49-F238E27FC236}">
                <a16:creationId xmlns:a16="http://schemas.microsoft.com/office/drawing/2014/main" id="{33D1244D-81FA-6DE9-C0F2-20C553465D5E}"/>
              </a:ext>
            </a:extLst>
          </p:cNvPr>
          <p:cNvSpPr/>
          <p:nvPr/>
        </p:nvSpPr>
        <p:spPr>
          <a:xfrm>
            <a:off x="9081803" y="1675686"/>
            <a:ext cx="1999311" cy="799998"/>
          </a:xfrm>
          <a:prstGeom prst="rect">
            <a:avLst/>
          </a:prstGeom>
          <a:solidFill>
            <a:srgbClr val="C2908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a:solidFill>
                  <a:srgbClr val="070707"/>
                </a:solidFill>
              </a:rPr>
              <a:t>Application</a:t>
            </a:r>
          </a:p>
        </p:txBody>
      </p:sp>
      <p:sp>
        <p:nvSpPr>
          <p:cNvPr id="4" name="TextBox 3">
            <a:extLst>
              <a:ext uri="{FF2B5EF4-FFF2-40B4-BE49-F238E27FC236}">
                <a16:creationId xmlns:a16="http://schemas.microsoft.com/office/drawing/2014/main" id="{0F6D5718-DCEB-D2B9-1409-A12EF62D137F}"/>
              </a:ext>
            </a:extLst>
          </p:cNvPr>
          <p:cNvSpPr txBox="1"/>
          <p:nvPr/>
        </p:nvSpPr>
        <p:spPr>
          <a:xfrm>
            <a:off x="113485" y="955559"/>
            <a:ext cx="11808155" cy="400110"/>
          </a:xfrm>
          <a:prstGeom prst="rect">
            <a:avLst/>
          </a:prstGeom>
          <a:noFill/>
        </p:spPr>
        <p:txBody>
          <a:bodyPr wrap="square" rtlCol="0">
            <a:spAutoFit/>
          </a:bodyPr>
          <a:lstStyle/>
          <a:p>
            <a:r>
              <a:rPr lang="de-DE" sz="2000" dirty="0"/>
              <a:t>Before we look at how at91 is runs, to debug a H3 app in MPLABX, need to understand how MPUs boot?</a:t>
            </a:r>
          </a:p>
        </p:txBody>
      </p:sp>
    </p:spTree>
    <p:extLst>
      <p:ext uri="{BB962C8B-B14F-4D97-AF65-F5344CB8AC3E}">
        <p14:creationId xmlns:p14="http://schemas.microsoft.com/office/powerpoint/2010/main" val="3902776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0" presetClass="path" presetSubtype="0" accel="50000" decel="50000" fill="hold" grpId="1" nodeType="withEffect">
                                  <p:stCondLst>
                                    <p:cond delay="0"/>
                                  </p:stCondLst>
                                  <p:childTnLst>
                                    <p:animMotion origin="layout" path="M 3.4957E-6 4.44444E-6 L -0.20631 0.27338 " pathEditMode="relative" rAng="0" ptsTypes="AA">
                                      <p:cBhvr>
                                        <p:cTn id="16" dur="2000" fill="hold"/>
                                        <p:tgtEl>
                                          <p:spTgt spid="48"/>
                                        </p:tgtEl>
                                        <p:attrNameLst>
                                          <p:attrName>ppt_x</p:attrName>
                                          <p:attrName>ppt_y</p:attrName>
                                        </p:attrNameLst>
                                      </p:cBhvr>
                                      <p:rCtr x="-10315" y="13657"/>
                                    </p:animMotion>
                                  </p:childTnLst>
                                </p:cTn>
                              </p:par>
                            </p:childTnLst>
                          </p:cTn>
                        </p:par>
                        <p:par>
                          <p:cTn id="17" fill="hold">
                            <p:stCondLst>
                              <p:cond delay="2000"/>
                            </p:stCondLst>
                            <p:childTnLst>
                              <p:par>
                                <p:cTn id="18" presetID="1" presetClass="exit" presetSubtype="0" fill="hold" grpId="2" nodeType="afterEffect">
                                  <p:stCondLst>
                                    <p:cond delay="0"/>
                                  </p:stCondLst>
                                  <p:childTnLst>
                                    <p:set>
                                      <p:cBhvr>
                                        <p:cTn id="19" dur="1" fill="hold">
                                          <p:stCondLst>
                                            <p:cond delay="0"/>
                                          </p:stCondLst>
                                        </p:cTn>
                                        <p:tgtEl>
                                          <p:spTgt spid="48"/>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49"/>
                                        </p:tgtEl>
                                        <p:attrNameLst>
                                          <p:attrName>style.visibility</p:attrName>
                                        </p:attrNameLst>
                                      </p:cBhvr>
                                      <p:to>
                                        <p:strVal val="hidden"/>
                                      </p:to>
                                    </p:set>
                                  </p:childTnLst>
                                </p:cTn>
                              </p:par>
                            </p:childTnLst>
                          </p:cTn>
                        </p:par>
                        <p:par>
                          <p:cTn id="22" fill="hold">
                            <p:stCondLst>
                              <p:cond delay="2000"/>
                            </p:stCondLst>
                            <p:childTnLst>
                              <p:par>
                                <p:cTn id="23" presetID="1" presetClass="entr" presetSubtype="0"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31"/>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0" presetClass="path" presetSubtype="0" accel="50000" decel="50000" fill="hold" grpId="0" nodeType="withEffect">
                                  <p:stCondLst>
                                    <p:cond delay="0"/>
                                  </p:stCondLst>
                                  <p:childTnLst>
                                    <p:animMotion origin="layout" path="M 3.4957E-6 7.40741E-7 L 0.20513 -0.16945 " pathEditMode="relative" rAng="0" ptsTypes="AA">
                                      <p:cBhvr>
                                        <p:cTn id="40" dur="2000" fill="hold"/>
                                        <p:tgtEl>
                                          <p:spTgt spid="39"/>
                                        </p:tgtEl>
                                        <p:attrNameLst>
                                          <p:attrName>ppt_x</p:attrName>
                                          <p:attrName>ppt_y</p:attrName>
                                        </p:attrNameLst>
                                      </p:cBhvr>
                                      <p:rCtr x="10250" y="-8472"/>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42"/>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1" grpId="0" animBg="1"/>
      <p:bldP spid="31" grpId="1" animBg="1"/>
      <p:bldP spid="32" grpId="0" animBg="1"/>
      <p:bldP spid="39" grpId="0" animBg="1"/>
      <p:bldP spid="39" grpId="1" animBg="1"/>
      <p:bldP spid="41" grpId="0" animBg="1"/>
      <p:bldP spid="42" grpId="0" animBg="1"/>
      <p:bldP spid="42" grpId="1" animBg="1"/>
      <p:bldP spid="47" grpId="0"/>
      <p:bldP spid="48" grpId="0" animBg="1"/>
      <p:bldP spid="48" grpId="1" animBg="1"/>
      <p:bldP spid="48" grpId="2" animBg="1"/>
      <p:bldP spid="49" grpId="0" animBg="1"/>
      <p:bldP spid="49" grpId="1" animBg="1"/>
      <p:bldP spid="5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2) at91 for H3app develop in MPLABX</a:t>
            </a:r>
          </a:p>
        </p:txBody>
      </p:sp>
      <p:sp>
        <p:nvSpPr>
          <p:cNvPr id="5" name="Content Placeholder 4"/>
          <p:cNvSpPr>
            <a:spLocks noGrp="1"/>
          </p:cNvSpPr>
          <p:nvPr>
            <p:ph idx="1"/>
          </p:nvPr>
        </p:nvSpPr>
        <p:spPr>
          <a:xfrm>
            <a:off x="520605" y="1027652"/>
            <a:ext cx="11366595" cy="3477843"/>
          </a:xfrm>
          <a:noFill/>
        </p:spPr>
        <p:txBody>
          <a:bodyPr wrap="square">
            <a:spAutoFit/>
          </a:bodyPr>
          <a:lstStyle/>
          <a:p>
            <a:pPr>
              <a:spcBef>
                <a:spcPts val="1200"/>
              </a:spcBef>
            </a:pPr>
            <a:r>
              <a:rPr lang="en-US" sz="2400" b="0" dirty="0"/>
              <a:t>Variant needs to support </a:t>
            </a:r>
            <a:r>
              <a:rPr lang="en-US" sz="2400" i="1" dirty="0" err="1"/>
              <a:t>develop&amp;debug</a:t>
            </a:r>
            <a:r>
              <a:rPr lang="en-US" sz="2400" i="1" dirty="0"/>
              <a:t> </a:t>
            </a:r>
            <a:r>
              <a:rPr lang="en-US" sz="2400" b="0" dirty="0"/>
              <a:t> of a Harmony3-application </a:t>
            </a:r>
            <a:r>
              <a:rPr lang="en-US" sz="2400" i="1" dirty="0"/>
              <a:t>in MPLABX</a:t>
            </a:r>
            <a:r>
              <a:rPr lang="en-US" sz="2400" b="0" dirty="0">
                <a:solidFill>
                  <a:schemeClr val="tx1"/>
                </a:solidFill>
              </a:rPr>
              <a:t> </a:t>
            </a:r>
          </a:p>
          <a:p>
            <a:pPr>
              <a:spcBef>
                <a:spcPts val="1200"/>
              </a:spcBef>
            </a:pPr>
            <a:r>
              <a:rPr lang="en-US" sz="2400" b="0" dirty="0">
                <a:solidFill>
                  <a:schemeClr val="tx1"/>
                </a:solidFill>
              </a:rPr>
              <a:t>at91 tasks for this case are:</a:t>
            </a:r>
            <a:endParaRPr lang="en-US" sz="2400" b="0" dirty="0"/>
          </a:p>
          <a:p>
            <a:pPr lvl="1">
              <a:spcBef>
                <a:spcPts val="1200"/>
              </a:spcBef>
              <a:buFont typeface="Courier New" panose="02070309020205020404" pitchFamily="49" charset="0"/>
              <a:buChar char="o"/>
            </a:pPr>
            <a:r>
              <a:rPr lang="en-US" sz="2400" dirty="0"/>
              <a:t>all at91-tasks like configure PLLs and setup DDR</a:t>
            </a:r>
          </a:p>
          <a:p>
            <a:pPr lvl="1">
              <a:spcBef>
                <a:spcPts val="1200"/>
              </a:spcBef>
              <a:buFont typeface="Courier New" panose="02070309020205020404" pitchFamily="49" charset="0"/>
              <a:buChar char="o"/>
            </a:pPr>
            <a:r>
              <a:rPr lang="en-US" sz="2400" dirty="0"/>
              <a:t>finally, just </a:t>
            </a:r>
            <a:r>
              <a:rPr lang="en-US" sz="2400" b="1" i="1" dirty="0" err="1"/>
              <a:t>loop@end</a:t>
            </a:r>
            <a:r>
              <a:rPr lang="en-US" sz="2400" b="1" i="1" dirty="0"/>
              <a:t> </a:t>
            </a:r>
            <a:r>
              <a:rPr lang="en-US" sz="2400" dirty="0"/>
              <a:t> (-&gt;at91_breaknone)</a:t>
            </a:r>
          </a:p>
          <a:p>
            <a:pPr marL="301752" lvl="1" indent="0">
              <a:spcBef>
                <a:spcPts val="1200"/>
              </a:spcBef>
              <a:buNone/>
            </a:pPr>
            <a:endParaRPr lang="en-US" sz="2400" b="1" i="1" dirty="0"/>
          </a:p>
          <a:p>
            <a:pPr marL="274320" lvl="2">
              <a:spcBef>
                <a:spcPts val="1200"/>
              </a:spcBef>
            </a:pPr>
            <a:r>
              <a:rPr lang="en-US" sz="2400" dirty="0">
                <a:solidFill>
                  <a:schemeClr val="tx1"/>
                </a:solidFill>
              </a:rPr>
              <a:t>Before we see how to create this at91-variant in MPLABX, </a:t>
            </a:r>
            <a:br>
              <a:rPr lang="en-US" sz="2400" dirty="0">
                <a:solidFill>
                  <a:schemeClr val="tx1"/>
                </a:solidFill>
              </a:rPr>
            </a:br>
            <a:r>
              <a:rPr lang="en-US" sz="2400" dirty="0">
                <a:solidFill>
                  <a:schemeClr val="tx1"/>
                </a:solidFill>
              </a:rPr>
              <a:t>first let's look at how the flow in MPLABX works</a:t>
            </a:r>
          </a:p>
        </p:txBody>
      </p:sp>
    </p:spTree>
    <p:custDataLst>
      <p:tags r:id="rId1"/>
    </p:custDataLst>
    <p:extLst>
      <p:ext uri="{BB962C8B-B14F-4D97-AF65-F5344CB8AC3E}">
        <p14:creationId xmlns:p14="http://schemas.microsoft.com/office/powerpoint/2010/main" val="18162996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EBC9C-2926-C14B-A427-B6BC9CC3838B}"/>
              </a:ext>
            </a:extLst>
          </p:cNvPr>
          <p:cNvSpPr>
            <a:spLocks noGrp="1"/>
          </p:cNvSpPr>
          <p:nvPr>
            <p:ph type="title"/>
          </p:nvPr>
        </p:nvSpPr>
        <p:spPr>
          <a:xfrm>
            <a:off x="1246808" y="231203"/>
            <a:ext cx="9155723" cy="647419"/>
          </a:xfrm>
        </p:spPr>
        <p:txBody>
          <a:bodyPr/>
          <a:lstStyle/>
          <a:p>
            <a:pPr algn="l"/>
            <a:r>
              <a:rPr lang="en-US" sz="4000" dirty="0"/>
              <a:t>2) MPU-specifics: at91 for H3-dbg in X</a:t>
            </a:r>
          </a:p>
        </p:txBody>
      </p:sp>
      <p:sp>
        <p:nvSpPr>
          <p:cNvPr id="27" name="TextBox 26">
            <a:extLst>
              <a:ext uri="{FF2B5EF4-FFF2-40B4-BE49-F238E27FC236}">
                <a16:creationId xmlns:a16="http://schemas.microsoft.com/office/drawing/2014/main" id="{9BEB8AC0-6159-461B-A4D2-39BAE6A93814}"/>
              </a:ext>
            </a:extLst>
          </p:cNvPr>
          <p:cNvSpPr txBox="1"/>
          <p:nvPr/>
        </p:nvSpPr>
        <p:spPr>
          <a:xfrm>
            <a:off x="409673" y="938381"/>
            <a:ext cx="9313305" cy="461665"/>
          </a:xfrm>
          <a:prstGeom prst="rect">
            <a:avLst/>
          </a:prstGeom>
          <a:solidFill>
            <a:schemeClr val="bg1"/>
          </a:solidFill>
        </p:spPr>
        <p:txBody>
          <a:bodyPr wrap="square" rtlCol="0">
            <a:spAutoFit/>
          </a:bodyPr>
          <a:lstStyle/>
          <a:p>
            <a:pPr marL="355600" indent="-338138">
              <a:spcBef>
                <a:spcPts val="1200"/>
              </a:spcBef>
              <a:tabLst>
                <a:tab pos="3135313" algn="l"/>
              </a:tabLst>
            </a:pPr>
            <a:r>
              <a:rPr lang="de-DE" dirty="0"/>
              <a:t>What happens in the background when you hit 'Download' in the IDE?</a:t>
            </a:r>
          </a:p>
        </p:txBody>
      </p:sp>
      <p:sp>
        <p:nvSpPr>
          <p:cNvPr id="4" name="Rectangle 3">
            <a:extLst>
              <a:ext uri="{FF2B5EF4-FFF2-40B4-BE49-F238E27FC236}">
                <a16:creationId xmlns:a16="http://schemas.microsoft.com/office/drawing/2014/main" id="{606BAC84-1147-FBB3-D8F8-BA704C4BB8D4}"/>
              </a:ext>
            </a:extLst>
          </p:cNvPr>
          <p:cNvSpPr/>
          <p:nvPr/>
        </p:nvSpPr>
        <p:spPr>
          <a:xfrm>
            <a:off x="559358" y="1498085"/>
            <a:ext cx="5989297" cy="516658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22" name="Rectangle 21">
            <a:extLst>
              <a:ext uri="{FF2B5EF4-FFF2-40B4-BE49-F238E27FC236}">
                <a16:creationId xmlns:a16="http://schemas.microsoft.com/office/drawing/2014/main" id="{FC490F7F-E713-D573-D147-18F5E6DD6851}"/>
              </a:ext>
            </a:extLst>
          </p:cNvPr>
          <p:cNvSpPr/>
          <p:nvPr/>
        </p:nvSpPr>
        <p:spPr>
          <a:xfrm>
            <a:off x="667792" y="2018274"/>
            <a:ext cx="2339656" cy="360997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21" name="Rectangle 20">
            <a:extLst>
              <a:ext uri="{FF2B5EF4-FFF2-40B4-BE49-F238E27FC236}">
                <a16:creationId xmlns:a16="http://schemas.microsoft.com/office/drawing/2014/main" id="{96CCB096-B1B7-596A-DF7D-38E7BEEB30AE}"/>
              </a:ext>
            </a:extLst>
          </p:cNvPr>
          <p:cNvSpPr/>
          <p:nvPr/>
        </p:nvSpPr>
        <p:spPr>
          <a:xfrm>
            <a:off x="831716" y="3507811"/>
            <a:ext cx="1759415" cy="1440972"/>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5" name="Rectangle 4">
            <a:extLst>
              <a:ext uri="{FF2B5EF4-FFF2-40B4-BE49-F238E27FC236}">
                <a16:creationId xmlns:a16="http://schemas.microsoft.com/office/drawing/2014/main" id="{404F4E24-C36C-D92F-A9ED-04895BC7040F}"/>
              </a:ext>
            </a:extLst>
          </p:cNvPr>
          <p:cNvSpPr/>
          <p:nvPr/>
        </p:nvSpPr>
        <p:spPr>
          <a:xfrm>
            <a:off x="875119" y="2095924"/>
            <a:ext cx="2003528" cy="126647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6" name="TextBox 5">
            <a:extLst>
              <a:ext uri="{FF2B5EF4-FFF2-40B4-BE49-F238E27FC236}">
                <a16:creationId xmlns:a16="http://schemas.microsoft.com/office/drawing/2014/main" id="{35C3F818-6080-8834-B4E6-F12F03EE8481}"/>
              </a:ext>
            </a:extLst>
          </p:cNvPr>
          <p:cNvSpPr txBox="1"/>
          <p:nvPr/>
        </p:nvSpPr>
        <p:spPr>
          <a:xfrm>
            <a:off x="843473" y="2018275"/>
            <a:ext cx="1080223" cy="496036"/>
          </a:xfrm>
          <a:prstGeom prst="rect">
            <a:avLst/>
          </a:prstGeom>
          <a:noFill/>
        </p:spPr>
        <p:txBody>
          <a:bodyPr wrap="square" rtlCol="0">
            <a:spAutoFit/>
          </a:bodyPr>
          <a:lstStyle/>
          <a:p>
            <a:r>
              <a:rPr lang="de-DE" sz="1800" dirty="0"/>
              <a:t>ROM</a:t>
            </a:r>
          </a:p>
        </p:txBody>
      </p:sp>
      <p:sp>
        <p:nvSpPr>
          <p:cNvPr id="8" name="TextBox 7">
            <a:extLst>
              <a:ext uri="{FF2B5EF4-FFF2-40B4-BE49-F238E27FC236}">
                <a16:creationId xmlns:a16="http://schemas.microsoft.com/office/drawing/2014/main" id="{57F92B58-D188-F633-EAC8-CFE4957DD113}"/>
              </a:ext>
            </a:extLst>
          </p:cNvPr>
          <p:cNvSpPr txBox="1"/>
          <p:nvPr/>
        </p:nvSpPr>
        <p:spPr>
          <a:xfrm>
            <a:off x="845518" y="3440287"/>
            <a:ext cx="1553246" cy="496036"/>
          </a:xfrm>
          <a:prstGeom prst="rect">
            <a:avLst/>
          </a:prstGeom>
          <a:noFill/>
        </p:spPr>
        <p:txBody>
          <a:bodyPr wrap="square" rtlCol="0">
            <a:spAutoFit/>
          </a:bodyPr>
          <a:lstStyle/>
          <a:p>
            <a:r>
              <a:rPr lang="de-DE" sz="1800" dirty="0"/>
              <a:t>intSRAM</a:t>
            </a:r>
          </a:p>
        </p:txBody>
      </p:sp>
      <p:sp>
        <p:nvSpPr>
          <p:cNvPr id="10" name="TextBox 9">
            <a:extLst>
              <a:ext uri="{FF2B5EF4-FFF2-40B4-BE49-F238E27FC236}">
                <a16:creationId xmlns:a16="http://schemas.microsoft.com/office/drawing/2014/main" id="{B25C9133-82FE-F19E-1138-290213EE92B9}"/>
              </a:ext>
            </a:extLst>
          </p:cNvPr>
          <p:cNvSpPr txBox="1"/>
          <p:nvPr/>
        </p:nvSpPr>
        <p:spPr>
          <a:xfrm>
            <a:off x="1053074" y="5132210"/>
            <a:ext cx="1538057" cy="496036"/>
          </a:xfrm>
          <a:prstGeom prst="rect">
            <a:avLst/>
          </a:prstGeom>
          <a:noFill/>
        </p:spPr>
        <p:txBody>
          <a:bodyPr wrap="square" rtlCol="0">
            <a:spAutoFit/>
          </a:bodyPr>
          <a:lstStyle/>
          <a:p>
            <a:r>
              <a:rPr lang="de-DE" sz="1800" b="1" dirty="0"/>
              <a:t>SAMA7</a:t>
            </a:r>
          </a:p>
        </p:txBody>
      </p:sp>
      <p:grpSp>
        <p:nvGrpSpPr>
          <p:cNvPr id="40" name="Group 39">
            <a:extLst>
              <a:ext uri="{FF2B5EF4-FFF2-40B4-BE49-F238E27FC236}">
                <a16:creationId xmlns:a16="http://schemas.microsoft.com/office/drawing/2014/main" id="{5AB1994E-0DB9-07CB-0A50-7FF5A3BA8449}"/>
              </a:ext>
            </a:extLst>
          </p:cNvPr>
          <p:cNvGrpSpPr/>
          <p:nvPr/>
        </p:nvGrpSpPr>
        <p:grpSpPr>
          <a:xfrm>
            <a:off x="3807846" y="1707314"/>
            <a:ext cx="1771197" cy="1554414"/>
            <a:chOff x="3807846" y="1707314"/>
            <a:chExt cx="1771197" cy="1554414"/>
          </a:xfrm>
        </p:grpSpPr>
        <p:sp>
          <p:nvSpPr>
            <p:cNvPr id="11" name="Rectangle 10">
              <a:extLst>
                <a:ext uri="{FF2B5EF4-FFF2-40B4-BE49-F238E27FC236}">
                  <a16:creationId xmlns:a16="http://schemas.microsoft.com/office/drawing/2014/main" id="{16D693EB-FDCD-D7BE-FD25-A42DD2D42ACD}"/>
                </a:ext>
              </a:extLst>
            </p:cNvPr>
            <p:cNvSpPr/>
            <p:nvPr/>
          </p:nvSpPr>
          <p:spPr>
            <a:xfrm>
              <a:off x="3807846" y="1707314"/>
              <a:ext cx="1693484" cy="1480517"/>
            </a:xfrm>
            <a:prstGeom prst="rect">
              <a:avLst/>
            </a:prstGeom>
            <a:solidFill>
              <a:srgbClr val="FF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3" name="TextBox 12">
              <a:extLst>
                <a:ext uri="{FF2B5EF4-FFF2-40B4-BE49-F238E27FC236}">
                  <a16:creationId xmlns:a16="http://schemas.microsoft.com/office/drawing/2014/main" id="{72BE5012-5621-6C03-BFE6-053FD808C057}"/>
                </a:ext>
              </a:extLst>
            </p:cNvPr>
            <p:cNvSpPr txBox="1"/>
            <p:nvPr/>
          </p:nvSpPr>
          <p:spPr>
            <a:xfrm>
              <a:off x="4040986" y="2765692"/>
              <a:ext cx="1538057" cy="496036"/>
            </a:xfrm>
            <a:prstGeom prst="rect">
              <a:avLst/>
            </a:prstGeom>
            <a:noFill/>
          </p:spPr>
          <p:txBody>
            <a:bodyPr wrap="square" rtlCol="0">
              <a:spAutoFit/>
            </a:bodyPr>
            <a:lstStyle/>
            <a:p>
              <a:r>
                <a:rPr lang="de-DE" sz="1800" b="1" dirty="0"/>
                <a:t>NVM</a:t>
              </a:r>
            </a:p>
          </p:txBody>
        </p:sp>
      </p:grpSp>
      <p:sp>
        <p:nvSpPr>
          <p:cNvPr id="14" name="Rectangle 13">
            <a:extLst>
              <a:ext uri="{FF2B5EF4-FFF2-40B4-BE49-F238E27FC236}">
                <a16:creationId xmlns:a16="http://schemas.microsoft.com/office/drawing/2014/main" id="{5047C392-81C7-9912-C469-6238FE638346}"/>
              </a:ext>
            </a:extLst>
          </p:cNvPr>
          <p:cNvSpPr/>
          <p:nvPr/>
        </p:nvSpPr>
        <p:spPr>
          <a:xfrm>
            <a:off x="3807846" y="5310737"/>
            <a:ext cx="2278538" cy="1172302"/>
          </a:xfrm>
          <a:prstGeom prst="rect">
            <a:avLst/>
          </a:prstGeom>
          <a:solidFill>
            <a:srgbClr val="99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6" name="TextBox 15">
            <a:extLst>
              <a:ext uri="{FF2B5EF4-FFF2-40B4-BE49-F238E27FC236}">
                <a16:creationId xmlns:a16="http://schemas.microsoft.com/office/drawing/2014/main" id="{40E8612F-B38B-9F9D-D8AF-696139696C7D}"/>
              </a:ext>
            </a:extLst>
          </p:cNvPr>
          <p:cNvSpPr txBox="1"/>
          <p:nvPr/>
        </p:nvSpPr>
        <p:spPr>
          <a:xfrm>
            <a:off x="3937713" y="5987003"/>
            <a:ext cx="1301283" cy="496036"/>
          </a:xfrm>
          <a:prstGeom prst="rect">
            <a:avLst/>
          </a:prstGeom>
          <a:noFill/>
        </p:spPr>
        <p:txBody>
          <a:bodyPr wrap="square" rtlCol="0">
            <a:spAutoFit/>
          </a:bodyPr>
          <a:lstStyle/>
          <a:p>
            <a:r>
              <a:rPr lang="de-DE" sz="1800" b="1" dirty="0"/>
              <a:t>DDR</a:t>
            </a:r>
          </a:p>
        </p:txBody>
      </p:sp>
      <p:sp>
        <p:nvSpPr>
          <p:cNvPr id="18" name="TextBox 17">
            <a:extLst>
              <a:ext uri="{FF2B5EF4-FFF2-40B4-BE49-F238E27FC236}">
                <a16:creationId xmlns:a16="http://schemas.microsoft.com/office/drawing/2014/main" id="{42395426-9B1D-1CD3-00A9-630FABB808F3}"/>
              </a:ext>
            </a:extLst>
          </p:cNvPr>
          <p:cNvSpPr txBox="1"/>
          <p:nvPr/>
        </p:nvSpPr>
        <p:spPr>
          <a:xfrm>
            <a:off x="1998401" y="6289487"/>
            <a:ext cx="1257622" cy="496036"/>
          </a:xfrm>
          <a:prstGeom prst="rect">
            <a:avLst/>
          </a:prstGeom>
          <a:noFill/>
        </p:spPr>
        <p:txBody>
          <a:bodyPr wrap="square" rtlCol="0">
            <a:spAutoFit/>
          </a:bodyPr>
          <a:lstStyle/>
          <a:p>
            <a:r>
              <a:rPr lang="de-DE" sz="1800" b="1" dirty="0"/>
              <a:t>system</a:t>
            </a:r>
          </a:p>
        </p:txBody>
      </p:sp>
      <p:pic>
        <p:nvPicPr>
          <p:cNvPr id="20" name="Picture 19">
            <a:extLst>
              <a:ext uri="{FF2B5EF4-FFF2-40B4-BE49-F238E27FC236}">
                <a16:creationId xmlns:a16="http://schemas.microsoft.com/office/drawing/2014/main" id="{D60A69E6-BD97-0605-CD86-FD7A3ACDEC5B}"/>
              </a:ext>
            </a:extLst>
          </p:cNvPr>
          <p:cNvPicPr>
            <a:picLocks noChangeAspect="1"/>
          </p:cNvPicPr>
          <p:nvPr/>
        </p:nvPicPr>
        <p:blipFill>
          <a:blip r:embed="rId3"/>
          <a:stretch>
            <a:fillRect/>
          </a:stretch>
        </p:blipFill>
        <p:spPr>
          <a:xfrm>
            <a:off x="8920985" y="2614100"/>
            <a:ext cx="2702771" cy="2063709"/>
          </a:xfrm>
          <a:prstGeom prst="rect">
            <a:avLst/>
          </a:prstGeom>
        </p:spPr>
      </p:pic>
      <p:grpSp>
        <p:nvGrpSpPr>
          <p:cNvPr id="37" name="Group 36">
            <a:extLst>
              <a:ext uri="{FF2B5EF4-FFF2-40B4-BE49-F238E27FC236}">
                <a16:creationId xmlns:a16="http://schemas.microsoft.com/office/drawing/2014/main" id="{8B2DF13F-22EB-D3E2-DDD4-B2ECAF2F3791}"/>
              </a:ext>
            </a:extLst>
          </p:cNvPr>
          <p:cNvGrpSpPr/>
          <p:nvPr/>
        </p:nvGrpSpPr>
        <p:grpSpPr>
          <a:xfrm>
            <a:off x="1934447" y="3184088"/>
            <a:ext cx="6936127" cy="1048144"/>
            <a:chOff x="1373085" y="3416347"/>
            <a:chExt cx="5408715" cy="780414"/>
          </a:xfrm>
        </p:grpSpPr>
        <p:sp>
          <p:nvSpPr>
            <p:cNvPr id="25" name="TextBox 24">
              <a:extLst>
                <a:ext uri="{FF2B5EF4-FFF2-40B4-BE49-F238E27FC236}">
                  <a16:creationId xmlns:a16="http://schemas.microsoft.com/office/drawing/2014/main" id="{64905926-B760-1998-3EEF-C211551B131C}"/>
                </a:ext>
              </a:extLst>
            </p:cNvPr>
            <p:cNvSpPr txBox="1"/>
            <p:nvPr/>
          </p:nvSpPr>
          <p:spPr>
            <a:xfrm rot="21232822">
              <a:off x="2347010" y="3416347"/>
              <a:ext cx="4430069" cy="435404"/>
            </a:xfrm>
            <a:prstGeom prst="rect">
              <a:avLst/>
            </a:prstGeom>
            <a:solidFill>
              <a:schemeClr val="bg1"/>
            </a:solidFill>
          </p:spPr>
          <p:txBody>
            <a:bodyPr wrap="square" rtlCol="0">
              <a:spAutoFit/>
            </a:bodyPr>
            <a:lstStyle/>
            <a:p>
              <a:r>
                <a:rPr lang="de-DE" sz="1600" b="1" dirty="0">
                  <a:solidFill>
                    <a:srgbClr val="FF0000"/>
                  </a:solidFill>
                  <a:latin typeface="Courier New" panose="02070309020205020404" pitchFamily="49" charset="0"/>
                  <a:cs typeface="Courier New" panose="02070309020205020404" pitchFamily="49" charset="0"/>
                </a:rPr>
                <a:t>4:&lt;dfp&gt;\scripts\jlink*.py:</a:t>
              </a:r>
              <a:r>
                <a:rPr lang="de-DE" sz="1600" b="1" dirty="0">
                  <a:solidFill>
                    <a:srgbClr val="0070C0"/>
                  </a:solidFill>
                  <a:latin typeface="Courier New" panose="02070309020205020404" pitchFamily="49" charset="0"/>
                  <a:cs typeface="Courier New" panose="02070309020205020404" pitchFamily="49" charset="0"/>
                </a:rPr>
                <a:t> </a:t>
              </a:r>
              <a:br>
                <a:rPr lang="de-DE" sz="1600" b="1" dirty="0">
                  <a:solidFill>
                    <a:srgbClr val="0070C0"/>
                  </a:solidFill>
                  <a:latin typeface="Courier New" panose="02070309020205020404" pitchFamily="49" charset="0"/>
                  <a:cs typeface="Courier New" panose="02070309020205020404" pitchFamily="49" charset="0"/>
                </a:rPr>
              </a:br>
              <a:r>
                <a:rPr lang="de-DE" sz="1600" b="1" dirty="0">
                  <a:solidFill>
                    <a:srgbClr val="0070C0"/>
                  </a:solidFill>
                  <a:latin typeface="Courier New" panose="02070309020205020404" pitchFamily="49" charset="0"/>
                  <a:cs typeface="Courier New" panose="02070309020205020404" pitchFamily="49" charset="0"/>
                </a:rPr>
                <a:t>download at91_loopEnd to intSRAM + execute</a:t>
              </a:r>
            </a:p>
          </p:txBody>
        </p:sp>
        <p:cxnSp>
          <p:nvCxnSpPr>
            <p:cNvPr id="24" name="Straight Arrow Connector 23">
              <a:extLst>
                <a:ext uri="{FF2B5EF4-FFF2-40B4-BE49-F238E27FC236}">
                  <a16:creationId xmlns:a16="http://schemas.microsoft.com/office/drawing/2014/main" id="{D9181D7F-9C0D-8B5D-7A87-E358B21D4CE8}"/>
                </a:ext>
              </a:extLst>
            </p:cNvPr>
            <p:cNvCxnSpPr>
              <a:cxnSpLocks/>
            </p:cNvCxnSpPr>
            <p:nvPr/>
          </p:nvCxnSpPr>
          <p:spPr>
            <a:xfrm flipH="1">
              <a:off x="1373085" y="3598976"/>
              <a:ext cx="5408715" cy="597785"/>
            </a:xfrm>
            <a:prstGeom prst="straightConnector1">
              <a:avLst/>
            </a:prstGeom>
            <a:ln w="28575">
              <a:solidFill>
                <a:srgbClr val="0070C0"/>
              </a:solidFill>
              <a:prstDash val="dashDot"/>
              <a:tailEnd type="triangle"/>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68C58C1D-66AC-7F86-8C85-35D6192D8C1E}"/>
              </a:ext>
            </a:extLst>
          </p:cNvPr>
          <p:cNvSpPr txBox="1"/>
          <p:nvPr/>
        </p:nvSpPr>
        <p:spPr>
          <a:xfrm>
            <a:off x="1053073" y="3989371"/>
            <a:ext cx="1049821" cy="923329"/>
          </a:xfrm>
          <a:prstGeom prst="rect">
            <a:avLst/>
          </a:prstGeom>
          <a:noFill/>
          <a:ln>
            <a:solidFill>
              <a:schemeClr val="tx1"/>
            </a:solidFill>
          </a:ln>
        </p:spPr>
        <p:txBody>
          <a:bodyPr wrap="square" rtlCol="0">
            <a:spAutoFit/>
          </a:bodyPr>
          <a:lstStyle/>
          <a:p>
            <a:endParaRPr lang="de-DE" sz="1800" dirty="0"/>
          </a:p>
          <a:p>
            <a:r>
              <a:rPr lang="de-DE" sz="1800" dirty="0"/>
              <a:t>at91</a:t>
            </a:r>
          </a:p>
          <a:p>
            <a:endParaRPr lang="de-DE" sz="1800" dirty="0"/>
          </a:p>
        </p:txBody>
      </p:sp>
      <p:grpSp>
        <p:nvGrpSpPr>
          <p:cNvPr id="35" name="Group 34">
            <a:extLst>
              <a:ext uri="{FF2B5EF4-FFF2-40B4-BE49-F238E27FC236}">
                <a16:creationId xmlns:a16="http://schemas.microsoft.com/office/drawing/2014/main" id="{4D836858-A73D-71D3-67AE-440B147669DE}"/>
              </a:ext>
            </a:extLst>
          </p:cNvPr>
          <p:cNvGrpSpPr/>
          <p:nvPr/>
        </p:nvGrpSpPr>
        <p:grpSpPr>
          <a:xfrm>
            <a:off x="8870573" y="1744510"/>
            <a:ext cx="3009504" cy="633540"/>
            <a:chOff x="6091106" y="2254046"/>
            <a:chExt cx="2584438" cy="471713"/>
          </a:xfrm>
        </p:grpSpPr>
        <p:sp>
          <p:nvSpPr>
            <p:cNvPr id="31" name="TextBox 30">
              <a:extLst>
                <a:ext uri="{FF2B5EF4-FFF2-40B4-BE49-F238E27FC236}">
                  <a16:creationId xmlns:a16="http://schemas.microsoft.com/office/drawing/2014/main" id="{15018B01-779D-4AF9-74AF-6E4A18EBE0B8}"/>
                </a:ext>
              </a:extLst>
            </p:cNvPr>
            <p:cNvSpPr txBox="1"/>
            <p:nvPr/>
          </p:nvSpPr>
          <p:spPr>
            <a:xfrm>
              <a:off x="6091106" y="2254046"/>
              <a:ext cx="2376605" cy="274992"/>
            </a:xfrm>
            <a:prstGeom prst="rect">
              <a:avLst/>
            </a:prstGeom>
            <a:solidFill>
              <a:schemeClr val="bg1"/>
            </a:solidFill>
          </p:spPr>
          <p:txBody>
            <a:bodyPr wrap="square" rtlCol="0">
              <a:spAutoFit/>
            </a:bodyPr>
            <a:lstStyle/>
            <a:p>
              <a:r>
                <a:rPr lang="de-DE" sz="1800" b="1" dirty="0">
                  <a:solidFill>
                    <a:srgbClr val="FF0000"/>
                  </a:solidFill>
                  <a:latin typeface="Courier New" panose="02070309020205020404" pitchFamily="49" charset="0"/>
                  <a:cs typeface="Courier New" panose="02070309020205020404" pitchFamily="49" charset="0"/>
                </a:rPr>
                <a:t>1: h3app.X prjProp</a:t>
              </a:r>
            </a:p>
          </p:txBody>
        </p:sp>
        <p:sp>
          <p:nvSpPr>
            <p:cNvPr id="26" name="TextBox 25">
              <a:extLst>
                <a:ext uri="{FF2B5EF4-FFF2-40B4-BE49-F238E27FC236}">
                  <a16:creationId xmlns:a16="http://schemas.microsoft.com/office/drawing/2014/main" id="{13D0D681-F1D3-7693-3A01-18A27DB11EA7}"/>
                </a:ext>
              </a:extLst>
            </p:cNvPr>
            <p:cNvSpPr txBox="1"/>
            <p:nvPr/>
          </p:nvSpPr>
          <p:spPr>
            <a:xfrm>
              <a:off x="6117698" y="2473683"/>
              <a:ext cx="2557846" cy="252076"/>
            </a:xfrm>
            <a:prstGeom prst="rect">
              <a:avLst/>
            </a:prstGeom>
            <a:noFill/>
          </p:spPr>
          <p:txBody>
            <a:bodyPr wrap="square" rtlCol="0">
              <a:spAutoFit/>
            </a:bodyPr>
            <a:lstStyle/>
            <a:p>
              <a:r>
                <a:rPr lang="de-DE" sz="1600" b="1" dirty="0">
                  <a:solidFill>
                    <a:srgbClr val="0070C0"/>
                  </a:solidFill>
                  <a:latin typeface="Courier New" panose="02070309020205020404" pitchFamily="49" charset="0"/>
                  <a:cs typeface="Courier New" panose="02070309020205020404" pitchFamily="49" charset="0"/>
                </a:rPr>
                <a:t>Bootstrap -&gt;at91*.elf</a:t>
              </a:r>
            </a:p>
          </p:txBody>
        </p:sp>
      </p:grpSp>
      <p:grpSp>
        <p:nvGrpSpPr>
          <p:cNvPr id="48" name="Group 47">
            <a:extLst>
              <a:ext uri="{FF2B5EF4-FFF2-40B4-BE49-F238E27FC236}">
                <a16:creationId xmlns:a16="http://schemas.microsoft.com/office/drawing/2014/main" id="{CBFAB931-41BF-9A82-0354-0F2674FF9C34}"/>
              </a:ext>
            </a:extLst>
          </p:cNvPr>
          <p:cNvGrpSpPr/>
          <p:nvPr/>
        </p:nvGrpSpPr>
        <p:grpSpPr>
          <a:xfrm>
            <a:off x="2835244" y="4350956"/>
            <a:ext cx="6500707" cy="1472234"/>
            <a:chOff x="1804877" y="4189727"/>
            <a:chExt cx="5379423" cy="1096178"/>
          </a:xfrm>
        </p:grpSpPr>
        <p:sp>
          <p:nvSpPr>
            <p:cNvPr id="15" name="TextBox 14">
              <a:extLst>
                <a:ext uri="{FF2B5EF4-FFF2-40B4-BE49-F238E27FC236}">
                  <a16:creationId xmlns:a16="http://schemas.microsoft.com/office/drawing/2014/main" id="{493F331E-16DF-C708-1A25-1A3DA167D8D4}"/>
                </a:ext>
              </a:extLst>
            </p:cNvPr>
            <p:cNvSpPr txBox="1"/>
            <p:nvPr/>
          </p:nvSpPr>
          <p:spPr>
            <a:xfrm>
              <a:off x="2900262" y="5010913"/>
              <a:ext cx="1092759" cy="274992"/>
            </a:xfrm>
            <a:prstGeom prst="rect">
              <a:avLst/>
            </a:prstGeom>
            <a:noFill/>
            <a:ln>
              <a:solidFill>
                <a:schemeClr val="tx1"/>
              </a:solidFill>
            </a:ln>
          </p:spPr>
          <p:txBody>
            <a:bodyPr wrap="square" rtlCol="0">
              <a:spAutoFit/>
            </a:bodyPr>
            <a:lstStyle/>
            <a:p>
              <a:r>
                <a:rPr lang="de-DE" sz="1800" dirty="0"/>
                <a:t>h3_app.bin</a:t>
              </a:r>
            </a:p>
          </p:txBody>
        </p:sp>
        <p:sp>
          <p:nvSpPr>
            <p:cNvPr id="3" name="TextBox 2">
              <a:extLst>
                <a:ext uri="{FF2B5EF4-FFF2-40B4-BE49-F238E27FC236}">
                  <a16:creationId xmlns:a16="http://schemas.microsoft.com/office/drawing/2014/main" id="{1B53CC4A-20A4-1B49-16CC-2AE319937A58}"/>
                </a:ext>
              </a:extLst>
            </p:cNvPr>
            <p:cNvSpPr txBox="1"/>
            <p:nvPr/>
          </p:nvSpPr>
          <p:spPr>
            <a:xfrm rot="21274715">
              <a:off x="2410808" y="4189727"/>
              <a:ext cx="4773492" cy="481237"/>
            </a:xfrm>
            <a:prstGeom prst="rect">
              <a:avLst/>
            </a:prstGeom>
            <a:solidFill>
              <a:schemeClr val="bg1"/>
            </a:solidFill>
          </p:spPr>
          <p:txBody>
            <a:bodyPr wrap="square" rtlCol="0">
              <a:spAutoFit/>
            </a:bodyPr>
            <a:lstStyle/>
            <a:p>
              <a:r>
                <a:rPr lang="de-DE" sz="1800" b="1" dirty="0">
                  <a:solidFill>
                    <a:srgbClr val="FF0000"/>
                  </a:solidFill>
                  <a:latin typeface="Courier New" panose="02070309020205020404" pitchFamily="49" charset="0"/>
                  <a:cs typeface="Courier New" panose="02070309020205020404" pitchFamily="49" charset="0"/>
                </a:rPr>
                <a:t>6: MDBCore/IDE:</a:t>
              </a:r>
              <a:br>
                <a:rPr lang="de-DE" sz="1800" b="1" dirty="0">
                  <a:solidFill>
                    <a:srgbClr val="FF0000"/>
                  </a:solidFill>
                  <a:latin typeface="Courier New" panose="02070309020205020404" pitchFamily="49" charset="0"/>
                  <a:cs typeface="Courier New" panose="02070309020205020404" pitchFamily="49" charset="0"/>
                </a:rPr>
              </a:br>
              <a:r>
                <a:rPr lang="de-DE" sz="1800" b="1" dirty="0">
                  <a:solidFill>
                    <a:srgbClr val="0070C0"/>
                  </a:solidFill>
                  <a:latin typeface="Courier New" panose="02070309020205020404" pitchFamily="49" charset="0"/>
                  <a:cs typeface="Courier New" panose="02070309020205020404" pitchFamily="49" charset="0"/>
                </a:rPr>
                <a:t>progr_wr() h3app.elf into DDR (as usual)</a:t>
              </a:r>
            </a:p>
          </p:txBody>
        </p:sp>
        <p:sp>
          <p:nvSpPr>
            <p:cNvPr id="41" name="Freeform: Shape 40">
              <a:extLst>
                <a:ext uri="{FF2B5EF4-FFF2-40B4-BE49-F238E27FC236}">
                  <a16:creationId xmlns:a16="http://schemas.microsoft.com/office/drawing/2014/main" id="{EFD86DCF-8E5E-4D8D-2986-D345D22D57C9}"/>
                </a:ext>
              </a:extLst>
            </p:cNvPr>
            <p:cNvSpPr/>
            <p:nvPr/>
          </p:nvSpPr>
          <p:spPr>
            <a:xfrm>
              <a:off x="1804877" y="4207550"/>
              <a:ext cx="5050944" cy="1020359"/>
            </a:xfrm>
            <a:custGeom>
              <a:avLst/>
              <a:gdLst>
                <a:gd name="connsiteX0" fmla="*/ 4916244 w 4916244"/>
                <a:gd name="connsiteY0" fmla="*/ 0 h 1247887"/>
                <a:gd name="connsiteX1" fmla="*/ 75303 w 4916244"/>
                <a:gd name="connsiteY1" fmla="*/ 548640 h 1247887"/>
                <a:gd name="connsiteX2" fmla="*/ 0 w 4916244"/>
                <a:gd name="connsiteY2" fmla="*/ 925157 h 1247887"/>
                <a:gd name="connsiteX3" fmla="*/ 1021976 w 4916244"/>
                <a:gd name="connsiteY3" fmla="*/ 1247887 h 1247887"/>
              </a:gdLst>
              <a:ahLst/>
              <a:cxnLst>
                <a:cxn ang="0">
                  <a:pos x="connsiteX0" y="connsiteY0"/>
                </a:cxn>
                <a:cxn ang="0">
                  <a:pos x="connsiteX1" y="connsiteY1"/>
                </a:cxn>
                <a:cxn ang="0">
                  <a:pos x="connsiteX2" y="connsiteY2"/>
                </a:cxn>
                <a:cxn ang="0">
                  <a:pos x="connsiteX3" y="connsiteY3"/>
                </a:cxn>
              </a:cxnLst>
              <a:rect l="l" t="t" r="r" b="b"/>
              <a:pathLst>
                <a:path w="4916244" h="1247887">
                  <a:moveTo>
                    <a:pt x="4916244" y="0"/>
                  </a:moveTo>
                  <a:lnTo>
                    <a:pt x="75303" y="548640"/>
                  </a:lnTo>
                  <a:lnTo>
                    <a:pt x="0" y="925157"/>
                  </a:lnTo>
                  <a:lnTo>
                    <a:pt x="1021976" y="1247887"/>
                  </a:lnTo>
                </a:path>
              </a:pathLst>
            </a:custGeom>
            <a:ln w="28575">
              <a:solidFill>
                <a:srgbClr val="0070C0"/>
              </a:solidFill>
              <a:prstDash val="dash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800"/>
            </a:p>
          </p:txBody>
        </p:sp>
      </p:grpSp>
      <p:sp>
        <p:nvSpPr>
          <p:cNvPr id="49" name="TextBox 48">
            <a:extLst>
              <a:ext uri="{FF2B5EF4-FFF2-40B4-BE49-F238E27FC236}">
                <a16:creationId xmlns:a16="http://schemas.microsoft.com/office/drawing/2014/main" id="{953DCFB7-7268-62D5-B1B1-47E7C90BFF1D}"/>
              </a:ext>
            </a:extLst>
          </p:cNvPr>
          <p:cNvSpPr txBox="1"/>
          <p:nvPr/>
        </p:nvSpPr>
        <p:spPr>
          <a:xfrm>
            <a:off x="902938" y="1544223"/>
            <a:ext cx="2063017" cy="369332"/>
          </a:xfrm>
          <a:prstGeom prst="rect">
            <a:avLst/>
          </a:prstGeom>
          <a:solidFill>
            <a:schemeClr val="bg1"/>
          </a:solidFill>
        </p:spPr>
        <p:txBody>
          <a:bodyPr wrap="square" rtlCol="0">
            <a:spAutoFit/>
          </a:bodyPr>
          <a:lstStyle/>
          <a:p>
            <a:r>
              <a:rPr lang="de-DE" sz="1800" b="1" dirty="0">
                <a:solidFill>
                  <a:srgbClr val="FF0000"/>
                </a:solidFill>
                <a:latin typeface="Courier New" panose="02070309020205020404" pitchFamily="49" charset="0"/>
                <a:cs typeface="Courier New" panose="02070309020205020404" pitchFamily="49" charset="0"/>
              </a:rPr>
              <a:t>3: releaseRST</a:t>
            </a:r>
          </a:p>
        </p:txBody>
      </p:sp>
      <p:sp>
        <p:nvSpPr>
          <p:cNvPr id="7" name="TextBox 6">
            <a:extLst>
              <a:ext uri="{FF2B5EF4-FFF2-40B4-BE49-F238E27FC236}">
                <a16:creationId xmlns:a16="http://schemas.microsoft.com/office/drawing/2014/main" id="{60C72F36-6DD8-0E42-6824-AF6A8449D8F2}"/>
              </a:ext>
            </a:extLst>
          </p:cNvPr>
          <p:cNvSpPr txBox="1"/>
          <p:nvPr/>
        </p:nvSpPr>
        <p:spPr>
          <a:xfrm>
            <a:off x="905762" y="2352093"/>
            <a:ext cx="1914036" cy="338554"/>
          </a:xfrm>
          <a:prstGeom prst="rect">
            <a:avLst/>
          </a:prstGeom>
          <a:noFill/>
          <a:ln>
            <a:solidFill>
              <a:schemeClr val="tx1"/>
            </a:solidFill>
          </a:ln>
        </p:spPr>
        <p:txBody>
          <a:bodyPr wrap="square" rtlCol="0">
            <a:spAutoFit/>
          </a:bodyPr>
          <a:lstStyle/>
          <a:p>
            <a:r>
              <a:rPr lang="de-DE" sz="1600" dirty="0"/>
              <a:t>RomBOOT msg?</a:t>
            </a:r>
          </a:p>
        </p:txBody>
      </p:sp>
      <p:grpSp>
        <p:nvGrpSpPr>
          <p:cNvPr id="54" name="Group 53">
            <a:extLst>
              <a:ext uri="{FF2B5EF4-FFF2-40B4-BE49-F238E27FC236}">
                <a16:creationId xmlns:a16="http://schemas.microsoft.com/office/drawing/2014/main" id="{C08DA79B-D844-8F29-AD0B-5D6F9990C4C6}"/>
              </a:ext>
            </a:extLst>
          </p:cNvPr>
          <p:cNvGrpSpPr/>
          <p:nvPr/>
        </p:nvGrpSpPr>
        <p:grpSpPr>
          <a:xfrm>
            <a:off x="1093201" y="4504137"/>
            <a:ext cx="783178" cy="489994"/>
            <a:chOff x="7122241" y="6103177"/>
            <a:chExt cx="590424" cy="335524"/>
          </a:xfrm>
        </p:grpSpPr>
        <p:sp>
          <p:nvSpPr>
            <p:cNvPr id="52" name="Freeform: Shape 51">
              <a:extLst>
                <a:ext uri="{FF2B5EF4-FFF2-40B4-BE49-F238E27FC236}">
                  <a16:creationId xmlns:a16="http://schemas.microsoft.com/office/drawing/2014/main" id="{0F21FDF7-BD54-61A5-F995-06413453BBAB}"/>
                </a:ext>
              </a:extLst>
            </p:cNvPr>
            <p:cNvSpPr/>
            <p:nvPr/>
          </p:nvSpPr>
          <p:spPr>
            <a:xfrm>
              <a:off x="7459788" y="6103177"/>
              <a:ext cx="240692" cy="209923"/>
            </a:xfrm>
            <a:custGeom>
              <a:avLst/>
              <a:gdLst>
                <a:gd name="connsiteX0" fmla="*/ 276225 w 466725"/>
                <a:gd name="connsiteY0" fmla="*/ 0 h 695325"/>
                <a:gd name="connsiteX1" fmla="*/ 438150 w 466725"/>
                <a:gd name="connsiteY1" fmla="*/ 161925 h 695325"/>
                <a:gd name="connsiteX2" fmla="*/ 466725 w 466725"/>
                <a:gd name="connsiteY2" fmla="*/ 457200 h 695325"/>
                <a:gd name="connsiteX3" fmla="*/ 352425 w 466725"/>
                <a:gd name="connsiteY3" fmla="*/ 657225 h 695325"/>
                <a:gd name="connsiteX4" fmla="*/ 190500 w 466725"/>
                <a:gd name="connsiteY4" fmla="*/ 695325 h 695325"/>
                <a:gd name="connsiteX5" fmla="*/ 28575 w 466725"/>
                <a:gd name="connsiteY5" fmla="*/ 542925 h 695325"/>
                <a:gd name="connsiteX6" fmla="*/ 0 w 466725"/>
                <a:gd name="connsiteY6" fmla="*/ 285750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725" h="695325">
                  <a:moveTo>
                    <a:pt x="276225" y="0"/>
                  </a:moveTo>
                  <a:lnTo>
                    <a:pt x="438150" y="161925"/>
                  </a:lnTo>
                  <a:lnTo>
                    <a:pt x="466725" y="457200"/>
                  </a:lnTo>
                  <a:lnTo>
                    <a:pt x="352425" y="657225"/>
                  </a:lnTo>
                  <a:lnTo>
                    <a:pt x="190500" y="695325"/>
                  </a:lnTo>
                  <a:lnTo>
                    <a:pt x="28575" y="542925"/>
                  </a:lnTo>
                  <a:lnTo>
                    <a:pt x="0" y="285750"/>
                  </a:lnTo>
                </a:path>
              </a:pathLst>
            </a:cu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800"/>
            </a:p>
          </p:txBody>
        </p:sp>
        <p:sp>
          <p:nvSpPr>
            <p:cNvPr id="53" name="TextBox 52">
              <a:extLst>
                <a:ext uri="{FF2B5EF4-FFF2-40B4-BE49-F238E27FC236}">
                  <a16:creationId xmlns:a16="http://schemas.microsoft.com/office/drawing/2014/main" id="{EE1C9F4D-8183-5631-D184-F712D0AAD892}"/>
                </a:ext>
              </a:extLst>
            </p:cNvPr>
            <p:cNvSpPr txBox="1"/>
            <p:nvPr/>
          </p:nvSpPr>
          <p:spPr>
            <a:xfrm>
              <a:off x="7122241" y="6185800"/>
              <a:ext cx="590424" cy="252901"/>
            </a:xfrm>
            <a:prstGeom prst="rect">
              <a:avLst/>
            </a:prstGeom>
            <a:noFill/>
          </p:spPr>
          <p:txBody>
            <a:bodyPr wrap="square" rtlCol="0">
              <a:spAutoFit/>
            </a:bodyPr>
            <a:lstStyle/>
            <a:p>
              <a:r>
                <a:rPr lang="de-DE" sz="1800" b="1" dirty="0"/>
                <a:t>loop</a:t>
              </a:r>
            </a:p>
          </p:txBody>
        </p:sp>
      </p:grpSp>
      <p:grpSp>
        <p:nvGrpSpPr>
          <p:cNvPr id="64" name="Group 63">
            <a:extLst>
              <a:ext uri="{FF2B5EF4-FFF2-40B4-BE49-F238E27FC236}">
                <a16:creationId xmlns:a16="http://schemas.microsoft.com/office/drawing/2014/main" id="{903A4B9F-AC04-7156-7978-A3F7A1A0B13D}"/>
              </a:ext>
            </a:extLst>
          </p:cNvPr>
          <p:cNvGrpSpPr/>
          <p:nvPr/>
        </p:nvGrpSpPr>
        <p:grpSpPr>
          <a:xfrm>
            <a:off x="2257360" y="3851521"/>
            <a:ext cx="6659272" cy="809753"/>
            <a:chOff x="1624888" y="3913288"/>
            <a:chExt cx="5192827" cy="602915"/>
          </a:xfrm>
        </p:grpSpPr>
        <p:sp>
          <p:nvSpPr>
            <p:cNvPr id="58" name="TextBox 57">
              <a:extLst>
                <a:ext uri="{FF2B5EF4-FFF2-40B4-BE49-F238E27FC236}">
                  <a16:creationId xmlns:a16="http://schemas.microsoft.com/office/drawing/2014/main" id="{80E0652B-0823-E71F-8870-26C91CD11222}"/>
                </a:ext>
              </a:extLst>
            </p:cNvPr>
            <p:cNvSpPr txBox="1"/>
            <p:nvPr/>
          </p:nvSpPr>
          <p:spPr>
            <a:xfrm rot="21192676">
              <a:off x="2344494" y="3933580"/>
              <a:ext cx="4379162" cy="274992"/>
            </a:xfrm>
            <a:prstGeom prst="rect">
              <a:avLst/>
            </a:prstGeom>
            <a:solidFill>
              <a:schemeClr val="bg1"/>
            </a:solidFill>
          </p:spPr>
          <p:txBody>
            <a:bodyPr wrap="square" rtlCol="0">
              <a:spAutoFit/>
            </a:bodyPr>
            <a:lstStyle/>
            <a:p>
              <a:r>
                <a:rPr lang="de-DE" sz="1800" b="1" dirty="0">
                  <a:solidFill>
                    <a:srgbClr val="FF0000"/>
                  </a:solidFill>
                  <a:latin typeface="Courier New" panose="02070309020205020404" pitchFamily="49" charset="0"/>
                  <a:cs typeface="Courier New" panose="02070309020205020404" pitchFamily="49" charset="0"/>
                </a:rPr>
                <a:t>5: after </a:t>
              </a:r>
              <a:r>
                <a:rPr lang="de-DE" sz="1800" b="1" dirty="0">
                  <a:solidFill>
                    <a:srgbClr val="0070C0"/>
                  </a:solidFill>
                  <a:latin typeface="Courier New" panose="02070309020205020404" pitchFamily="49" charset="0"/>
                  <a:cs typeface="Courier New" panose="02070309020205020404" pitchFamily="49" charset="0"/>
                </a:rPr>
                <a:t>timeout</a:t>
              </a:r>
              <a:r>
                <a:rPr lang="de-DE" sz="1800" b="1" dirty="0">
                  <a:solidFill>
                    <a:srgbClr val="FF0000"/>
                  </a:solidFill>
                  <a:latin typeface="Courier New" panose="02070309020205020404" pitchFamily="49" charset="0"/>
                  <a:cs typeface="Courier New" panose="02070309020205020404" pitchFamily="49" charset="0"/>
                </a:rPr>
                <a:t> IDE continues as usual</a:t>
              </a:r>
            </a:p>
          </p:txBody>
        </p:sp>
        <p:cxnSp>
          <p:nvCxnSpPr>
            <p:cNvPr id="59" name="Straight Arrow Connector 58">
              <a:extLst>
                <a:ext uri="{FF2B5EF4-FFF2-40B4-BE49-F238E27FC236}">
                  <a16:creationId xmlns:a16="http://schemas.microsoft.com/office/drawing/2014/main" id="{E81A5D5B-2D2A-D61F-B229-D5DE99392D20}"/>
                </a:ext>
              </a:extLst>
            </p:cNvPr>
            <p:cNvCxnSpPr>
              <a:cxnSpLocks/>
            </p:cNvCxnSpPr>
            <p:nvPr/>
          </p:nvCxnSpPr>
          <p:spPr>
            <a:xfrm flipV="1">
              <a:off x="1624888" y="3913288"/>
              <a:ext cx="5192827" cy="602915"/>
            </a:xfrm>
            <a:prstGeom prst="straightConnector1">
              <a:avLst/>
            </a:prstGeom>
            <a:ln w="28575">
              <a:solidFill>
                <a:srgbClr val="0070C0"/>
              </a:solidFill>
              <a:prstDash val="dashDot"/>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164438E8-B171-A977-2A15-30301EFB6202}"/>
              </a:ext>
            </a:extLst>
          </p:cNvPr>
          <p:cNvGrpSpPr/>
          <p:nvPr/>
        </p:nvGrpSpPr>
        <p:grpSpPr>
          <a:xfrm>
            <a:off x="5878095" y="1420193"/>
            <a:ext cx="2609872" cy="1353895"/>
            <a:chOff x="11544633" y="2308953"/>
            <a:chExt cx="2609872" cy="1353895"/>
          </a:xfrm>
        </p:grpSpPr>
        <p:sp>
          <p:nvSpPr>
            <p:cNvPr id="30" name="TextBox 29">
              <a:extLst>
                <a:ext uri="{FF2B5EF4-FFF2-40B4-BE49-F238E27FC236}">
                  <a16:creationId xmlns:a16="http://schemas.microsoft.com/office/drawing/2014/main" id="{044D6803-D98C-AD6D-1690-06C1620FD11A}"/>
                </a:ext>
              </a:extLst>
            </p:cNvPr>
            <p:cNvSpPr txBox="1"/>
            <p:nvPr/>
          </p:nvSpPr>
          <p:spPr>
            <a:xfrm>
              <a:off x="11544633" y="2308953"/>
              <a:ext cx="2609872" cy="646331"/>
            </a:xfrm>
            <a:prstGeom prst="rect">
              <a:avLst/>
            </a:prstGeom>
            <a:solidFill>
              <a:schemeClr val="bg1"/>
            </a:solidFill>
          </p:spPr>
          <p:txBody>
            <a:bodyPr wrap="square" rtlCol="0">
              <a:spAutoFit/>
            </a:bodyPr>
            <a:lstStyle/>
            <a:p>
              <a:r>
                <a:rPr lang="de-DE" sz="1800" b="1" dirty="0">
                  <a:solidFill>
                    <a:srgbClr val="FF0000"/>
                  </a:solidFill>
                  <a:latin typeface="Courier New" panose="02070309020205020404" pitchFamily="49" charset="0"/>
                  <a:cs typeface="Courier New" panose="02070309020205020404" pitchFamily="49" charset="0"/>
                </a:rPr>
                <a:t>2:IDE-download:</a:t>
              </a:r>
              <a:br>
                <a:rPr lang="de-DE" sz="1800" b="1" dirty="0">
                  <a:solidFill>
                    <a:srgbClr val="FF0000"/>
                  </a:solidFill>
                  <a:latin typeface="Courier New" panose="02070309020205020404" pitchFamily="49" charset="0"/>
                  <a:cs typeface="Courier New" panose="02070309020205020404" pitchFamily="49" charset="0"/>
                </a:rPr>
              </a:br>
              <a:r>
                <a:rPr lang="de-DE" sz="1800" b="1" dirty="0">
                  <a:solidFill>
                    <a:srgbClr val="0070C0"/>
                  </a:solidFill>
                  <a:latin typeface="Courier New" panose="02070309020205020404" pitchFamily="49" charset="0"/>
                  <a:cs typeface="Courier New" panose="02070309020205020404" pitchFamily="49" charset="0"/>
                </a:rPr>
                <a:t>compile h3app.elf</a:t>
              </a:r>
            </a:p>
          </p:txBody>
        </p:sp>
        <p:pic>
          <p:nvPicPr>
            <p:cNvPr id="28" name="Picture 27">
              <a:extLst>
                <a:ext uri="{FF2B5EF4-FFF2-40B4-BE49-F238E27FC236}">
                  <a16:creationId xmlns:a16="http://schemas.microsoft.com/office/drawing/2014/main" id="{EB5A2DA9-9E41-A7E2-6A70-A65580D249EA}"/>
                </a:ext>
              </a:extLst>
            </p:cNvPr>
            <p:cNvPicPr>
              <a:picLocks noChangeAspect="1"/>
            </p:cNvPicPr>
            <p:nvPr/>
          </p:nvPicPr>
          <p:blipFill>
            <a:blip r:embed="rId4"/>
            <a:stretch>
              <a:fillRect/>
            </a:stretch>
          </p:blipFill>
          <p:spPr>
            <a:xfrm>
              <a:off x="11968266" y="2920274"/>
              <a:ext cx="1765631" cy="742574"/>
            </a:xfrm>
            <a:prstGeom prst="rect">
              <a:avLst/>
            </a:prstGeom>
          </p:spPr>
        </p:pic>
      </p:grpSp>
      <p:grpSp>
        <p:nvGrpSpPr>
          <p:cNvPr id="65" name="Group 64">
            <a:extLst>
              <a:ext uri="{FF2B5EF4-FFF2-40B4-BE49-F238E27FC236}">
                <a16:creationId xmlns:a16="http://schemas.microsoft.com/office/drawing/2014/main" id="{FED27964-AC74-0DD4-59F3-06501F7EA8C8}"/>
              </a:ext>
            </a:extLst>
          </p:cNvPr>
          <p:cNvGrpSpPr/>
          <p:nvPr/>
        </p:nvGrpSpPr>
        <p:grpSpPr>
          <a:xfrm>
            <a:off x="5589840" y="5376328"/>
            <a:ext cx="3996213" cy="553938"/>
            <a:chOff x="5589840" y="5151765"/>
            <a:chExt cx="3996213" cy="553938"/>
          </a:xfrm>
        </p:grpSpPr>
        <p:sp>
          <p:nvSpPr>
            <p:cNvPr id="42" name="TextBox 41">
              <a:extLst>
                <a:ext uri="{FF2B5EF4-FFF2-40B4-BE49-F238E27FC236}">
                  <a16:creationId xmlns:a16="http://schemas.microsoft.com/office/drawing/2014/main" id="{1EB5B87D-FDEF-B0CE-C833-7A66AA04AE3A}"/>
                </a:ext>
              </a:extLst>
            </p:cNvPr>
            <p:cNvSpPr txBox="1"/>
            <p:nvPr/>
          </p:nvSpPr>
          <p:spPr>
            <a:xfrm>
              <a:off x="6193116" y="5336371"/>
              <a:ext cx="3392937" cy="369332"/>
            </a:xfrm>
            <a:prstGeom prst="rect">
              <a:avLst/>
            </a:prstGeom>
            <a:solidFill>
              <a:schemeClr val="bg1"/>
            </a:solidFill>
          </p:spPr>
          <p:txBody>
            <a:bodyPr wrap="square" rtlCol="0">
              <a:spAutoFit/>
            </a:bodyPr>
            <a:lstStyle/>
            <a:p>
              <a:r>
                <a:rPr lang="de-DE" sz="1800" b="1" dirty="0">
                  <a:solidFill>
                    <a:srgbClr val="FF0000"/>
                  </a:solidFill>
                  <a:latin typeface="Courier New" panose="02070309020205020404" pitchFamily="49" charset="0"/>
                  <a:cs typeface="Courier New" panose="02070309020205020404" pitchFamily="49" charset="0"/>
                </a:rPr>
                <a:t>7: jump main() and run</a:t>
              </a:r>
            </a:p>
          </p:txBody>
        </p:sp>
        <p:cxnSp>
          <p:nvCxnSpPr>
            <p:cNvPr id="56" name="Straight Arrow Connector 55">
              <a:extLst>
                <a:ext uri="{FF2B5EF4-FFF2-40B4-BE49-F238E27FC236}">
                  <a16:creationId xmlns:a16="http://schemas.microsoft.com/office/drawing/2014/main" id="{97131B4B-007D-C111-4443-53261B713051}"/>
                </a:ext>
              </a:extLst>
            </p:cNvPr>
            <p:cNvCxnSpPr>
              <a:cxnSpLocks/>
            </p:cNvCxnSpPr>
            <p:nvPr/>
          </p:nvCxnSpPr>
          <p:spPr>
            <a:xfrm>
              <a:off x="5589840" y="5151765"/>
              <a:ext cx="18732" cy="479079"/>
            </a:xfrm>
            <a:prstGeom prst="straightConnector1">
              <a:avLst/>
            </a:prstGeom>
            <a:ln w="381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7" name="TextBox 16">
            <a:extLst>
              <a:ext uri="{FF2B5EF4-FFF2-40B4-BE49-F238E27FC236}">
                <a16:creationId xmlns:a16="http://schemas.microsoft.com/office/drawing/2014/main" id="{2438C8D3-01D2-4B6B-4CE3-618030AE33BE}"/>
              </a:ext>
            </a:extLst>
          </p:cNvPr>
          <p:cNvSpPr txBox="1"/>
          <p:nvPr/>
        </p:nvSpPr>
        <p:spPr>
          <a:xfrm>
            <a:off x="927121" y="2710459"/>
            <a:ext cx="1914036" cy="584775"/>
          </a:xfrm>
          <a:prstGeom prst="rect">
            <a:avLst/>
          </a:prstGeom>
          <a:noFill/>
          <a:ln>
            <a:solidFill>
              <a:schemeClr val="tx1"/>
            </a:solidFill>
          </a:ln>
        </p:spPr>
        <p:txBody>
          <a:bodyPr wrap="square" rtlCol="0">
            <a:spAutoFit/>
          </a:bodyPr>
          <a:lstStyle/>
          <a:p>
            <a:r>
              <a:rPr lang="de-DE" sz="1600" dirty="0"/>
              <a:t>Rom -&gt; </a:t>
            </a:r>
            <a:r>
              <a:rPr lang="de-DE" sz="1600" b="1" i="1" dirty="0">
                <a:solidFill>
                  <a:srgbClr val="0070C0"/>
                </a:solidFill>
              </a:rPr>
              <a:t>no at91?</a:t>
            </a:r>
            <a:br>
              <a:rPr lang="de-DE" sz="1600" b="1" i="1" dirty="0">
                <a:solidFill>
                  <a:srgbClr val="0070C0"/>
                </a:solidFill>
              </a:rPr>
            </a:br>
            <a:r>
              <a:rPr lang="de-DE" sz="1600" b="1" i="1" dirty="0">
                <a:solidFill>
                  <a:srgbClr val="0070C0"/>
                </a:solidFill>
              </a:rPr>
              <a:t>-&gt;sam-ba mode</a:t>
            </a:r>
            <a:endParaRPr lang="de-DE" sz="1600" dirty="0"/>
          </a:p>
        </p:txBody>
      </p:sp>
    </p:spTree>
    <p:extLst>
      <p:ext uri="{BB962C8B-B14F-4D97-AF65-F5344CB8AC3E}">
        <p14:creationId xmlns:p14="http://schemas.microsoft.com/office/powerpoint/2010/main" val="2975737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7" grpId="0" animBg="1"/>
      <p:bldP spid="1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specifying at91 in MPLABX </a:t>
            </a:r>
            <a:r>
              <a:rPr lang="en-US" dirty="0" err="1"/>
              <a:t>projectProps</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sz="2400" b="0" dirty="0"/>
              <a:t>Entry 'bootstrap' in </a:t>
            </a:r>
            <a:r>
              <a:rPr lang="en-US" sz="2400" b="0" dirty="0" err="1"/>
              <a:t>prjProps</a:t>
            </a:r>
            <a:r>
              <a:rPr lang="en-US" sz="2400" b="0" dirty="0"/>
              <a:t> not visible?</a:t>
            </a:r>
          </a:p>
          <a:p>
            <a:r>
              <a:rPr lang="en-US" sz="2400" b="0" dirty="0"/>
              <a:t>only visible if a debugger that supports </a:t>
            </a:r>
            <a:br>
              <a:rPr lang="en-US" sz="2400" b="0" dirty="0"/>
            </a:br>
            <a:r>
              <a:rPr lang="en-US" sz="2400" b="0" dirty="0"/>
              <a:t>MPUs is selected</a:t>
            </a:r>
          </a:p>
          <a:p>
            <a:r>
              <a:rPr lang="en-US" sz="2400" b="0" dirty="0"/>
              <a:t>either connect EDBG/J32 or select via</a:t>
            </a:r>
            <a:br>
              <a:rPr lang="en-US" sz="2400" b="0" dirty="0"/>
            </a:br>
            <a:r>
              <a:rPr lang="en-US" sz="2400" b="0" dirty="0"/>
              <a:t>'Show All' + apply</a:t>
            </a:r>
          </a:p>
        </p:txBody>
      </p:sp>
      <p:pic>
        <p:nvPicPr>
          <p:cNvPr id="11" name="Picture 10">
            <a:extLst>
              <a:ext uri="{FF2B5EF4-FFF2-40B4-BE49-F238E27FC236}">
                <a16:creationId xmlns:a16="http://schemas.microsoft.com/office/drawing/2014/main" id="{4EE0F87B-4818-CC8C-852D-32E2FC2CC7EB}"/>
              </a:ext>
            </a:extLst>
          </p:cNvPr>
          <p:cNvPicPr>
            <a:picLocks noChangeAspect="1"/>
          </p:cNvPicPr>
          <p:nvPr/>
        </p:nvPicPr>
        <p:blipFill>
          <a:blip r:embed="rId3"/>
          <a:stretch>
            <a:fillRect/>
          </a:stretch>
        </p:blipFill>
        <p:spPr>
          <a:xfrm>
            <a:off x="3347384" y="3150956"/>
            <a:ext cx="6733818" cy="3148394"/>
          </a:xfrm>
          <a:prstGeom prst="rect">
            <a:avLst/>
          </a:prstGeom>
          <a:ln>
            <a:solidFill>
              <a:schemeClr val="tx1"/>
            </a:solidFill>
          </a:ln>
        </p:spPr>
      </p:pic>
      <p:pic>
        <p:nvPicPr>
          <p:cNvPr id="13" name="Picture 12">
            <a:extLst>
              <a:ext uri="{FF2B5EF4-FFF2-40B4-BE49-F238E27FC236}">
                <a16:creationId xmlns:a16="http://schemas.microsoft.com/office/drawing/2014/main" id="{04A57767-228C-959B-93D6-CDBD0358ED8B}"/>
              </a:ext>
            </a:extLst>
          </p:cNvPr>
          <p:cNvPicPr>
            <a:picLocks noChangeAspect="1"/>
          </p:cNvPicPr>
          <p:nvPr/>
        </p:nvPicPr>
        <p:blipFill>
          <a:blip r:embed="rId4"/>
          <a:stretch>
            <a:fillRect/>
          </a:stretch>
        </p:blipFill>
        <p:spPr>
          <a:xfrm>
            <a:off x="6195758" y="943303"/>
            <a:ext cx="4863371" cy="1898311"/>
          </a:xfrm>
          <a:prstGeom prst="rect">
            <a:avLst/>
          </a:prstGeom>
          <a:ln>
            <a:solidFill>
              <a:schemeClr val="tx1"/>
            </a:solidFill>
          </a:ln>
        </p:spPr>
      </p:pic>
    </p:spTree>
    <p:extLst>
      <p:ext uri="{BB962C8B-B14F-4D97-AF65-F5344CB8AC3E}">
        <p14:creationId xmlns:p14="http://schemas.microsoft.com/office/powerpoint/2010/main" val="2378145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specifying at91 in MPLABX </a:t>
            </a:r>
            <a:r>
              <a:rPr lang="en-US" dirty="0" err="1"/>
              <a:t>projectProps</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sz="2400" b="0" dirty="0"/>
              <a:t>bootstrap in MPLABX project properties:</a:t>
            </a:r>
          </a:p>
          <a:p>
            <a:pPr lvl="1"/>
            <a:r>
              <a:rPr lang="en-US" sz="2400" b="0" dirty="0"/>
              <a:t>use bootstrap 'enable' (why this choice is unclear)</a:t>
            </a:r>
          </a:p>
          <a:p>
            <a:pPr lvl="1"/>
            <a:r>
              <a:rPr lang="en-US" sz="2400" b="0" dirty="0"/>
              <a:t>3 choices</a:t>
            </a:r>
          </a:p>
          <a:p>
            <a:pPr marL="1051560" lvl="2" indent="-457200">
              <a:buFont typeface="+mj-lt"/>
              <a:buAutoNum type="arabicPeriod"/>
            </a:pPr>
            <a:r>
              <a:rPr lang="en-US" sz="2200" dirty="0"/>
              <a:t>path to bootstrap project (never tried to use at91…X prj)</a:t>
            </a:r>
          </a:p>
          <a:p>
            <a:pPr marL="1051560" lvl="2" indent="-457200">
              <a:buFont typeface="+mj-lt"/>
              <a:buAutoNum type="arabicPeriod"/>
            </a:pPr>
            <a:r>
              <a:rPr lang="en-US" sz="2200" dirty="0"/>
              <a:t>use elf-version of at91 (contains entry-&amp;load-address, so *.elf enough)</a:t>
            </a:r>
          </a:p>
          <a:p>
            <a:pPr marL="1051560" lvl="2" indent="-457200">
              <a:buFont typeface="+mj-lt"/>
              <a:buAutoNum type="arabicPeriod"/>
            </a:pPr>
            <a:r>
              <a:rPr lang="en-US" sz="2200" dirty="0"/>
              <a:t>use bin-version of at91, but then need to specify entry- and load-address (-&gt; next slide)</a:t>
            </a:r>
          </a:p>
          <a:p>
            <a:pPr lvl="2"/>
            <a:endParaRPr lang="en-US" sz="2200" b="0" dirty="0"/>
          </a:p>
        </p:txBody>
      </p:sp>
      <p:pic>
        <p:nvPicPr>
          <p:cNvPr id="5" name="Picture 4">
            <a:extLst>
              <a:ext uri="{FF2B5EF4-FFF2-40B4-BE49-F238E27FC236}">
                <a16:creationId xmlns:a16="http://schemas.microsoft.com/office/drawing/2014/main" id="{64049F7F-0429-3473-4CB7-DBE792A75E14}"/>
              </a:ext>
            </a:extLst>
          </p:cNvPr>
          <p:cNvPicPr>
            <a:picLocks noChangeAspect="1"/>
          </p:cNvPicPr>
          <p:nvPr/>
        </p:nvPicPr>
        <p:blipFill>
          <a:blip r:embed="rId3"/>
          <a:stretch>
            <a:fillRect/>
          </a:stretch>
        </p:blipFill>
        <p:spPr>
          <a:xfrm>
            <a:off x="1230489" y="3629891"/>
            <a:ext cx="9950856" cy="2748331"/>
          </a:xfrm>
          <a:prstGeom prst="rect">
            <a:avLst/>
          </a:prstGeom>
          <a:ln>
            <a:solidFill>
              <a:schemeClr val="tx1"/>
            </a:solidFill>
          </a:ln>
        </p:spPr>
      </p:pic>
    </p:spTree>
    <p:extLst>
      <p:ext uri="{BB962C8B-B14F-4D97-AF65-F5344CB8AC3E}">
        <p14:creationId xmlns:p14="http://schemas.microsoft.com/office/powerpoint/2010/main" val="948149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at91 elf vs bin</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 </a:t>
            </a:r>
          </a:p>
        </p:txBody>
      </p:sp>
      <p:grpSp>
        <p:nvGrpSpPr>
          <p:cNvPr id="10" name="Group 9">
            <a:extLst>
              <a:ext uri="{FF2B5EF4-FFF2-40B4-BE49-F238E27FC236}">
                <a16:creationId xmlns:a16="http://schemas.microsoft.com/office/drawing/2014/main" id="{64CF12D0-C77F-7631-7603-8FAA8F9C85BC}"/>
              </a:ext>
            </a:extLst>
          </p:cNvPr>
          <p:cNvGrpSpPr/>
          <p:nvPr/>
        </p:nvGrpSpPr>
        <p:grpSpPr>
          <a:xfrm>
            <a:off x="135370" y="1299457"/>
            <a:ext cx="6735594" cy="4714647"/>
            <a:chOff x="135370" y="1299457"/>
            <a:chExt cx="6735594" cy="4714647"/>
          </a:xfrm>
        </p:grpSpPr>
        <p:pic>
          <p:nvPicPr>
            <p:cNvPr id="3" name="Picture 2" descr="Diagram, table&#10;&#10;Description automatically generated">
              <a:extLst>
                <a:ext uri="{FF2B5EF4-FFF2-40B4-BE49-F238E27FC236}">
                  <a16:creationId xmlns:a16="http://schemas.microsoft.com/office/drawing/2014/main" id="{147259FC-FA5C-6458-6F8F-B6BF86B0DD2C}"/>
                </a:ext>
              </a:extLst>
            </p:cNvPr>
            <p:cNvPicPr>
              <a:picLocks noChangeAspect="1"/>
            </p:cNvPicPr>
            <p:nvPr/>
          </p:nvPicPr>
          <p:blipFill>
            <a:blip r:embed="rId3"/>
            <a:stretch>
              <a:fillRect/>
            </a:stretch>
          </p:blipFill>
          <p:spPr>
            <a:xfrm>
              <a:off x="135370" y="1299457"/>
              <a:ext cx="6735594" cy="4714647"/>
            </a:xfrm>
            <a:prstGeom prst="rect">
              <a:avLst/>
            </a:prstGeom>
            <a:ln>
              <a:solidFill>
                <a:schemeClr val="tx1"/>
              </a:solidFill>
            </a:ln>
          </p:spPr>
        </p:pic>
        <p:sp>
          <p:nvSpPr>
            <p:cNvPr id="9" name="TextBox 8">
              <a:extLst>
                <a:ext uri="{FF2B5EF4-FFF2-40B4-BE49-F238E27FC236}">
                  <a16:creationId xmlns:a16="http://schemas.microsoft.com/office/drawing/2014/main" id="{797CF5C6-B401-4789-E7D7-FCA6F7C04E69}"/>
                </a:ext>
              </a:extLst>
            </p:cNvPr>
            <p:cNvSpPr txBox="1"/>
            <p:nvPr/>
          </p:nvSpPr>
          <p:spPr>
            <a:xfrm>
              <a:off x="1534677" y="1574800"/>
              <a:ext cx="1422400" cy="400110"/>
            </a:xfrm>
            <a:prstGeom prst="rect">
              <a:avLst/>
            </a:prstGeom>
            <a:noFill/>
          </p:spPr>
          <p:txBody>
            <a:bodyPr wrap="square" rtlCol="0">
              <a:spAutoFit/>
            </a:bodyPr>
            <a:lstStyle/>
            <a:p>
              <a:r>
                <a:rPr lang="de-DE" sz="2000" b="1" dirty="0"/>
                <a:t>SAMA7G5</a:t>
              </a:r>
              <a:endParaRPr lang="de-DE" b="1" dirty="0"/>
            </a:p>
          </p:txBody>
        </p:sp>
      </p:grpSp>
      <p:pic>
        <p:nvPicPr>
          <p:cNvPr id="7" name="Picture 6">
            <a:extLst>
              <a:ext uri="{FF2B5EF4-FFF2-40B4-BE49-F238E27FC236}">
                <a16:creationId xmlns:a16="http://schemas.microsoft.com/office/drawing/2014/main" id="{9D07E02B-69FA-97B4-74FA-CB2C0D522FB3}"/>
              </a:ext>
            </a:extLst>
          </p:cNvPr>
          <p:cNvPicPr>
            <a:picLocks noChangeAspect="1"/>
          </p:cNvPicPr>
          <p:nvPr/>
        </p:nvPicPr>
        <p:blipFill>
          <a:blip r:embed="rId4"/>
          <a:stretch>
            <a:fillRect/>
          </a:stretch>
        </p:blipFill>
        <p:spPr>
          <a:xfrm>
            <a:off x="5813694" y="1146134"/>
            <a:ext cx="6028427" cy="2084344"/>
          </a:xfrm>
          <a:prstGeom prst="rect">
            <a:avLst/>
          </a:prstGeom>
          <a:ln>
            <a:solidFill>
              <a:schemeClr val="tx1"/>
            </a:solidFill>
          </a:ln>
        </p:spPr>
      </p:pic>
      <p:pic>
        <p:nvPicPr>
          <p:cNvPr id="6" name="Picture 5" descr="Text&#10;&#10;Description automatically generated">
            <a:extLst>
              <a:ext uri="{FF2B5EF4-FFF2-40B4-BE49-F238E27FC236}">
                <a16:creationId xmlns:a16="http://schemas.microsoft.com/office/drawing/2014/main" id="{341E82A2-2D3B-31D9-2FC0-731F1AD0B1DC}"/>
              </a:ext>
            </a:extLst>
          </p:cNvPr>
          <p:cNvPicPr>
            <a:picLocks noChangeAspect="1"/>
          </p:cNvPicPr>
          <p:nvPr/>
        </p:nvPicPr>
        <p:blipFill>
          <a:blip r:embed="rId5"/>
          <a:stretch>
            <a:fillRect/>
          </a:stretch>
        </p:blipFill>
        <p:spPr>
          <a:xfrm>
            <a:off x="4578722" y="3455426"/>
            <a:ext cx="7474733" cy="3104855"/>
          </a:xfrm>
          <a:prstGeom prst="rect">
            <a:avLst/>
          </a:prstGeom>
        </p:spPr>
      </p:pic>
      <p:grpSp>
        <p:nvGrpSpPr>
          <p:cNvPr id="19" name="Group 18">
            <a:extLst>
              <a:ext uri="{FF2B5EF4-FFF2-40B4-BE49-F238E27FC236}">
                <a16:creationId xmlns:a16="http://schemas.microsoft.com/office/drawing/2014/main" id="{B89BF71D-7EE1-ADD4-B3DE-EA279D86D148}"/>
              </a:ext>
            </a:extLst>
          </p:cNvPr>
          <p:cNvGrpSpPr/>
          <p:nvPr/>
        </p:nvGrpSpPr>
        <p:grpSpPr>
          <a:xfrm>
            <a:off x="346066" y="2188307"/>
            <a:ext cx="10309234" cy="3552093"/>
            <a:chOff x="346066" y="2188307"/>
            <a:chExt cx="10309234" cy="3552093"/>
          </a:xfrm>
        </p:grpSpPr>
        <p:sp>
          <p:nvSpPr>
            <p:cNvPr id="11" name="Rectangle 10">
              <a:extLst>
                <a:ext uri="{FF2B5EF4-FFF2-40B4-BE49-F238E27FC236}">
                  <a16:creationId xmlns:a16="http://schemas.microsoft.com/office/drawing/2014/main" id="{631B48CB-9C25-4E6A-09EB-C3D9E6DB14DA}"/>
                </a:ext>
              </a:extLst>
            </p:cNvPr>
            <p:cNvSpPr/>
            <p:nvPr/>
          </p:nvSpPr>
          <p:spPr>
            <a:xfrm>
              <a:off x="8316088" y="2188307"/>
              <a:ext cx="2339212" cy="478694"/>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2" name="Rectangle 11">
              <a:extLst>
                <a:ext uri="{FF2B5EF4-FFF2-40B4-BE49-F238E27FC236}">
                  <a16:creationId xmlns:a16="http://schemas.microsoft.com/office/drawing/2014/main" id="{A7FA9510-D61E-7D72-ABF7-2C519F1B70FF}"/>
                </a:ext>
              </a:extLst>
            </p:cNvPr>
            <p:cNvSpPr/>
            <p:nvPr/>
          </p:nvSpPr>
          <p:spPr>
            <a:xfrm>
              <a:off x="4644088" y="5105400"/>
              <a:ext cx="3420412" cy="14180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p>
          </p:txBody>
        </p:sp>
        <p:sp>
          <p:nvSpPr>
            <p:cNvPr id="18" name="Rectangle 17">
              <a:extLst>
                <a:ext uri="{FF2B5EF4-FFF2-40B4-BE49-F238E27FC236}">
                  <a16:creationId xmlns:a16="http://schemas.microsoft.com/office/drawing/2014/main" id="{4938EA7B-07F0-F84E-FD73-8084268FCD38}"/>
                </a:ext>
              </a:extLst>
            </p:cNvPr>
            <p:cNvSpPr/>
            <p:nvPr/>
          </p:nvSpPr>
          <p:spPr>
            <a:xfrm>
              <a:off x="346066" y="5105400"/>
              <a:ext cx="2511434" cy="63500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spTree>
    <p:extLst>
      <p:ext uri="{BB962C8B-B14F-4D97-AF65-F5344CB8AC3E}">
        <p14:creationId xmlns:p14="http://schemas.microsoft.com/office/powerpoint/2010/main" val="349824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a:t>
            </a:r>
            <a:r>
              <a:rPr lang="en-US" dirty="0" err="1"/>
              <a:t>download+execute</a:t>
            </a:r>
            <a:r>
              <a:rPr lang="en-US" dirty="0"/>
              <a:t> at91</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347649"/>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a:spcBef>
                <a:spcPts val="600"/>
              </a:spcBef>
            </a:pPr>
            <a:r>
              <a:rPr lang="en-US" sz="2400" b="0" dirty="0"/>
              <a:t>now know where at91 bootstrap </a:t>
            </a:r>
            <a:br>
              <a:rPr lang="en-US" sz="2400" b="0" dirty="0"/>
            </a:br>
            <a:r>
              <a:rPr lang="en-US" sz="2400" b="0" dirty="0"/>
              <a:t>is specified but how is it downloaded </a:t>
            </a:r>
            <a:br>
              <a:rPr lang="en-US" sz="2400" b="0" dirty="0"/>
            </a:br>
            <a:r>
              <a:rPr lang="en-US" sz="2400" b="0" dirty="0"/>
              <a:t>into SRAM and executed?</a:t>
            </a:r>
          </a:p>
          <a:p>
            <a:pPr>
              <a:spcBef>
                <a:spcPts val="600"/>
              </a:spcBef>
            </a:pPr>
            <a:r>
              <a:rPr lang="en-US" sz="2400" b="0" dirty="0"/>
              <a:t>Trick is a python-interface introduced </a:t>
            </a:r>
            <a:br>
              <a:rPr lang="en-US" sz="2400" b="0" dirty="0"/>
            </a:br>
            <a:r>
              <a:rPr lang="en-US" sz="2400" b="0" dirty="0"/>
              <a:t>with MPLABX-v5.25 (MPU support </a:t>
            </a:r>
            <a:br>
              <a:rPr lang="en-US" sz="2400" b="0" dirty="0"/>
            </a:br>
            <a:r>
              <a:rPr lang="en-US" sz="2400" b="0" dirty="0"/>
              <a:t>was one reason)</a:t>
            </a:r>
          </a:p>
          <a:p>
            <a:pPr>
              <a:spcBef>
                <a:spcPts val="600"/>
              </a:spcBef>
            </a:pPr>
            <a:r>
              <a:rPr lang="en-US" sz="2400" b="0" dirty="0"/>
              <a:t>With this python-IF all MDBCore </a:t>
            </a:r>
            <a:br>
              <a:rPr lang="en-US" sz="2400" b="0" dirty="0"/>
            </a:br>
            <a:r>
              <a:rPr lang="en-US" sz="2400" b="0" dirty="0"/>
              <a:t>functionality is available in python</a:t>
            </a:r>
          </a:p>
          <a:p>
            <a:pPr>
              <a:spcBef>
                <a:spcPts val="600"/>
              </a:spcBef>
            </a:pPr>
            <a:r>
              <a:rPr lang="en-US" sz="2400" b="0" dirty="0"/>
              <a:t>So, if target=MPU </a:t>
            </a:r>
            <a:br>
              <a:rPr lang="en-US" sz="2400" b="0" dirty="0"/>
            </a:br>
            <a:r>
              <a:rPr lang="en-US" sz="2400" b="0" dirty="0"/>
              <a:t>MPLABX </a:t>
            </a:r>
            <a:r>
              <a:rPr lang="en-US" sz="2400" b="0" dirty="0" err="1"/>
              <a:t>loads+executes</a:t>
            </a:r>
            <a:r>
              <a:rPr lang="en-US" sz="2400" b="0" dirty="0"/>
              <a:t> </a:t>
            </a:r>
            <a:br>
              <a:rPr lang="en-US" sz="2400" b="0" dirty="0"/>
            </a:br>
            <a:r>
              <a:rPr lang="en-US" sz="2400" b="0" dirty="0"/>
              <a:t>&lt;DFP&gt;\&lt;</a:t>
            </a:r>
            <a:r>
              <a:rPr lang="en-US" sz="2400" b="0" dirty="0" err="1"/>
              <a:t>mpu</a:t>
            </a:r>
            <a:r>
              <a:rPr lang="en-US" sz="2400" b="0" dirty="0"/>
              <a:t>&gt;\&lt;version&gt;\scripts\*.py</a:t>
            </a:r>
            <a:br>
              <a:rPr lang="en-US" sz="2400" b="0" dirty="0"/>
            </a:br>
            <a:r>
              <a:rPr lang="en-US" sz="2400" b="0" dirty="0"/>
              <a:t>when you hit Download</a:t>
            </a:r>
          </a:p>
          <a:p>
            <a:r>
              <a:rPr lang="en-US" sz="2400" b="0" dirty="0"/>
              <a:t>Let's take a closer look</a:t>
            </a:r>
          </a:p>
        </p:txBody>
      </p:sp>
      <p:pic>
        <p:nvPicPr>
          <p:cNvPr id="6" name="Picture 5">
            <a:extLst>
              <a:ext uri="{FF2B5EF4-FFF2-40B4-BE49-F238E27FC236}">
                <a16:creationId xmlns:a16="http://schemas.microsoft.com/office/drawing/2014/main" id="{D7F2BB48-A4E3-1C2B-B9A2-1A251114249F}"/>
              </a:ext>
            </a:extLst>
          </p:cNvPr>
          <p:cNvPicPr>
            <a:picLocks noChangeAspect="1"/>
          </p:cNvPicPr>
          <p:nvPr/>
        </p:nvPicPr>
        <p:blipFill>
          <a:blip r:embed="rId3"/>
          <a:stretch>
            <a:fillRect/>
          </a:stretch>
        </p:blipFill>
        <p:spPr>
          <a:xfrm>
            <a:off x="5787025" y="986395"/>
            <a:ext cx="6063739" cy="5508863"/>
          </a:xfrm>
          <a:prstGeom prst="rect">
            <a:avLst/>
          </a:prstGeom>
          <a:ln>
            <a:solidFill>
              <a:schemeClr val="tx1"/>
            </a:solidFill>
          </a:ln>
        </p:spPr>
      </p:pic>
    </p:spTree>
    <p:extLst>
      <p:ext uri="{BB962C8B-B14F-4D97-AF65-F5344CB8AC3E}">
        <p14:creationId xmlns:p14="http://schemas.microsoft.com/office/powerpoint/2010/main" val="2432383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DFP-python script for at91 (1)</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829901"/>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sz="2400" b="0" dirty="0"/>
              <a:t>required python-files are from &lt;packs&gt;\&lt;</a:t>
            </a:r>
            <a:r>
              <a:rPr lang="en-US" sz="2400" b="0" dirty="0" err="1"/>
              <a:t>yourArch</a:t>
            </a:r>
            <a:r>
              <a:rPr lang="en-US" sz="2400" b="0" dirty="0"/>
              <a:t>&gt;\&lt;version&gt;\scripts\&lt;</a:t>
            </a:r>
            <a:r>
              <a:rPr lang="en-US" sz="2400" b="0" dirty="0" err="1"/>
              <a:t>dbg</a:t>
            </a:r>
            <a:r>
              <a:rPr lang="en-US" sz="2400" b="0" dirty="0"/>
              <a:t>&gt;_&lt;arch&gt;.</a:t>
            </a:r>
            <a:r>
              <a:rPr lang="en-US" sz="2400" b="0" dirty="0" err="1"/>
              <a:t>py</a:t>
            </a:r>
            <a:br>
              <a:rPr lang="en-US" sz="2400" b="0" dirty="0"/>
            </a:br>
            <a:r>
              <a:rPr lang="en-US" sz="2400" b="0" dirty="0"/>
              <a:t>eg: &lt;packs&gt;\SAMA7G5_DFP\1.0.56\scripts\j-link_cortex-a7.py</a:t>
            </a:r>
          </a:p>
          <a:p>
            <a:endParaRPr lang="en-US" sz="2200" b="0" dirty="0"/>
          </a:p>
          <a:p>
            <a:r>
              <a:rPr lang="en-US" sz="2200" b="0" dirty="0"/>
              <a:t>in the next slides will review only major functions -&gt; rest is self-explanatory</a:t>
            </a:r>
          </a:p>
          <a:p>
            <a:pPr marL="0" indent="0">
              <a:buNone/>
            </a:pPr>
            <a:endParaRPr lang="en-US" sz="2200" b="0" dirty="0"/>
          </a:p>
          <a:p>
            <a:r>
              <a:rPr lang="en-US" sz="2200" b="0" dirty="0"/>
              <a:t>recap from flow on what needs to be done? </a:t>
            </a:r>
          </a:p>
          <a:p>
            <a:pPr marL="274638" indent="0">
              <a:buNone/>
            </a:pPr>
            <a:r>
              <a:rPr lang="en-US" sz="2200" b="0" i="1" dirty="0">
                <a:solidFill>
                  <a:schemeClr val="accent1">
                    <a:lumMod val="75000"/>
                  </a:schemeClr>
                </a:solidFill>
              </a:rPr>
              <a:t>-&gt; 1:releaseReset </a:t>
            </a:r>
            <a:br>
              <a:rPr lang="en-US" sz="2200" b="0" i="1" dirty="0">
                <a:solidFill>
                  <a:schemeClr val="accent1">
                    <a:lumMod val="75000"/>
                  </a:schemeClr>
                </a:solidFill>
              </a:rPr>
            </a:br>
            <a:r>
              <a:rPr lang="en-US" sz="2200" b="0" i="1" dirty="0">
                <a:solidFill>
                  <a:schemeClr val="accent1">
                    <a:lumMod val="75000"/>
                  </a:schemeClr>
                </a:solidFill>
              </a:rPr>
              <a:t>-&gt; 2:download specified at91 into </a:t>
            </a:r>
            <a:r>
              <a:rPr lang="en-US" sz="2200" b="0" i="1" dirty="0" err="1">
                <a:solidFill>
                  <a:schemeClr val="accent1">
                    <a:lumMod val="75000"/>
                  </a:schemeClr>
                </a:solidFill>
              </a:rPr>
              <a:t>intSRAM</a:t>
            </a:r>
            <a:r>
              <a:rPr lang="en-US" sz="2200" b="0" i="1" dirty="0">
                <a:solidFill>
                  <a:schemeClr val="accent1">
                    <a:lumMod val="75000"/>
                  </a:schemeClr>
                </a:solidFill>
              </a:rPr>
              <a:t> </a:t>
            </a:r>
            <a:br>
              <a:rPr lang="en-US" sz="2200" b="0" i="1" dirty="0">
                <a:solidFill>
                  <a:schemeClr val="accent1">
                    <a:lumMod val="75000"/>
                  </a:schemeClr>
                </a:solidFill>
              </a:rPr>
            </a:br>
            <a:r>
              <a:rPr lang="en-US" sz="2200" b="0" i="1" dirty="0">
                <a:solidFill>
                  <a:schemeClr val="accent1">
                    <a:lumMod val="75000"/>
                  </a:schemeClr>
                </a:solidFill>
              </a:rPr>
              <a:t>-&gt; 3:execute </a:t>
            </a:r>
            <a:br>
              <a:rPr lang="en-US" sz="2200" b="0" i="1" dirty="0">
                <a:solidFill>
                  <a:schemeClr val="accent1">
                    <a:lumMod val="75000"/>
                  </a:schemeClr>
                </a:solidFill>
              </a:rPr>
            </a:br>
            <a:r>
              <a:rPr lang="en-US" sz="2200" b="0" i="1" dirty="0">
                <a:solidFill>
                  <a:schemeClr val="accent1">
                    <a:lumMod val="75000"/>
                  </a:schemeClr>
                </a:solidFill>
              </a:rPr>
              <a:t>-&gt; 4:give control back to IDE</a:t>
            </a:r>
          </a:p>
          <a:p>
            <a:endParaRPr lang="en-US" sz="2200" b="0" dirty="0"/>
          </a:p>
          <a:p>
            <a:r>
              <a:rPr lang="en-US" sz="2200" b="0" dirty="0"/>
              <a:t>let's see the relevant parts in the script next</a:t>
            </a:r>
          </a:p>
        </p:txBody>
      </p:sp>
    </p:spTree>
    <p:extLst>
      <p:ext uri="{BB962C8B-B14F-4D97-AF65-F5344CB8AC3E}">
        <p14:creationId xmlns:p14="http://schemas.microsoft.com/office/powerpoint/2010/main" val="258704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DFP-python script for at91 (2)</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829901"/>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MPLABX -&gt; </a:t>
            </a:r>
            <a:r>
              <a:rPr lang="en-US" sz="2400" b="0" dirty="0" err="1"/>
              <a:t>MDBcore</a:t>
            </a:r>
            <a:r>
              <a:rPr lang="en-US" sz="2400" b="0" dirty="0"/>
              <a:t> -&gt; python</a:t>
            </a:r>
          </a:p>
          <a:p>
            <a:r>
              <a:rPr lang="en-US" sz="2200" b="0" dirty="0"/>
              <a:t>re-use MDBCore where possible -&gt; '#</a:t>
            </a:r>
            <a:r>
              <a:rPr lang="en-US" sz="2200" b="0" dirty="0" err="1"/>
              <a:t>mplab</a:t>
            </a:r>
            <a:r>
              <a:rPr lang="en-US" sz="2200" b="0" dirty="0"/>
              <a:t>' indicates native MDBCore-function</a:t>
            </a:r>
          </a:p>
          <a:p>
            <a:endParaRPr lang="en-US" sz="2200" b="0" dirty="0"/>
          </a:p>
          <a:p>
            <a:r>
              <a:rPr lang="en-US" sz="2200" b="0" dirty="0"/>
              <a:t>In the 'normal' MCU-flow MDBCore downloads </a:t>
            </a:r>
            <a:r>
              <a:rPr lang="en-US" sz="2200" b="0" dirty="0" err="1"/>
              <a:t>app.elf</a:t>
            </a:r>
            <a:r>
              <a:rPr lang="en-US" sz="2200" b="0" dirty="0"/>
              <a:t> into MCU-flash on click</a:t>
            </a:r>
          </a:p>
          <a:p>
            <a:endParaRPr lang="en-US" sz="2200" b="0" dirty="0"/>
          </a:p>
          <a:p>
            <a:r>
              <a:rPr lang="en-US" sz="2200" b="0" dirty="0" err="1"/>
              <a:t>fct</a:t>
            </a:r>
            <a:r>
              <a:rPr lang="en-US" sz="2200" b="0" dirty="0"/>
              <a:t> 'overloading' - eg: def </a:t>
            </a:r>
            <a:r>
              <a:rPr lang="en-US" sz="2200" b="0" dirty="0" err="1"/>
              <a:t>prog_write</a:t>
            </a:r>
            <a:r>
              <a:rPr lang="en-US" sz="2200" b="0" dirty="0"/>
              <a:t>() [-&gt; MDBCore] vs </a:t>
            </a:r>
            <a:r>
              <a:rPr lang="en-US" sz="2200" dirty="0">
                <a:solidFill>
                  <a:srgbClr val="FF0000"/>
                </a:solidFill>
              </a:rPr>
              <a:t>_</a:t>
            </a:r>
            <a:r>
              <a:rPr lang="en-US" sz="2200" b="0" dirty="0" err="1"/>
              <a:t>prog_write</a:t>
            </a:r>
            <a:r>
              <a:rPr lang="en-US" sz="2200" b="0" dirty="0"/>
              <a:t>() [-&gt; python]</a:t>
            </a:r>
          </a:p>
          <a:p>
            <a:endParaRPr lang="en-US" sz="2200" b="0" dirty="0"/>
          </a:p>
        </p:txBody>
      </p:sp>
      <p:pic>
        <p:nvPicPr>
          <p:cNvPr id="6" name="Picture 5">
            <a:extLst>
              <a:ext uri="{FF2B5EF4-FFF2-40B4-BE49-F238E27FC236}">
                <a16:creationId xmlns:a16="http://schemas.microsoft.com/office/drawing/2014/main" id="{F36D38E7-664C-A642-317C-8C9CD6C5B247}"/>
              </a:ext>
            </a:extLst>
          </p:cNvPr>
          <p:cNvPicPr>
            <a:picLocks noChangeAspect="1"/>
          </p:cNvPicPr>
          <p:nvPr/>
        </p:nvPicPr>
        <p:blipFill>
          <a:blip r:embed="rId3"/>
          <a:stretch>
            <a:fillRect/>
          </a:stretch>
        </p:blipFill>
        <p:spPr>
          <a:xfrm>
            <a:off x="9741506" y="2107672"/>
            <a:ext cx="1487564" cy="717531"/>
          </a:xfrm>
          <a:prstGeom prst="rect">
            <a:avLst/>
          </a:prstGeom>
          <a:ln>
            <a:solidFill>
              <a:schemeClr val="tx1"/>
            </a:solidFill>
          </a:ln>
        </p:spPr>
      </p:pic>
      <p:pic>
        <p:nvPicPr>
          <p:cNvPr id="9" name="Picture 8">
            <a:extLst>
              <a:ext uri="{FF2B5EF4-FFF2-40B4-BE49-F238E27FC236}">
                <a16:creationId xmlns:a16="http://schemas.microsoft.com/office/drawing/2014/main" id="{3D6C7727-96FD-DFC5-5945-9038909A1AC9}"/>
              </a:ext>
            </a:extLst>
          </p:cNvPr>
          <p:cNvPicPr>
            <a:picLocks noChangeAspect="1"/>
          </p:cNvPicPr>
          <p:nvPr/>
        </p:nvPicPr>
        <p:blipFill>
          <a:blip r:embed="rId4"/>
          <a:stretch>
            <a:fillRect/>
          </a:stretch>
        </p:blipFill>
        <p:spPr>
          <a:xfrm>
            <a:off x="1009090" y="3429000"/>
            <a:ext cx="9839453" cy="3187428"/>
          </a:xfrm>
          <a:prstGeom prst="rect">
            <a:avLst/>
          </a:prstGeom>
          <a:ln>
            <a:solidFill>
              <a:schemeClr val="tx1"/>
            </a:solidFill>
          </a:ln>
        </p:spPr>
      </p:pic>
    </p:spTree>
    <p:extLst>
      <p:ext uri="{BB962C8B-B14F-4D97-AF65-F5344CB8AC3E}">
        <p14:creationId xmlns:p14="http://schemas.microsoft.com/office/powerpoint/2010/main" val="297517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28838E8C-58CB-F90A-4264-2C78958A3D3E}"/>
              </a:ext>
            </a:extLst>
          </p:cNvPr>
          <p:cNvGrpSpPr/>
          <p:nvPr/>
        </p:nvGrpSpPr>
        <p:grpSpPr>
          <a:xfrm>
            <a:off x="391433" y="1461146"/>
            <a:ext cx="5056867" cy="5165168"/>
            <a:chOff x="391434" y="999878"/>
            <a:chExt cx="5056867" cy="5165168"/>
          </a:xfrm>
        </p:grpSpPr>
        <p:pic>
          <p:nvPicPr>
            <p:cNvPr id="10" name="Picture 9">
              <a:extLst>
                <a:ext uri="{FF2B5EF4-FFF2-40B4-BE49-F238E27FC236}">
                  <a16:creationId xmlns:a16="http://schemas.microsoft.com/office/drawing/2014/main" id="{DA7637B8-B2E6-EDC2-FE6A-A5D7E5576F7E}"/>
                </a:ext>
              </a:extLst>
            </p:cNvPr>
            <p:cNvPicPr>
              <a:picLocks noChangeAspect="1"/>
            </p:cNvPicPr>
            <p:nvPr/>
          </p:nvPicPr>
          <p:blipFill>
            <a:blip r:embed="rId3"/>
            <a:stretch>
              <a:fillRect/>
            </a:stretch>
          </p:blipFill>
          <p:spPr>
            <a:xfrm>
              <a:off x="391434" y="999878"/>
              <a:ext cx="5056867" cy="5165168"/>
            </a:xfrm>
            <a:prstGeom prst="rect">
              <a:avLst/>
            </a:prstGeom>
            <a:ln>
              <a:solidFill>
                <a:schemeClr val="tx1"/>
              </a:solidFill>
            </a:ln>
          </p:spPr>
        </p:pic>
        <p:sp>
          <p:nvSpPr>
            <p:cNvPr id="11" name="Rectangle 10">
              <a:extLst>
                <a:ext uri="{FF2B5EF4-FFF2-40B4-BE49-F238E27FC236}">
                  <a16:creationId xmlns:a16="http://schemas.microsoft.com/office/drawing/2014/main" id="{608D800C-AB2C-6766-5B72-FADC69C18F40}"/>
                </a:ext>
              </a:extLst>
            </p:cNvPr>
            <p:cNvSpPr/>
            <p:nvPr/>
          </p:nvSpPr>
          <p:spPr>
            <a:xfrm>
              <a:off x="1159510" y="3865497"/>
              <a:ext cx="3247726" cy="140599"/>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sp>
        <p:nvSpPr>
          <p:cNvPr id="2" name="Title 1"/>
          <p:cNvSpPr>
            <a:spLocks noGrp="1"/>
          </p:cNvSpPr>
          <p:nvPr>
            <p:ph type="title"/>
          </p:nvPr>
        </p:nvSpPr>
        <p:spPr>
          <a:xfrm>
            <a:off x="1230489" y="191911"/>
            <a:ext cx="10481896" cy="637017"/>
          </a:xfrm>
        </p:spPr>
        <p:txBody>
          <a:bodyPr/>
          <a:lstStyle/>
          <a:p>
            <a:r>
              <a:rPr lang="en-US" dirty="0"/>
              <a:t>2) DFP-python script for at91 (3)</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6094410" y="4326765"/>
            <a:ext cx="5827781" cy="2111613"/>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200" b="0" dirty="0"/>
              <a:t>Infos from </a:t>
            </a:r>
            <a:r>
              <a:rPr lang="en-US" sz="2200" b="0" dirty="0" err="1"/>
              <a:t>prjProgs</a:t>
            </a:r>
            <a:r>
              <a:rPr lang="en-US" sz="2200" b="0" dirty="0"/>
              <a:t> 'bootstrap' are extracted </a:t>
            </a:r>
            <a:br>
              <a:rPr lang="en-US" sz="2200" b="0" dirty="0"/>
            </a:br>
            <a:r>
              <a:rPr lang="en-US" sz="2200" b="0" dirty="0"/>
              <a:t>in 'class </a:t>
            </a:r>
            <a:r>
              <a:rPr lang="en-US" sz="2200" b="0" dirty="0" err="1"/>
              <a:t>BootstrapPane</a:t>
            </a:r>
            <a:r>
              <a:rPr lang="en-US" sz="2200" b="0" dirty="0"/>
              <a:t>():'</a:t>
            </a:r>
          </a:p>
          <a:p>
            <a:endParaRPr lang="en-US" sz="2200" b="0" dirty="0"/>
          </a:p>
        </p:txBody>
      </p:sp>
      <p:pic>
        <p:nvPicPr>
          <p:cNvPr id="8" name="Picture 7">
            <a:extLst>
              <a:ext uri="{FF2B5EF4-FFF2-40B4-BE49-F238E27FC236}">
                <a16:creationId xmlns:a16="http://schemas.microsoft.com/office/drawing/2014/main" id="{A1315BA3-4DE6-C1FD-2685-49DD09C4381D}"/>
              </a:ext>
            </a:extLst>
          </p:cNvPr>
          <p:cNvPicPr>
            <a:picLocks noChangeAspect="1"/>
          </p:cNvPicPr>
          <p:nvPr/>
        </p:nvPicPr>
        <p:blipFill>
          <a:blip r:embed="rId4"/>
          <a:stretch>
            <a:fillRect/>
          </a:stretch>
        </p:blipFill>
        <p:spPr>
          <a:xfrm>
            <a:off x="5208830" y="1576003"/>
            <a:ext cx="6713362" cy="2321162"/>
          </a:xfrm>
          <a:prstGeom prst="rect">
            <a:avLst/>
          </a:prstGeom>
          <a:ln>
            <a:solidFill>
              <a:schemeClr val="tx1"/>
            </a:solidFill>
          </a:ln>
        </p:spPr>
      </p:pic>
      <p:cxnSp>
        <p:nvCxnSpPr>
          <p:cNvPr id="14" name="Straight Arrow Connector 13">
            <a:extLst>
              <a:ext uri="{FF2B5EF4-FFF2-40B4-BE49-F238E27FC236}">
                <a16:creationId xmlns:a16="http://schemas.microsoft.com/office/drawing/2014/main" id="{168EB441-6971-0882-DE07-48F68B8BF702}"/>
              </a:ext>
            </a:extLst>
          </p:cNvPr>
          <p:cNvCxnSpPr>
            <a:cxnSpLocks/>
          </p:cNvCxnSpPr>
          <p:nvPr/>
        </p:nvCxnSpPr>
        <p:spPr>
          <a:xfrm flipV="1">
            <a:off x="3927381" y="2106428"/>
            <a:ext cx="4102926" cy="2068435"/>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C85AE90F-BC62-BECB-0D0E-DA6BEA6595A1}"/>
              </a:ext>
            </a:extLst>
          </p:cNvPr>
          <p:cNvCxnSpPr>
            <a:cxnSpLocks/>
          </p:cNvCxnSpPr>
          <p:nvPr/>
        </p:nvCxnSpPr>
        <p:spPr>
          <a:xfrm flipV="1">
            <a:off x="4407235" y="2786729"/>
            <a:ext cx="3595016" cy="156707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6B848DAB-51F9-267D-D60C-37D21C30FFAD}"/>
              </a:ext>
            </a:extLst>
          </p:cNvPr>
          <p:cNvCxnSpPr>
            <a:cxnSpLocks/>
          </p:cNvCxnSpPr>
          <p:nvPr/>
        </p:nvCxnSpPr>
        <p:spPr>
          <a:xfrm flipV="1">
            <a:off x="4887089" y="3072941"/>
            <a:ext cx="3115162" cy="1963357"/>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3AB452FE-419D-9E62-C494-5AF758B2AFBB}"/>
              </a:ext>
            </a:extLst>
          </p:cNvPr>
          <p:cNvCxnSpPr>
            <a:cxnSpLocks/>
          </p:cNvCxnSpPr>
          <p:nvPr/>
        </p:nvCxnSpPr>
        <p:spPr>
          <a:xfrm flipV="1">
            <a:off x="3775498" y="2322581"/>
            <a:ext cx="4226753" cy="3149284"/>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Content Placeholder 4">
            <a:extLst>
              <a:ext uri="{FF2B5EF4-FFF2-40B4-BE49-F238E27FC236}">
                <a16:creationId xmlns:a16="http://schemas.microsoft.com/office/drawing/2014/main" id="{29781B99-A1EE-04AE-83B8-14551D698E88}"/>
              </a:ext>
            </a:extLst>
          </p:cNvPr>
          <p:cNvSpPr txBox="1">
            <a:spLocks/>
          </p:cNvSpPr>
          <p:nvPr/>
        </p:nvSpPr>
        <p:spPr>
          <a:xfrm>
            <a:off x="338061" y="894689"/>
            <a:ext cx="11715394" cy="5829901"/>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User </a:t>
            </a:r>
            <a:r>
              <a:rPr lang="en-US" sz="2400" b="0" dirty="0" err="1"/>
              <a:t>infos</a:t>
            </a:r>
            <a:r>
              <a:rPr lang="en-US" sz="2400" b="0" dirty="0"/>
              <a:t> on Bootstrap are handled here:</a:t>
            </a:r>
            <a:endParaRPr lang="en-US" sz="2200" b="0" dirty="0"/>
          </a:p>
        </p:txBody>
      </p:sp>
      <p:grpSp>
        <p:nvGrpSpPr>
          <p:cNvPr id="26" name="Group 25">
            <a:extLst>
              <a:ext uri="{FF2B5EF4-FFF2-40B4-BE49-F238E27FC236}">
                <a16:creationId xmlns:a16="http://schemas.microsoft.com/office/drawing/2014/main" id="{97D49DCE-F134-2243-E183-6B410A2078AB}"/>
              </a:ext>
            </a:extLst>
          </p:cNvPr>
          <p:cNvGrpSpPr/>
          <p:nvPr/>
        </p:nvGrpSpPr>
        <p:grpSpPr>
          <a:xfrm>
            <a:off x="4697260" y="917961"/>
            <a:ext cx="4023607" cy="661213"/>
            <a:chOff x="5547228" y="1494911"/>
            <a:chExt cx="4023607" cy="661213"/>
          </a:xfrm>
        </p:grpSpPr>
        <p:sp>
          <p:nvSpPr>
            <p:cNvPr id="27" name="TextBox 26">
              <a:extLst>
                <a:ext uri="{FF2B5EF4-FFF2-40B4-BE49-F238E27FC236}">
                  <a16:creationId xmlns:a16="http://schemas.microsoft.com/office/drawing/2014/main" id="{A29C289B-2EBC-221E-2C92-57DB0B9BAE60}"/>
                </a:ext>
              </a:extLst>
            </p:cNvPr>
            <p:cNvSpPr txBox="1"/>
            <p:nvPr/>
          </p:nvSpPr>
          <p:spPr>
            <a:xfrm>
              <a:off x="7894435" y="1494911"/>
              <a:ext cx="1676400" cy="400110"/>
            </a:xfrm>
            <a:prstGeom prst="rect">
              <a:avLst/>
            </a:prstGeom>
            <a:noFill/>
          </p:spPr>
          <p:txBody>
            <a:bodyPr wrap="square" rtlCol="0">
              <a:spAutoFit/>
            </a:bodyPr>
            <a:lstStyle/>
            <a:p>
              <a:r>
                <a:rPr lang="de-DE" sz="2000" dirty="0"/>
                <a:t>from DFP</a:t>
              </a:r>
            </a:p>
          </p:txBody>
        </p:sp>
        <p:cxnSp>
          <p:nvCxnSpPr>
            <p:cNvPr id="28" name="Straight Arrow Connector 27">
              <a:extLst>
                <a:ext uri="{FF2B5EF4-FFF2-40B4-BE49-F238E27FC236}">
                  <a16:creationId xmlns:a16="http://schemas.microsoft.com/office/drawing/2014/main" id="{A221C964-D378-1DAB-FD08-C61F11F7F715}"/>
                </a:ext>
              </a:extLst>
            </p:cNvPr>
            <p:cNvCxnSpPr>
              <a:cxnSpLocks/>
            </p:cNvCxnSpPr>
            <p:nvPr/>
          </p:nvCxnSpPr>
          <p:spPr>
            <a:xfrm flipH="1">
              <a:off x="5547228" y="1760398"/>
              <a:ext cx="2367419" cy="395726"/>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4245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Steps to run demo on SAMA7G5-EK</a:t>
            </a:r>
            <a:endParaRPr lang="en-US" sz="3999" dirty="0"/>
          </a:p>
        </p:txBody>
      </p:sp>
      <p:sp>
        <p:nvSpPr>
          <p:cNvPr id="7" name="Content Placeholder 6">
            <a:extLst>
              <a:ext uri="{FF2B5EF4-FFF2-40B4-BE49-F238E27FC236}">
                <a16:creationId xmlns:a16="http://schemas.microsoft.com/office/drawing/2014/main" id="{6E6E0F51-7D03-6F0E-5C79-E059B78C7AE6}"/>
              </a:ext>
            </a:extLst>
          </p:cNvPr>
          <p:cNvSpPr>
            <a:spLocks noGrp="1"/>
          </p:cNvSpPr>
          <p:nvPr>
            <p:ph idx="1"/>
          </p:nvPr>
        </p:nvSpPr>
        <p:spPr>
          <a:xfrm>
            <a:off x="304800" y="928253"/>
            <a:ext cx="11540836" cy="5696271"/>
          </a:xfrm>
        </p:spPr>
        <p:txBody>
          <a:bodyPr>
            <a:noAutofit/>
          </a:bodyPr>
          <a:lstStyle/>
          <a:p>
            <a:pPr marL="457200" indent="-457200">
              <a:buFont typeface="+mj-lt"/>
              <a:buAutoNum type="arabicPeriod"/>
            </a:pPr>
            <a:r>
              <a:rPr lang="en-US" sz="1700" b="0" dirty="0"/>
              <a:t>Upfront get </a:t>
            </a:r>
            <a:r>
              <a:rPr lang="en-US" sz="1700" b="0" dirty="0" err="1"/>
              <a:t>infos</a:t>
            </a:r>
            <a:r>
              <a:rPr lang="en-US" sz="1700" b="0" dirty="0"/>
              <a:t> from DS for </a:t>
            </a:r>
            <a:r>
              <a:rPr lang="en-US" sz="1700" dirty="0">
                <a:solidFill>
                  <a:srgbClr val="FF0000"/>
                </a:solidFill>
              </a:rPr>
              <a:t>SAMA7G5-EK</a:t>
            </a:r>
            <a:r>
              <a:rPr lang="en-US" sz="1700" b="0" dirty="0"/>
              <a:t> (-&gt; </a:t>
            </a:r>
            <a:r>
              <a:rPr lang="en-US" sz="1700" b="0" dirty="0">
                <a:hlinkClick r:id="rId3"/>
              </a:rPr>
              <a:t>EV21H18A</a:t>
            </a:r>
            <a:r>
              <a:rPr lang="en-US" sz="1700" b="0" dirty="0"/>
              <a:t> )</a:t>
            </a:r>
          </a:p>
          <a:p>
            <a:pPr marL="623888" lvl="1" indent="-180975"/>
            <a:r>
              <a:rPr lang="de-DE" sz="1700" dirty="0"/>
              <a:t>LEDpins: GREEN/PA13 , RED/PB8 , BLUE/PD20 (gpioO,H)</a:t>
            </a:r>
          </a:p>
          <a:p>
            <a:pPr marL="623888" lvl="1" indent="-180975"/>
            <a:r>
              <a:rPr lang="de-DE" sz="1700" dirty="0"/>
              <a:t>onboardDbgVCOM: FLX3, IO0/Tx=PD16 , IO1/Rx=PD17</a:t>
            </a:r>
          </a:p>
          <a:p>
            <a:pPr marL="623888" lvl="1" indent="-180975"/>
            <a:r>
              <a:rPr lang="de-DE" sz="1700" dirty="0"/>
              <a:t>userButton: PA12 (gpioI, PU)</a:t>
            </a:r>
          </a:p>
          <a:p>
            <a:pPr marL="623888" lvl="1" indent="-180975"/>
            <a:r>
              <a:rPr lang="de-DE" sz="1700" dirty="0"/>
              <a:t>memoryView: SRAM-start  0x00100000</a:t>
            </a:r>
          </a:p>
          <a:p>
            <a:pPr marL="457200" indent="-457200">
              <a:buFont typeface="+mj-lt"/>
              <a:buAutoNum type="arabicPeriod"/>
            </a:pPr>
            <a:r>
              <a:rPr lang="en-US" sz="1700" b="0" dirty="0"/>
              <a:t>tools/options/plugins: set H3framework path + ask-flag</a:t>
            </a:r>
          </a:p>
          <a:p>
            <a:pPr marL="457200" indent="-457200">
              <a:buFont typeface="+mj-lt"/>
              <a:buAutoNum type="arabicPeriod"/>
            </a:pPr>
            <a:r>
              <a:rPr lang="en-US" sz="1700" b="0" dirty="0"/>
              <a:t>new prj -&gt; MCCH3 prj -&gt; H3path -&gt; prj </a:t>
            </a:r>
            <a:r>
              <a:rPr lang="en-US" sz="1700" b="0" dirty="0" err="1"/>
              <a:t>location,name</a:t>
            </a:r>
            <a:r>
              <a:rPr lang="en-US" sz="1700" b="0" dirty="0"/>
              <a:t> -&gt; H3cfg -&gt; device -&gt; </a:t>
            </a:r>
            <a:r>
              <a:rPr lang="en-US" sz="1700" i="1" dirty="0"/>
              <a:t>finish</a:t>
            </a:r>
            <a:r>
              <a:rPr lang="en-US" sz="1700" b="0" dirty="0"/>
              <a:t>  </a:t>
            </a:r>
          </a:p>
          <a:p>
            <a:pPr marL="457200" indent="-457200">
              <a:buFont typeface="+mj-lt"/>
              <a:buAutoNum type="arabicPeriod"/>
            </a:pPr>
            <a:r>
              <a:rPr lang="en-US" sz="1700" b="0" dirty="0"/>
              <a:t>start MCC -&gt; H3 -&gt; all </a:t>
            </a:r>
            <a:r>
              <a:rPr lang="en-US" sz="1700" b="0" dirty="0" err="1"/>
              <a:t>requ.content</a:t>
            </a:r>
            <a:r>
              <a:rPr lang="en-US" sz="1700" b="0" dirty="0"/>
              <a:t> avail? -&gt; </a:t>
            </a:r>
            <a:r>
              <a:rPr lang="en-US" sz="1700" i="1" dirty="0"/>
              <a:t>finish </a:t>
            </a:r>
            <a:endParaRPr lang="en-US" sz="1700" b="0" dirty="0"/>
          </a:p>
          <a:p>
            <a:pPr marL="457200" indent="-457200">
              <a:buFont typeface="+mj-lt"/>
              <a:buAutoNum type="arabicPeriod"/>
            </a:pPr>
            <a:r>
              <a:rPr lang="en-US" sz="1700" b="0" dirty="0"/>
              <a:t>in H3: </a:t>
            </a:r>
          </a:p>
          <a:p>
            <a:pPr marL="623888" lvl="1" indent="-180975"/>
            <a:r>
              <a:rPr lang="en-US" sz="1700" dirty="0"/>
              <a:t>add STIO-&gt;FLEXCOM3 + System/GenTimer@500ms</a:t>
            </a:r>
          </a:p>
          <a:p>
            <a:pPr marL="623888" lvl="1" indent="-180975"/>
            <a:r>
              <a:rPr lang="en-US" sz="1700" dirty="0"/>
              <a:t>pinning from DS (-&gt;above)</a:t>
            </a:r>
          </a:p>
          <a:p>
            <a:pPr marL="623888" lvl="1" indent="-180975"/>
            <a:r>
              <a:rPr lang="en-US" sz="1700" dirty="0" err="1"/>
              <a:t>GenerateCode</a:t>
            </a:r>
            <a:endParaRPr lang="en-US" sz="1700" dirty="0"/>
          </a:p>
          <a:p>
            <a:pPr marL="457200" indent="-457200">
              <a:buFont typeface="+mj-lt"/>
              <a:buAutoNum type="arabicPeriod"/>
            </a:pPr>
            <a:r>
              <a:rPr lang="en-US" sz="1700" b="0" dirty="0"/>
              <a:t>project properties</a:t>
            </a:r>
          </a:p>
          <a:p>
            <a:pPr marL="623888" lvl="1" indent="-180975"/>
            <a:r>
              <a:rPr lang="en-US" sz="1700" dirty="0"/>
              <a:t>debugger: EDBG </a:t>
            </a:r>
            <a:r>
              <a:rPr lang="en-US" sz="1700" dirty="0" err="1"/>
              <a:t>jlink</a:t>
            </a:r>
            <a:r>
              <a:rPr lang="en-US" sz="1700" dirty="0"/>
              <a:t> -&gt; apply </a:t>
            </a:r>
          </a:p>
          <a:p>
            <a:pPr marL="623888" lvl="1" indent="-180975"/>
            <a:r>
              <a:rPr lang="en-US" sz="1700" dirty="0" err="1"/>
              <a:t>bootstrap.elf</a:t>
            </a:r>
            <a:r>
              <a:rPr lang="en-US" sz="1700" dirty="0"/>
              <a:t> </a:t>
            </a:r>
            <a:r>
              <a:rPr lang="en-US" sz="1700" b="0" dirty="0"/>
              <a:t>(-&gt;Labs\</a:t>
            </a:r>
            <a:r>
              <a:rPr lang="en-US" sz="1700" b="0" dirty="0" err="1"/>
              <a:t>LabHelp</a:t>
            </a:r>
            <a:r>
              <a:rPr lang="en-US" sz="1700" b="0" dirty="0"/>
              <a:t>\) </a:t>
            </a:r>
            <a:endParaRPr lang="en-US" sz="1700" dirty="0"/>
          </a:p>
          <a:p>
            <a:pPr marL="623888" lvl="1" indent="-180975"/>
            <a:r>
              <a:rPr lang="en-US" sz="1700" dirty="0"/>
              <a:t>XC32-v</a:t>
            </a:r>
            <a:r>
              <a:rPr lang="en-US" sz="1700" b="1" dirty="0">
                <a:solidFill>
                  <a:srgbClr val="FF0000"/>
                </a:solidFill>
              </a:rPr>
              <a:t>4.21</a:t>
            </a:r>
            <a:r>
              <a:rPr lang="en-US" sz="1700" dirty="0"/>
              <a:t> (make sure to use v3x+ as v2.50- have a MPU-specific bug -&gt; </a:t>
            </a:r>
            <a:r>
              <a:rPr lang="en-US" sz="1700" dirty="0" err="1"/>
              <a:t>hardfault</a:t>
            </a:r>
            <a:r>
              <a:rPr lang="en-US" sz="1700" dirty="0"/>
              <a:t>!)</a:t>
            </a:r>
          </a:p>
          <a:p>
            <a:pPr marL="457200" indent="-457200">
              <a:buFont typeface="+mj-lt"/>
              <a:buAutoNum type="arabicPeriod"/>
            </a:pPr>
            <a:r>
              <a:rPr lang="en-US" sz="1700" b="0" dirty="0"/>
              <a:t>test compile -&gt; add </a:t>
            </a:r>
            <a:r>
              <a:rPr lang="en-US" sz="1700" b="0" dirty="0" err="1"/>
              <a:t>main.c</a:t>
            </a:r>
            <a:r>
              <a:rPr lang="en-US" sz="1700" b="0" dirty="0"/>
              <a:t> (-&gt;Labs\</a:t>
            </a:r>
            <a:r>
              <a:rPr lang="en-US" sz="1700" b="0" dirty="0" err="1"/>
              <a:t>LabHelp</a:t>
            </a:r>
            <a:r>
              <a:rPr lang="en-US" sz="1700" b="0" dirty="0"/>
              <a:t>\) + re-compile</a:t>
            </a:r>
          </a:p>
          <a:p>
            <a:pPr marL="457200" indent="-457200">
              <a:buFont typeface="+mj-lt"/>
              <a:buAutoNum type="arabicPeriod"/>
            </a:pPr>
            <a:r>
              <a:rPr lang="en-US" sz="1700" b="0" dirty="0" err="1"/>
              <a:t>HWreset</a:t>
            </a:r>
            <a:r>
              <a:rPr lang="en-US" sz="1700" b="0" dirty="0"/>
              <a:t> -&gt; </a:t>
            </a:r>
            <a:r>
              <a:rPr lang="en-US" sz="1700" b="0" dirty="0" err="1"/>
              <a:t>RomBOOT</a:t>
            </a:r>
            <a:r>
              <a:rPr lang="en-US" sz="1700" b="0" dirty="0"/>
              <a:t>-msg on console? -&gt; if no, check </a:t>
            </a:r>
            <a:r>
              <a:rPr lang="en-US" sz="1700" b="0" dirty="0" err="1"/>
              <a:t>HWsetup</a:t>
            </a:r>
            <a:r>
              <a:rPr lang="en-US" sz="1700" b="0" dirty="0"/>
              <a:t> !!</a:t>
            </a:r>
          </a:p>
          <a:p>
            <a:pPr marL="457200" indent="-457200">
              <a:buFont typeface="+mj-lt"/>
              <a:buAutoNum type="arabicPeriod"/>
            </a:pPr>
            <a:r>
              <a:rPr lang="en-US" sz="1700" b="0" dirty="0" err="1"/>
              <a:t>debug-download+run</a:t>
            </a:r>
            <a:r>
              <a:rPr lang="en-US" sz="1700" b="0" dirty="0"/>
              <a:t> -&gt; notice at91- and h3app-printf on the console</a:t>
            </a:r>
          </a:p>
        </p:txBody>
      </p:sp>
    </p:spTree>
    <p:extLst>
      <p:ext uri="{BB962C8B-B14F-4D97-AF65-F5344CB8AC3E}">
        <p14:creationId xmlns:p14="http://schemas.microsoft.com/office/powerpoint/2010/main" val="360626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
                                            <p:txEl>
                                              <p:pRg st="16" end="16"/>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DFP-python script for at91 (4) </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829901"/>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200" b="0" dirty="0"/>
              <a:t>Function '</a:t>
            </a:r>
            <a:r>
              <a:rPr lang="en-US" sz="1800" b="0" dirty="0">
                <a:solidFill>
                  <a:srgbClr val="0070C0"/>
                </a:solidFill>
                <a:latin typeface="Courier New" panose="02070309020205020404" pitchFamily="49" charset="0"/>
                <a:cs typeface="Courier New" panose="02070309020205020404" pitchFamily="49" charset="0"/>
              </a:rPr>
              <a:t>def </a:t>
            </a:r>
            <a:r>
              <a:rPr lang="en-US" sz="1800" b="0" dirty="0" err="1">
                <a:solidFill>
                  <a:srgbClr val="0070C0"/>
                </a:solidFill>
                <a:latin typeface="Courier New" panose="02070309020205020404" pitchFamily="49" charset="0"/>
                <a:cs typeface="Courier New" panose="02070309020205020404" pitchFamily="49" charset="0"/>
              </a:rPr>
              <a:t>load_file_and_pc</a:t>
            </a:r>
            <a:r>
              <a:rPr lang="en-US" sz="1800" b="0" dirty="0">
                <a:solidFill>
                  <a:srgbClr val="0070C0"/>
                </a:solidFill>
                <a:latin typeface="Courier New" panose="02070309020205020404" pitchFamily="49" charset="0"/>
                <a:cs typeface="Courier New" panose="02070309020205020404" pitchFamily="49" charset="0"/>
              </a:rPr>
              <a:t>(</a:t>
            </a:r>
            <a:r>
              <a:rPr lang="en-US" sz="1800" b="0" dirty="0" err="1">
                <a:solidFill>
                  <a:srgbClr val="0070C0"/>
                </a:solidFill>
                <a:latin typeface="Courier New" panose="02070309020205020404" pitchFamily="49" charset="0"/>
                <a:cs typeface="Courier New" panose="02070309020205020404" pitchFamily="49" charset="0"/>
              </a:rPr>
              <a:t>binary_path</a:t>
            </a:r>
            <a:r>
              <a:rPr lang="en-US" sz="1800" b="0" dirty="0">
                <a:solidFill>
                  <a:srgbClr val="0070C0"/>
                </a:solidFill>
                <a:latin typeface="Courier New" panose="02070309020205020404" pitchFamily="49" charset="0"/>
                <a:cs typeface="Courier New" panose="02070309020205020404" pitchFamily="49" charset="0"/>
              </a:rPr>
              <a:t>)</a:t>
            </a:r>
            <a:r>
              <a:rPr lang="en-US" sz="2200" b="0" dirty="0"/>
              <a:t>' to load at91 and set PC=at91_main()</a:t>
            </a:r>
          </a:p>
          <a:p>
            <a:endParaRPr lang="en-US" sz="2200" b="0" dirty="0"/>
          </a:p>
        </p:txBody>
      </p:sp>
      <p:pic>
        <p:nvPicPr>
          <p:cNvPr id="7" name="Picture 6">
            <a:extLst>
              <a:ext uri="{FF2B5EF4-FFF2-40B4-BE49-F238E27FC236}">
                <a16:creationId xmlns:a16="http://schemas.microsoft.com/office/drawing/2014/main" id="{C609F84B-DA81-89AB-BBF0-D57338CE3E82}"/>
              </a:ext>
            </a:extLst>
          </p:cNvPr>
          <p:cNvPicPr>
            <a:picLocks noChangeAspect="1"/>
          </p:cNvPicPr>
          <p:nvPr/>
        </p:nvPicPr>
        <p:blipFill>
          <a:blip r:embed="rId3"/>
          <a:stretch>
            <a:fillRect/>
          </a:stretch>
        </p:blipFill>
        <p:spPr>
          <a:xfrm>
            <a:off x="706856" y="1537827"/>
            <a:ext cx="7446544" cy="4930204"/>
          </a:xfrm>
          <a:prstGeom prst="rect">
            <a:avLst/>
          </a:prstGeom>
          <a:ln>
            <a:solidFill>
              <a:schemeClr val="tx1"/>
            </a:solidFill>
          </a:ln>
        </p:spPr>
      </p:pic>
      <p:grpSp>
        <p:nvGrpSpPr>
          <p:cNvPr id="12" name="Group 11">
            <a:extLst>
              <a:ext uri="{FF2B5EF4-FFF2-40B4-BE49-F238E27FC236}">
                <a16:creationId xmlns:a16="http://schemas.microsoft.com/office/drawing/2014/main" id="{4AF07496-B6D1-A2DB-251B-EEBF8A6AB3A2}"/>
              </a:ext>
            </a:extLst>
          </p:cNvPr>
          <p:cNvGrpSpPr/>
          <p:nvPr/>
        </p:nvGrpSpPr>
        <p:grpSpPr>
          <a:xfrm>
            <a:off x="571500" y="1496536"/>
            <a:ext cx="6953020" cy="400110"/>
            <a:chOff x="571500" y="1496536"/>
            <a:chExt cx="6953020" cy="400110"/>
          </a:xfrm>
        </p:grpSpPr>
        <p:sp>
          <p:nvSpPr>
            <p:cNvPr id="8" name="TextBox 7">
              <a:extLst>
                <a:ext uri="{FF2B5EF4-FFF2-40B4-BE49-F238E27FC236}">
                  <a16:creationId xmlns:a16="http://schemas.microsoft.com/office/drawing/2014/main" id="{C1A6D0AE-7D5C-E57E-2792-94A9E9EFAB34}"/>
                </a:ext>
              </a:extLst>
            </p:cNvPr>
            <p:cNvSpPr txBox="1"/>
            <p:nvPr/>
          </p:nvSpPr>
          <p:spPr>
            <a:xfrm>
              <a:off x="6660645" y="1496536"/>
              <a:ext cx="863875" cy="400110"/>
            </a:xfrm>
            <a:prstGeom prst="rect">
              <a:avLst/>
            </a:prstGeom>
            <a:noFill/>
          </p:spPr>
          <p:txBody>
            <a:bodyPr wrap="square" rtlCol="0">
              <a:spAutoFit/>
            </a:bodyPr>
            <a:lstStyle/>
            <a:p>
              <a:r>
                <a:rPr lang="de-DE" sz="2000" dirty="0"/>
                <a:t>DFP</a:t>
              </a:r>
            </a:p>
          </p:txBody>
        </p:sp>
        <p:sp>
          <p:nvSpPr>
            <p:cNvPr id="11" name="Rectangle 10">
              <a:extLst>
                <a:ext uri="{FF2B5EF4-FFF2-40B4-BE49-F238E27FC236}">
                  <a16:creationId xmlns:a16="http://schemas.microsoft.com/office/drawing/2014/main" id="{895ACCAD-02D4-C993-3D96-CC69B1E0D436}"/>
                </a:ext>
              </a:extLst>
            </p:cNvPr>
            <p:cNvSpPr/>
            <p:nvPr/>
          </p:nvSpPr>
          <p:spPr>
            <a:xfrm>
              <a:off x="571500" y="1525128"/>
              <a:ext cx="5893044" cy="198898"/>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nvGrpSpPr>
          <p:cNvPr id="14" name="Group 13">
            <a:extLst>
              <a:ext uri="{FF2B5EF4-FFF2-40B4-BE49-F238E27FC236}">
                <a16:creationId xmlns:a16="http://schemas.microsoft.com/office/drawing/2014/main" id="{00339431-148E-3D55-E336-298E22897DF7}"/>
              </a:ext>
            </a:extLst>
          </p:cNvPr>
          <p:cNvGrpSpPr/>
          <p:nvPr/>
        </p:nvGrpSpPr>
        <p:grpSpPr>
          <a:xfrm>
            <a:off x="638650" y="1539318"/>
            <a:ext cx="11051985" cy="733170"/>
            <a:chOff x="571500" y="990856"/>
            <a:chExt cx="11051985" cy="733170"/>
          </a:xfrm>
        </p:grpSpPr>
        <p:sp>
          <p:nvSpPr>
            <p:cNvPr id="15" name="TextBox 14">
              <a:extLst>
                <a:ext uri="{FF2B5EF4-FFF2-40B4-BE49-F238E27FC236}">
                  <a16:creationId xmlns:a16="http://schemas.microsoft.com/office/drawing/2014/main" id="{6E7C4EC1-C142-1D6A-AC1C-9B2F3E40765F}"/>
                </a:ext>
              </a:extLst>
            </p:cNvPr>
            <p:cNvSpPr txBox="1"/>
            <p:nvPr/>
          </p:nvSpPr>
          <p:spPr>
            <a:xfrm>
              <a:off x="8547101" y="990856"/>
              <a:ext cx="3076384" cy="400110"/>
            </a:xfrm>
            <a:prstGeom prst="rect">
              <a:avLst/>
            </a:prstGeom>
            <a:noFill/>
          </p:spPr>
          <p:txBody>
            <a:bodyPr wrap="square" rtlCol="0">
              <a:spAutoFit/>
            </a:bodyPr>
            <a:lstStyle/>
            <a:p>
              <a:r>
                <a:rPr lang="de-DE" sz="2000" dirty="0"/>
                <a:t>to load-at91 &amp; set PC</a:t>
              </a:r>
            </a:p>
          </p:txBody>
        </p:sp>
        <p:cxnSp>
          <p:nvCxnSpPr>
            <p:cNvPr id="16" name="Straight Arrow Connector 15">
              <a:extLst>
                <a:ext uri="{FF2B5EF4-FFF2-40B4-BE49-F238E27FC236}">
                  <a16:creationId xmlns:a16="http://schemas.microsoft.com/office/drawing/2014/main" id="{9A94A0D9-07C7-1D6C-B411-8B89321B87CF}"/>
                </a:ext>
              </a:extLst>
            </p:cNvPr>
            <p:cNvCxnSpPr>
              <a:cxnSpLocks/>
              <a:stCxn id="15" idx="1"/>
            </p:cNvCxnSpPr>
            <p:nvPr/>
          </p:nvCxnSpPr>
          <p:spPr>
            <a:xfrm flipH="1">
              <a:off x="6464544" y="1190911"/>
              <a:ext cx="2082557" cy="435161"/>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49B8BB22-1287-F6AC-D510-A55452321D1B}"/>
                </a:ext>
              </a:extLst>
            </p:cNvPr>
            <p:cNvSpPr/>
            <p:nvPr/>
          </p:nvSpPr>
          <p:spPr>
            <a:xfrm>
              <a:off x="571500" y="1525128"/>
              <a:ext cx="5893044" cy="198898"/>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2000"/>
            </a:p>
          </p:txBody>
        </p:sp>
      </p:grpSp>
      <p:grpSp>
        <p:nvGrpSpPr>
          <p:cNvPr id="34" name="Group 33">
            <a:extLst>
              <a:ext uri="{FF2B5EF4-FFF2-40B4-BE49-F238E27FC236}">
                <a16:creationId xmlns:a16="http://schemas.microsoft.com/office/drawing/2014/main" id="{A9497527-5C53-30A9-6851-40CF9633E00B}"/>
              </a:ext>
            </a:extLst>
          </p:cNvPr>
          <p:cNvGrpSpPr/>
          <p:nvPr/>
        </p:nvGrpSpPr>
        <p:grpSpPr>
          <a:xfrm>
            <a:off x="681457" y="3004918"/>
            <a:ext cx="11292784" cy="1657994"/>
            <a:chOff x="681457" y="3004918"/>
            <a:chExt cx="11292784" cy="1657994"/>
          </a:xfrm>
        </p:grpSpPr>
        <p:sp>
          <p:nvSpPr>
            <p:cNvPr id="21" name="TextBox 20">
              <a:extLst>
                <a:ext uri="{FF2B5EF4-FFF2-40B4-BE49-F238E27FC236}">
                  <a16:creationId xmlns:a16="http://schemas.microsoft.com/office/drawing/2014/main" id="{F8C5BCCE-4EEF-75CA-B46D-A3017B88CBEB}"/>
                </a:ext>
              </a:extLst>
            </p:cNvPr>
            <p:cNvSpPr txBox="1"/>
            <p:nvPr/>
          </p:nvSpPr>
          <p:spPr>
            <a:xfrm>
              <a:off x="8396411" y="3339473"/>
              <a:ext cx="3577830" cy="1323439"/>
            </a:xfrm>
            <a:prstGeom prst="rect">
              <a:avLst/>
            </a:prstGeom>
            <a:noFill/>
          </p:spPr>
          <p:txBody>
            <a:bodyPr wrap="square" rtlCol="0">
              <a:spAutoFit/>
            </a:bodyPr>
            <a:lstStyle/>
            <a:p>
              <a:r>
                <a:rPr lang="de-DE" sz="2000" dirty="0"/>
                <a:t>if at91.elf/hex is provide, it contains entry-+load-addr</a:t>
              </a:r>
              <a:br>
                <a:rPr lang="de-DE" sz="2000" dirty="0"/>
              </a:br>
              <a:r>
                <a:rPr lang="de-DE" sz="2000" dirty="0"/>
                <a:t>BUT for at91.bin also need entry- + load-addr</a:t>
              </a:r>
            </a:p>
          </p:txBody>
        </p:sp>
        <p:cxnSp>
          <p:nvCxnSpPr>
            <p:cNvPr id="22" name="Straight Arrow Connector 21">
              <a:extLst>
                <a:ext uri="{FF2B5EF4-FFF2-40B4-BE49-F238E27FC236}">
                  <a16:creationId xmlns:a16="http://schemas.microsoft.com/office/drawing/2014/main" id="{5ECDBA7B-C5C3-B7B9-BEC8-C9C4AA344CE8}"/>
                </a:ext>
              </a:extLst>
            </p:cNvPr>
            <p:cNvCxnSpPr>
              <a:cxnSpLocks/>
              <a:endCxn id="23" idx="3"/>
            </p:cNvCxnSpPr>
            <p:nvPr/>
          </p:nvCxnSpPr>
          <p:spPr>
            <a:xfrm flipH="1" flipV="1">
              <a:off x="6574501" y="3104367"/>
              <a:ext cx="1821910" cy="697928"/>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D74E7655-8F1D-A94D-921B-D68A5EC80044}"/>
                </a:ext>
              </a:extLst>
            </p:cNvPr>
            <p:cNvSpPr/>
            <p:nvPr/>
          </p:nvSpPr>
          <p:spPr>
            <a:xfrm>
              <a:off x="681457" y="3004918"/>
              <a:ext cx="5893044" cy="198898"/>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2000"/>
            </a:p>
          </p:txBody>
        </p:sp>
      </p:grpSp>
      <p:grpSp>
        <p:nvGrpSpPr>
          <p:cNvPr id="37" name="Group 36">
            <a:extLst>
              <a:ext uri="{FF2B5EF4-FFF2-40B4-BE49-F238E27FC236}">
                <a16:creationId xmlns:a16="http://schemas.microsoft.com/office/drawing/2014/main" id="{240EACA9-0DC0-CEF9-32DE-4241451993D6}"/>
              </a:ext>
            </a:extLst>
          </p:cNvPr>
          <p:cNvGrpSpPr/>
          <p:nvPr/>
        </p:nvGrpSpPr>
        <p:grpSpPr>
          <a:xfrm>
            <a:off x="338061" y="6259241"/>
            <a:ext cx="11715394" cy="400110"/>
            <a:chOff x="571500" y="1523133"/>
            <a:chExt cx="11715394" cy="400110"/>
          </a:xfrm>
        </p:grpSpPr>
        <p:sp>
          <p:nvSpPr>
            <p:cNvPr id="38" name="TextBox 37">
              <a:extLst>
                <a:ext uri="{FF2B5EF4-FFF2-40B4-BE49-F238E27FC236}">
                  <a16:creationId xmlns:a16="http://schemas.microsoft.com/office/drawing/2014/main" id="{D8CC4D99-6CA8-EB73-8774-832BE6812605}"/>
                </a:ext>
              </a:extLst>
            </p:cNvPr>
            <p:cNvSpPr txBox="1"/>
            <p:nvPr/>
          </p:nvSpPr>
          <p:spPr>
            <a:xfrm>
              <a:off x="8386839" y="1523133"/>
              <a:ext cx="3900055" cy="400110"/>
            </a:xfrm>
            <a:prstGeom prst="rect">
              <a:avLst/>
            </a:prstGeom>
            <a:noFill/>
          </p:spPr>
          <p:txBody>
            <a:bodyPr wrap="square" rtlCol="0">
              <a:spAutoFit/>
            </a:bodyPr>
            <a:lstStyle/>
            <a:p>
              <a:r>
                <a:rPr lang="de-DE" sz="2000" dirty="0"/>
                <a:t>set PC=at91_main() =entry-address</a:t>
              </a:r>
            </a:p>
          </p:txBody>
        </p:sp>
        <p:cxnSp>
          <p:nvCxnSpPr>
            <p:cNvPr id="39" name="Straight Arrow Connector 38">
              <a:extLst>
                <a:ext uri="{FF2B5EF4-FFF2-40B4-BE49-F238E27FC236}">
                  <a16:creationId xmlns:a16="http://schemas.microsoft.com/office/drawing/2014/main" id="{7E95C5B5-6536-C0E1-879B-EA99B463252C}"/>
                </a:ext>
              </a:extLst>
            </p:cNvPr>
            <p:cNvCxnSpPr>
              <a:cxnSpLocks/>
              <a:stCxn id="38" idx="1"/>
            </p:cNvCxnSpPr>
            <p:nvPr/>
          </p:nvCxnSpPr>
          <p:spPr>
            <a:xfrm flipH="1" flipV="1">
              <a:off x="6532750" y="1672737"/>
              <a:ext cx="1854089" cy="50451"/>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40" name="Rectangle 39">
              <a:extLst>
                <a:ext uri="{FF2B5EF4-FFF2-40B4-BE49-F238E27FC236}">
                  <a16:creationId xmlns:a16="http://schemas.microsoft.com/office/drawing/2014/main" id="{79AA92A4-0C2A-E5CE-FB50-933552498891}"/>
                </a:ext>
              </a:extLst>
            </p:cNvPr>
            <p:cNvSpPr/>
            <p:nvPr/>
          </p:nvSpPr>
          <p:spPr>
            <a:xfrm>
              <a:off x="571500" y="1525128"/>
              <a:ext cx="5893044" cy="198898"/>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2000"/>
            </a:p>
          </p:txBody>
        </p:sp>
      </p:grpSp>
      <p:pic>
        <p:nvPicPr>
          <p:cNvPr id="44" name="Picture 43">
            <a:extLst>
              <a:ext uri="{FF2B5EF4-FFF2-40B4-BE49-F238E27FC236}">
                <a16:creationId xmlns:a16="http://schemas.microsoft.com/office/drawing/2014/main" id="{5D60721C-CC86-34D4-4B28-1EC828A426A7}"/>
              </a:ext>
            </a:extLst>
          </p:cNvPr>
          <p:cNvPicPr>
            <a:picLocks noChangeAspect="1"/>
          </p:cNvPicPr>
          <p:nvPr/>
        </p:nvPicPr>
        <p:blipFill>
          <a:blip r:embed="rId4"/>
          <a:stretch>
            <a:fillRect/>
          </a:stretch>
        </p:blipFill>
        <p:spPr>
          <a:xfrm>
            <a:off x="8101061" y="4661623"/>
            <a:ext cx="4020600" cy="1390132"/>
          </a:xfrm>
          <a:prstGeom prst="rect">
            <a:avLst/>
          </a:prstGeom>
          <a:ln>
            <a:solidFill>
              <a:schemeClr val="tx1"/>
            </a:solidFill>
          </a:ln>
        </p:spPr>
      </p:pic>
      <p:grpSp>
        <p:nvGrpSpPr>
          <p:cNvPr id="26" name="Group 25">
            <a:extLst>
              <a:ext uri="{FF2B5EF4-FFF2-40B4-BE49-F238E27FC236}">
                <a16:creationId xmlns:a16="http://schemas.microsoft.com/office/drawing/2014/main" id="{5B20557B-63A0-E4BE-6084-BFCE0BC7DD95}"/>
              </a:ext>
            </a:extLst>
          </p:cNvPr>
          <p:cNvGrpSpPr/>
          <p:nvPr/>
        </p:nvGrpSpPr>
        <p:grpSpPr>
          <a:xfrm>
            <a:off x="7977689" y="2007128"/>
            <a:ext cx="4101165" cy="1325995"/>
            <a:chOff x="7977689" y="2007128"/>
            <a:chExt cx="4101165" cy="1325995"/>
          </a:xfrm>
        </p:grpSpPr>
        <p:pic>
          <p:nvPicPr>
            <p:cNvPr id="24" name="Picture 23">
              <a:extLst>
                <a:ext uri="{FF2B5EF4-FFF2-40B4-BE49-F238E27FC236}">
                  <a16:creationId xmlns:a16="http://schemas.microsoft.com/office/drawing/2014/main" id="{E64BA89D-02EE-9973-057A-41BE1EB092BB}"/>
                </a:ext>
              </a:extLst>
            </p:cNvPr>
            <p:cNvPicPr>
              <a:picLocks noChangeAspect="1"/>
            </p:cNvPicPr>
            <p:nvPr/>
          </p:nvPicPr>
          <p:blipFill>
            <a:blip r:embed="rId5"/>
            <a:stretch>
              <a:fillRect/>
            </a:stretch>
          </p:blipFill>
          <p:spPr>
            <a:xfrm>
              <a:off x="8070387" y="2007128"/>
              <a:ext cx="4008467" cy="1325995"/>
            </a:xfrm>
            <a:prstGeom prst="rect">
              <a:avLst/>
            </a:prstGeom>
          </p:spPr>
        </p:pic>
        <p:sp>
          <p:nvSpPr>
            <p:cNvPr id="25" name="Rectangle 24">
              <a:extLst>
                <a:ext uri="{FF2B5EF4-FFF2-40B4-BE49-F238E27FC236}">
                  <a16:creationId xmlns:a16="http://schemas.microsoft.com/office/drawing/2014/main" id="{62A01704-E91A-565C-619A-C4A1967D9296}"/>
                </a:ext>
              </a:extLst>
            </p:cNvPr>
            <p:cNvSpPr/>
            <p:nvPr/>
          </p:nvSpPr>
          <p:spPr>
            <a:xfrm>
              <a:off x="7977689" y="3083332"/>
              <a:ext cx="2389183" cy="156944"/>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cxnSp>
        <p:nvCxnSpPr>
          <p:cNvPr id="30" name="Straight Arrow Connector 29">
            <a:extLst>
              <a:ext uri="{FF2B5EF4-FFF2-40B4-BE49-F238E27FC236}">
                <a16:creationId xmlns:a16="http://schemas.microsoft.com/office/drawing/2014/main" id="{0881AD65-DB04-0203-3DDD-0C698AE8358A}"/>
              </a:ext>
            </a:extLst>
          </p:cNvPr>
          <p:cNvCxnSpPr>
            <a:cxnSpLocks/>
          </p:cNvCxnSpPr>
          <p:nvPr/>
        </p:nvCxnSpPr>
        <p:spPr>
          <a:xfrm flipH="1">
            <a:off x="6574501" y="4461568"/>
            <a:ext cx="1796511" cy="8735"/>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DF9CF8DF-13EB-3476-7771-CEEBA752E519}"/>
              </a:ext>
            </a:extLst>
          </p:cNvPr>
          <p:cNvSpPr/>
          <p:nvPr/>
        </p:nvSpPr>
        <p:spPr>
          <a:xfrm>
            <a:off x="638650" y="3714719"/>
            <a:ext cx="6676550" cy="1513089"/>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2000"/>
          </a:p>
        </p:txBody>
      </p:sp>
    </p:spTree>
    <p:extLst>
      <p:ext uri="{BB962C8B-B14F-4D97-AF65-F5344CB8AC3E}">
        <p14:creationId xmlns:p14="http://schemas.microsoft.com/office/powerpoint/2010/main" val="407234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21" presetClass="entr" presetSubtype="1"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heel(1)">
                                      <p:cBhvr>
                                        <p:cTn id="17" dur="2000"/>
                                        <p:tgtEl>
                                          <p:spTgt spid="35"/>
                                        </p:tgtEl>
                                      </p:cBhvr>
                                    </p:animEffect>
                                  </p:childTnLst>
                                </p:cTn>
                              </p:par>
                              <p:par>
                                <p:cTn id="18" presetID="1" presetClass="entr" presetSubtype="0" fill="hold" nodeType="withEffect">
                                  <p:stCondLst>
                                    <p:cond delay="0"/>
                                  </p:stCondLst>
                                  <p:childTnLst>
                                    <p:set>
                                      <p:cBhvr>
                                        <p:cTn id="19" dur="1" fill="hold">
                                          <p:stCondLst>
                                            <p:cond delay="0"/>
                                          </p:stCondLst>
                                        </p:cTn>
                                        <p:tgtEl>
                                          <p:spTgt spid="44"/>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DFP-python script for at91 (5) </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829901"/>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200" b="0" dirty="0"/>
              <a:t>All starts with function '</a:t>
            </a:r>
            <a:r>
              <a:rPr lang="en-US" sz="1800" b="0" dirty="0">
                <a:solidFill>
                  <a:srgbClr val="0070C0"/>
                </a:solidFill>
                <a:latin typeface="Courier New" panose="02070309020205020404" pitchFamily="49" charset="0"/>
                <a:cs typeface="Courier New" panose="02070309020205020404" pitchFamily="49" charset="0"/>
              </a:rPr>
              <a:t>def </a:t>
            </a:r>
            <a:r>
              <a:rPr lang="en-US" sz="1800" b="0" dirty="0" err="1">
                <a:solidFill>
                  <a:srgbClr val="0070C0"/>
                </a:solidFill>
                <a:latin typeface="Courier New" panose="02070309020205020404" pitchFamily="49" charset="0"/>
                <a:cs typeface="Courier New" panose="02070309020205020404" pitchFamily="49" charset="0"/>
              </a:rPr>
              <a:t>load_and_run_bootstrap</a:t>
            </a:r>
            <a:r>
              <a:rPr lang="en-US" sz="1800" b="0" dirty="0">
                <a:solidFill>
                  <a:srgbClr val="0070C0"/>
                </a:solidFill>
                <a:latin typeface="Courier New" panose="02070309020205020404" pitchFamily="49" charset="0"/>
                <a:cs typeface="Courier New" panose="02070309020205020404" pitchFamily="49" charset="0"/>
              </a:rPr>
              <a:t>(</a:t>
            </a:r>
            <a:r>
              <a:rPr lang="en-US" sz="1800" b="0" dirty="0" err="1">
                <a:solidFill>
                  <a:srgbClr val="0070C0"/>
                </a:solidFill>
                <a:latin typeface="Courier New" panose="02070309020205020404" pitchFamily="49" charset="0"/>
                <a:cs typeface="Courier New" panose="02070309020205020404" pitchFamily="49" charset="0"/>
              </a:rPr>
              <a:t>l_bootstrap_bin</a:t>
            </a:r>
            <a:r>
              <a:rPr lang="en-US" sz="1800" b="0" dirty="0">
                <a:solidFill>
                  <a:srgbClr val="0070C0"/>
                </a:solidFill>
                <a:latin typeface="Courier New" panose="02070309020205020404" pitchFamily="49" charset="0"/>
                <a:cs typeface="Courier New" panose="02070309020205020404" pitchFamily="49" charset="0"/>
              </a:rPr>
              <a:t>)</a:t>
            </a:r>
            <a:r>
              <a:rPr lang="en-US" sz="2200" b="0" dirty="0"/>
              <a:t>' to load at91 + execute</a:t>
            </a:r>
          </a:p>
        </p:txBody>
      </p:sp>
      <p:pic>
        <p:nvPicPr>
          <p:cNvPr id="7" name="Picture 6">
            <a:extLst>
              <a:ext uri="{FF2B5EF4-FFF2-40B4-BE49-F238E27FC236}">
                <a16:creationId xmlns:a16="http://schemas.microsoft.com/office/drawing/2014/main" id="{7DFCDAF7-A28B-6B24-27A8-7307857F9C7F}"/>
              </a:ext>
            </a:extLst>
          </p:cNvPr>
          <p:cNvPicPr>
            <a:picLocks noChangeAspect="1"/>
          </p:cNvPicPr>
          <p:nvPr/>
        </p:nvPicPr>
        <p:blipFill>
          <a:blip r:embed="rId3"/>
          <a:stretch>
            <a:fillRect/>
          </a:stretch>
        </p:blipFill>
        <p:spPr>
          <a:xfrm>
            <a:off x="261754" y="1626968"/>
            <a:ext cx="8305944" cy="4632161"/>
          </a:xfrm>
          <a:prstGeom prst="rect">
            <a:avLst/>
          </a:prstGeom>
          <a:ln>
            <a:solidFill>
              <a:schemeClr val="tx1"/>
            </a:solidFill>
          </a:ln>
        </p:spPr>
      </p:pic>
      <p:grpSp>
        <p:nvGrpSpPr>
          <p:cNvPr id="8" name="Group 7">
            <a:extLst>
              <a:ext uri="{FF2B5EF4-FFF2-40B4-BE49-F238E27FC236}">
                <a16:creationId xmlns:a16="http://schemas.microsoft.com/office/drawing/2014/main" id="{46D7D248-86A3-4875-36BC-780A05576F22}"/>
              </a:ext>
            </a:extLst>
          </p:cNvPr>
          <p:cNvGrpSpPr/>
          <p:nvPr/>
        </p:nvGrpSpPr>
        <p:grpSpPr>
          <a:xfrm>
            <a:off x="566332" y="4045097"/>
            <a:ext cx="11531532" cy="804042"/>
            <a:chOff x="697023" y="-889215"/>
            <a:chExt cx="11531532" cy="804042"/>
          </a:xfrm>
        </p:grpSpPr>
        <p:sp>
          <p:nvSpPr>
            <p:cNvPr id="9" name="TextBox 8">
              <a:extLst>
                <a:ext uri="{FF2B5EF4-FFF2-40B4-BE49-F238E27FC236}">
                  <a16:creationId xmlns:a16="http://schemas.microsoft.com/office/drawing/2014/main" id="{A89242FA-E9DF-1EE6-DD80-2BDA0A6D3FC0}"/>
                </a:ext>
              </a:extLst>
            </p:cNvPr>
            <p:cNvSpPr txBox="1"/>
            <p:nvPr/>
          </p:nvSpPr>
          <p:spPr>
            <a:xfrm>
              <a:off x="8877445" y="-793059"/>
              <a:ext cx="3351110" cy="707886"/>
            </a:xfrm>
            <a:prstGeom prst="rect">
              <a:avLst/>
            </a:prstGeom>
            <a:noFill/>
          </p:spPr>
          <p:txBody>
            <a:bodyPr wrap="square" rtlCol="0">
              <a:spAutoFit/>
            </a:bodyPr>
            <a:lstStyle/>
            <a:p>
              <a:r>
                <a:rPr lang="de-DE" sz="2000" dirty="0"/>
                <a:t>execute at91 using MDBCore-object reference 'deb'</a:t>
              </a:r>
            </a:p>
          </p:txBody>
        </p:sp>
        <p:cxnSp>
          <p:nvCxnSpPr>
            <p:cNvPr id="10" name="Straight Arrow Connector 9">
              <a:extLst>
                <a:ext uri="{FF2B5EF4-FFF2-40B4-BE49-F238E27FC236}">
                  <a16:creationId xmlns:a16="http://schemas.microsoft.com/office/drawing/2014/main" id="{D8ED90AC-400C-DB76-1C3A-ED737649599C}"/>
                </a:ext>
              </a:extLst>
            </p:cNvPr>
            <p:cNvCxnSpPr>
              <a:cxnSpLocks/>
            </p:cNvCxnSpPr>
            <p:nvPr/>
          </p:nvCxnSpPr>
          <p:spPr>
            <a:xfrm flipH="1" flipV="1">
              <a:off x="3827539" y="-763090"/>
              <a:ext cx="5305269" cy="323974"/>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2A53436A-CA24-E3D9-D4A7-104D6DC317CD}"/>
                </a:ext>
              </a:extLst>
            </p:cNvPr>
            <p:cNvSpPr/>
            <p:nvPr/>
          </p:nvSpPr>
          <p:spPr>
            <a:xfrm>
              <a:off x="697023" y="-889215"/>
              <a:ext cx="3130516" cy="197711"/>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nvGrpSpPr>
          <p:cNvPr id="12" name="Group 11">
            <a:extLst>
              <a:ext uri="{FF2B5EF4-FFF2-40B4-BE49-F238E27FC236}">
                <a16:creationId xmlns:a16="http://schemas.microsoft.com/office/drawing/2014/main" id="{331E5B46-7B3A-A236-A34A-E60F20D7E6A7}"/>
              </a:ext>
            </a:extLst>
          </p:cNvPr>
          <p:cNvGrpSpPr/>
          <p:nvPr/>
        </p:nvGrpSpPr>
        <p:grpSpPr>
          <a:xfrm>
            <a:off x="440810" y="1650175"/>
            <a:ext cx="10504410" cy="457974"/>
            <a:chOff x="571500" y="1525128"/>
            <a:chExt cx="10504410" cy="457974"/>
          </a:xfrm>
        </p:grpSpPr>
        <p:sp>
          <p:nvSpPr>
            <p:cNvPr id="13" name="TextBox 12">
              <a:extLst>
                <a:ext uri="{FF2B5EF4-FFF2-40B4-BE49-F238E27FC236}">
                  <a16:creationId xmlns:a16="http://schemas.microsoft.com/office/drawing/2014/main" id="{F0AFA989-B27A-89F4-1A79-AABC147D4AC0}"/>
                </a:ext>
              </a:extLst>
            </p:cNvPr>
            <p:cNvSpPr txBox="1"/>
            <p:nvPr/>
          </p:nvSpPr>
          <p:spPr>
            <a:xfrm>
              <a:off x="9399510" y="1582992"/>
              <a:ext cx="1676400" cy="400110"/>
            </a:xfrm>
            <a:prstGeom prst="rect">
              <a:avLst/>
            </a:prstGeom>
            <a:noFill/>
          </p:spPr>
          <p:txBody>
            <a:bodyPr wrap="square" rtlCol="0">
              <a:spAutoFit/>
            </a:bodyPr>
            <a:lstStyle/>
            <a:p>
              <a:r>
                <a:rPr lang="de-DE" sz="2000" dirty="0"/>
                <a:t>from DFP</a:t>
              </a:r>
            </a:p>
          </p:txBody>
        </p:sp>
        <p:cxnSp>
          <p:nvCxnSpPr>
            <p:cNvPr id="14" name="Straight Arrow Connector 13">
              <a:extLst>
                <a:ext uri="{FF2B5EF4-FFF2-40B4-BE49-F238E27FC236}">
                  <a16:creationId xmlns:a16="http://schemas.microsoft.com/office/drawing/2014/main" id="{C1AB41F6-3ED3-9F33-AFB1-FA49E9220C8A}"/>
                </a:ext>
              </a:extLst>
            </p:cNvPr>
            <p:cNvCxnSpPr>
              <a:cxnSpLocks/>
              <a:stCxn id="13" idx="1"/>
            </p:cNvCxnSpPr>
            <p:nvPr/>
          </p:nvCxnSpPr>
          <p:spPr>
            <a:xfrm flipH="1" flipV="1">
              <a:off x="7294638" y="1686491"/>
              <a:ext cx="2104872" cy="96556"/>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FBE502B4-458A-75CD-6950-80139B303A3B}"/>
                </a:ext>
              </a:extLst>
            </p:cNvPr>
            <p:cNvSpPr/>
            <p:nvPr/>
          </p:nvSpPr>
          <p:spPr>
            <a:xfrm>
              <a:off x="571500" y="1525128"/>
              <a:ext cx="6723138" cy="220622"/>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nvGrpSpPr>
          <p:cNvPr id="16" name="Group 15">
            <a:extLst>
              <a:ext uri="{FF2B5EF4-FFF2-40B4-BE49-F238E27FC236}">
                <a16:creationId xmlns:a16="http://schemas.microsoft.com/office/drawing/2014/main" id="{F39D4BF5-D323-4D7E-5113-BE069129E409}"/>
              </a:ext>
            </a:extLst>
          </p:cNvPr>
          <p:cNvGrpSpPr/>
          <p:nvPr/>
        </p:nvGrpSpPr>
        <p:grpSpPr>
          <a:xfrm>
            <a:off x="507960" y="2212459"/>
            <a:ext cx="11680865" cy="646331"/>
            <a:chOff x="571500" y="1538950"/>
            <a:chExt cx="11680865" cy="646331"/>
          </a:xfrm>
        </p:grpSpPr>
        <p:sp>
          <p:nvSpPr>
            <p:cNvPr id="17" name="TextBox 16">
              <a:extLst>
                <a:ext uri="{FF2B5EF4-FFF2-40B4-BE49-F238E27FC236}">
                  <a16:creationId xmlns:a16="http://schemas.microsoft.com/office/drawing/2014/main" id="{F52DCA1D-8D8C-58EB-80D7-859A3A2F46C8}"/>
                </a:ext>
              </a:extLst>
            </p:cNvPr>
            <p:cNvSpPr txBox="1"/>
            <p:nvPr/>
          </p:nvSpPr>
          <p:spPr>
            <a:xfrm>
              <a:off x="8355770" y="1538950"/>
              <a:ext cx="3896595" cy="646331"/>
            </a:xfrm>
            <a:prstGeom prst="rect">
              <a:avLst/>
            </a:prstGeom>
            <a:solidFill>
              <a:schemeClr val="bg1"/>
            </a:solidFill>
          </p:spPr>
          <p:txBody>
            <a:bodyPr wrap="square" rtlCol="0">
              <a:spAutoFit/>
            </a:bodyPr>
            <a:lstStyle/>
            <a:p>
              <a:r>
                <a:rPr lang="de-DE" sz="2000" dirty="0"/>
                <a:t>to load &amp; exec at91</a:t>
              </a:r>
              <a:br>
                <a:rPr lang="de-DE" sz="2000" dirty="0"/>
              </a:br>
              <a:r>
                <a:rPr lang="de-DE" sz="1600" dirty="0"/>
                <a:t>(l_bootstrap_bin -&gt; class BootstrapPane():)</a:t>
              </a:r>
              <a:endParaRPr lang="de-DE" sz="2000" dirty="0"/>
            </a:p>
          </p:txBody>
        </p:sp>
        <p:cxnSp>
          <p:nvCxnSpPr>
            <p:cNvPr id="18" name="Straight Arrow Connector 17">
              <a:extLst>
                <a:ext uri="{FF2B5EF4-FFF2-40B4-BE49-F238E27FC236}">
                  <a16:creationId xmlns:a16="http://schemas.microsoft.com/office/drawing/2014/main" id="{6A0ACAEA-6BCB-F27C-7D95-B03A26BFBC58}"/>
                </a:ext>
              </a:extLst>
            </p:cNvPr>
            <p:cNvCxnSpPr>
              <a:cxnSpLocks/>
              <a:stCxn id="17" idx="1"/>
            </p:cNvCxnSpPr>
            <p:nvPr/>
          </p:nvCxnSpPr>
          <p:spPr>
            <a:xfrm flipH="1" flipV="1">
              <a:off x="6531694" y="1769783"/>
              <a:ext cx="1824076" cy="92333"/>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4D41A857-3BA6-5E96-C0DB-3ED28E46B79B}"/>
                </a:ext>
              </a:extLst>
            </p:cNvPr>
            <p:cNvSpPr/>
            <p:nvPr/>
          </p:nvSpPr>
          <p:spPr>
            <a:xfrm>
              <a:off x="571500" y="1664403"/>
              <a:ext cx="5893044" cy="198898"/>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nvGrpSpPr>
          <p:cNvPr id="23" name="Group 22">
            <a:extLst>
              <a:ext uri="{FF2B5EF4-FFF2-40B4-BE49-F238E27FC236}">
                <a16:creationId xmlns:a16="http://schemas.microsoft.com/office/drawing/2014/main" id="{4879A592-A85E-97D8-54D4-F1697A7E3DB0}"/>
              </a:ext>
            </a:extLst>
          </p:cNvPr>
          <p:cNvGrpSpPr/>
          <p:nvPr/>
        </p:nvGrpSpPr>
        <p:grpSpPr>
          <a:xfrm>
            <a:off x="539513" y="3070343"/>
            <a:ext cx="11742213" cy="1015663"/>
            <a:chOff x="558379" y="1452014"/>
            <a:chExt cx="11805998" cy="1015663"/>
          </a:xfrm>
        </p:grpSpPr>
        <p:sp>
          <p:nvSpPr>
            <p:cNvPr id="24" name="TextBox 23">
              <a:extLst>
                <a:ext uri="{FF2B5EF4-FFF2-40B4-BE49-F238E27FC236}">
                  <a16:creationId xmlns:a16="http://schemas.microsoft.com/office/drawing/2014/main" id="{BCFC1E49-484D-984D-AD36-293C71293B89}"/>
                </a:ext>
              </a:extLst>
            </p:cNvPr>
            <p:cNvSpPr txBox="1"/>
            <p:nvPr/>
          </p:nvSpPr>
          <p:spPr>
            <a:xfrm>
              <a:off x="8554043" y="1452014"/>
              <a:ext cx="3810334" cy="1015663"/>
            </a:xfrm>
            <a:prstGeom prst="rect">
              <a:avLst/>
            </a:prstGeom>
            <a:noFill/>
          </p:spPr>
          <p:txBody>
            <a:bodyPr wrap="square" rtlCol="0">
              <a:spAutoFit/>
            </a:bodyPr>
            <a:lstStyle/>
            <a:p>
              <a:r>
                <a:rPr lang="en-US" sz="2000" b="0" dirty="0"/>
                <a:t>use '</a:t>
              </a:r>
              <a:r>
                <a:rPr lang="en-US" sz="2000" b="0" dirty="0" err="1"/>
                <a:t>load_file_and_pc</a:t>
              </a:r>
              <a:r>
                <a:rPr lang="en-US" sz="2000" b="0" dirty="0"/>
                <a:t>()'  ==</a:t>
              </a:r>
              <a:br>
                <a:rPr lang="en-US" sz="2000" b="0" dirty="0"/>
              </a:br>
              <a:r>
                <a:rPr lang="en-US" sz="2000" b="0" dirty="0"/>
                <a:t> "load at91 + set PC=at91_main()"</a:t>
              </a:r>
              <a:br>
                <a:rPr lang="en-US" sz="2000" b="0" dirty="0"/>
              </a:br>
              <a:r>
                <a:rPr lang="en-US" sz="2000" b="1" i="1" dirty="0"/>
                <a:t>-&gt;</a:t>
              </a:r>
              <a:r>
                <a:rPr lang="en-US" sz="2000" b="1" i="1" dirty="0" err="1"/>
                <a:t>provious</a:t>
              </a:r>
              <a:r>
                <a:rPr lang="en-US" sz="2000" b="1" i="1" dirty="0"/>
                <a:t> slide</a:t>
              </a:r>
            </a:p>
          </p:txBody>
        </p:sp>
        <p:cxnSp>
          <p:nvCxnSpPr>
            <p:cNvPr id="25" name="Straight Arrow Connector 24">
              <a:extLst>
                <a:ext uri="{FF2B5EF4-FFF2-40B4-BE49-F238E27FC236}">
                  <a16:creationId xmlns:a16="http://schemas.microsoft.com/office/drawing/2014/main" id="{A6F4F1CF-0F94-5AFC-B3F6-CFF28A1FA33B}"/>
                </a:ext>
              </a:extLst>
            </p:cNvPr>
            <p:cNvCxnSpPr>
              <a:cxnSpLocks/>
              <a:stCxn id="24" idx="1"/>
              <a:endCxn id="26" idx="3"/>
            </p:cNvCxnSpPr>
            <p:nvPr/>
          </p:nvCxnSpPr>
          <p:spPr>
            <a:xfrm flipH="1">
              <a:off x="6451423" y="1959846"/>
              <a:ext cx="2102620" cy="365333"/>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DFD5A6C9-77AC-A170-3F44-3F4CCD561EA0}"/>
                </a:ext>
              </a:extLst>
            </p:cNvPr>
            <p:cNvSpPr/>
            <p:nvPr/>
          </p:nvSpPr>
          <p:spPr>
            <a:xfrm>
              <a:off x="558379" y="2225730"/>
              <a:ext cx="5893044" cy="198898"/>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nvGrpSpPr>
          <p:cNvPr id="34" name="Group 33">
            <a:extLst>
              <a:ext uri="{FF2B5EF4-FFF2-40B4-BE49-F238E27FC236}">
                <a16:creationId xmlns:a16="http://schemas.microsoft.com/office/drawing/2014/main" id="{426898AC-270C-DF08-4D8C-5C3676FD8E6B}"/>
              </a:ext>
            </a:extLst>
          </p:cNvPr>
          <p:cNvGrpSpPr/>
          <p:nvPr/>
        </p:nvGrpSpPr>
        <p:grpSpPr>
          <a:xfrm>
            <a:off x="1230488" y="4278465"/>
            <a:ext cx="10584645" cy="1925336"/>
            <a:chOff x="1361179" y="-1592221"/>
            <a:chExt cx="10584645" cy="1925336"/>
          </a:xfrm>
        </p:grpSpPr>
        <p:sp>
          <p:nvSpPr>
            <p:cNvPr id="35" name="TextBox 34">
              <a:extLst>
                <a:ext uri="{FF2B5EF4-FFF2-40B4-BE49-F238E27FC236}">
                  <a16:creationId xmlns:a16="http://schemas.microsoft.com/office/drawing/2014/main" id="{E76D2606-EDDF-E608-415D-63D37C9A9F23}"/>
                </a:ext>
              </a:extLst>
            </p:cNvPr>
            <p:cNvSpPr txBox="1"/>
            <p:nvPr/>
          </p:nvSpPr>
          <p:spPr>
            <a:xfrm>
              <a:off x="8877445" y="-682548"/>
              <a:ext cx="3068379" cy="1015663"/>
            </a:xfrm>
            <a:prstGeom prst="rect">
              <a:avLst/>
            </a:prstGeom>
            <a:noFill/>
          </p:spPr>
          <p:txBody>
            <a:bodyPr wrap="square" rtlCol="0">
              <a:spAutoFit/>
            </a:bodyPr>
            <a:lstStyle/>
            <a:p>
              <a:r>
                <a:rPr lang="de-DE" sz="2000" dirty="0"/>
                <a:t>here's where script gives control back to IDE </a:t>
              </a:r>
              <a:br>
                <a:rPr lang="de-DE" sz="2000" dirty="0"/>
              </a:br>
              <a:r>
                <a:rPr lang="de-DE" sz="2000" b="1" i="1" dirty="0"/>
                <a:t>after a timeout</a:t>
              </a:r>
              <a:r>
                <a:rPr lang="de-DE" sz="2000" dirty="0"/>
                <a:t> </a:t>
              </a:r>
            </a:p>
          </p:txBody>
        </p:sp>
        <p:cxnSp>
          <p:nvCxnSpPr>
            <p:cNvPr id="36" name="Straight Arrow Connector 35">
              <a:extLst>
                <a:ext uri="{FF2B5EF4-FFF2-40B4-BE49-F238E27FC236}">
                  <a16:creationId xmlns:a16="http://schemas.microsoft.com/office/drawing/2014/main" id="{69CEE238-D102-50BF-4B56-79020E2DFE3E}"/>
                </a:ext>
              </a:extLst>
            </p:cNvPr>
            <p:cNvCxnSpPr>
              <a:cxnSpLocks/>
              <a:stCxn id="35" idx="1"/>
              <a:endCxn id="37" idx="3"/>
            </p:cNvCxnSpPr>
            <p:nvPr/>
          </p:nvCxnSpPr>
          <p:spPr>
            <a:xfrm flipH="1" flipV="1">
              <a:off x="4145038" y="-1496192"/>
              <a:ext cx="4732407" cy="1321476"/>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4C8A088A-783B-EAE5-F98D-1CE6284201D2}"/>
                </a:ext>
              </a:extLst>
            </p:cNvPr>
            <p:cNvSpPr/>
            <p:nvPr/>
          </p:nvSpPr>
          <p:spPr>
            <a:xfrm>
              <a:off x="1361179" y="-1592221"/>
              <a:ext cx="2783859" cy="192057"/>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spTree>
    <p:extLst>
      <p:ext uri="{BB962C8B-B14F-4D97-AF65-F5344CB8AC3E}">
        <p14:creationId xmlns:p14="http://schemas.microsoft.com/office/powerpoint/2010/main" val="341481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199" y="172271"/>
            <a:ext cx="10969625" cy="628650"/>
          </a:xfrm>
        </p:spPr>
        <p:txBody>
          <a:bodyPr/>
          <a:lstStyle/>
          <a:p>
            <a:r>
              <a:rPr lang="en-US" sz="3600" dirty="0"/>
              <a:t>BREAK</a:t>
            </a:r>
          </a:p>
        </p:txBody>
      </p:sp>
      <p:sp>
        <p:nvSpPr>
          <p:cNvPr id="5" name="Content Placeholder 4"/>
          <p:cNvSpPr>
            <a:spLocks noGrp="1"/>
          </p:cNvSpPr>
          <p:nvPr>
            <p:ph idx="1"/>
          </p:nvPr>
        </p:nvSpPr>
        <p:spPr>
          <a:xfrm>
            <a:off x="547339" y="1849253"/>
            <a:ext cx="11294585" cy="2246737"/>
          </a:xfrm>
        </p:spPr>
        <p:txBody>
          <a:bodyPr wrap="square">
            <a:spAutoFit/>
          </a:bodyPr>
          <a:lstStyle/>
          <a:p>
            <a:pPr marL="0" indent="0" algn="ctr">
              <a:buNone/>
            </a:pPr>
            <a:r>
              <a:rPr lang="en-US" sz="13800" dirty="0"/>
              <a:t>BREAK</a:t>
            </a:r>
          </a:p>
        </p:txBody>
      </p:sp>
    </p:spTree>
    <p:custDataLst>
      <p:tags r:id="rId1"/>
    </p:custDataLst>
    <p:extLst>
      <p:ext uri="{BB962C8B-B14F-4D97-AF65-F5344CB8AC3E}">
        <p14:creationId xmlns:p14="http://schemas.microsoft.com/office/powerpoint/2010/main" val="41156864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summary: DFP-python script for at91</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829901"/>
          </a:xfrm>
          <a:prstGeom prst="rect">
            <a:avLst/>
          </a:prstGeom>
        </p:spPr>
        <p:txBody>
          <a:bodyPr vert="horz" lIns="121888" tIns="60944" rIns="121888" bIns="60944" rtlCol="0">
            <a:normAutofit lnSpcReduction="10000"/>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&lt;packs&lt;\SAMA7G5_DFP\1.0.56\scripts\j-link_cortex-a7.py</a:t>
            </a:r>
          </a:p>
          <a:p>
            <a:r>
              <a:rPr lang="en-US" sz="2200" b="0" dirty="0"/>
              <a:t>review only major functions as rest is self-explanatory</a:t>
            </a:r>
          </a:p>
          <a:p>
            <a:r>
              <a:rPr lang="en-US" sz="2200" b="0" dirty="0"/>
              <a:t>recap: what needs to be done? </a:t>
            </a:r>
          </a:p>
          <a:p>
            <a:pPr marL="274638" indent="0">
              <a:buNone/>
            </a:pPr>
            <a:r>
              <a:rPr lang="en-US" sz="2200" b="0" i="1" dirty="0">
                <a:solidFill>
                  <a:schemeClr val="accent1">
                    <a:lumMod val="75000"/>
                  </a:schemeClr>
                </a:solidFill>
              </a:rPr>
              <a:t>1:releaseReset -&gt; 2:download specified at91 into </a:t>
            </a:r>
            <a:r>
              <a:rPr lang="en-US" sz="2200" b="0" i="1" dirty="0" err="1">
                <a:solidFill>
                  <a:schemeClr val="accent1">
                    <a:lumMod val="75000"/>
                  </a:schemeClr>
                </a:solidFill>
              </a:rPr>
              <a:t>intSRAM</a:t>
            </a:r>
            <a:r>
              <a:rPr lang="en-US" sz="2200" b="0" i="1" dirty="0">
                <a:solidFill>
                  <a:schemeClr val="accent1">
                    <a:lumMod val="75000"/>
                  </a:schemeClr>
                </a:solidFill>
              </a:rPr>
              <a:t> -&gt; 3:execute -&gt; 4:give control back to IDE</a:t>
            </a:r>
          </a:p>
          <a:p>
            <a:r>
              <a:rPr lang="en-US" sz="2200" b="0" dirty="0"/>
              <a:t>all starts with  </a:t>
            </a:r>
            <a:r>
              <a:rPr lang="en-US" sz="1800" b="0" dirty="0">
                <a:solidFill>
                  <a:srgbClr val="0070C0"/>
                </a:solidFill>
                <a:latin typeface="Courier New" panose="02070309020205020404" pitchFamily="49" charset="0"/>
                <a:cs typeface="Courier New" panose="02070309020205020404" pitchFamily="49" charset="0"/>
              </a:rPr>
              <a:t>def </a:t>
            </a:r>
            <a:r>
              <a:rPr lang="en-US" sz="1800" b="0" dirty="0" err="1">
                <a:solidFill>
                  <a:srgbClr val="0070C0"/>
                </a:solidFill>
                <a:latin typeface="Courier New" panose="02070309020205020404" pitchFamily="49" charset="0"/>
                <a:cs typeface="Courier New" panose="02070309020205020404" pitchFamily="49" charset="0"/>
              </a:rPr>
              <a:t>load_and_run_bootstrap</a:t>
            </a:r>
            <a:r>
              <a:rPr lang="en-US" sz="1800" b="0" dirty="0">
                <a:solidFill>
                  <a:srgbClr val="0070C0"/>
                </a:solidFill>
                <a:latin typeface="Courier New" panose="02070309020205020404" pitchFamily="49" charset="0"/>
                <a:cs typeface="Courier New" panose="02070309020205020404" pitchFamily="49" charset="0"/>
              </a:rPr>
              <a:t>(</a:t>
            </a:r>
            <a:r>
              <a:rPr lang="en-US" sz="1800" b="0" dirty="0" err="1">
                <a:solidFill>
                  <a:srgbClr val="0070C0"/>
                </a:solidFill>
                <a:latin typeface="Courier New" panose="02070309020205020404" pitchFamily="49" charset="0"/>
                <a:cs typeface="Courier New" panose="02070309020205020404" pitchFamily="49" charset="0"/>
              </a:rPr>
              <a:t>l_bootstrap_bin</a:t>
            </a:r>
            <a:r>
              <a:rPr lang="en-US" sz="1800" b="0" dirty="0">
                <a:solidFill>
                  <a:srgbClr val="0070C0"/>
                </a:solidFill>
                <a:latin typeface="Courier New" panose="02070309020205020404" pitchFamily="49" charset="0"/>
                <a:cs typeface="Courier New" panose="02070309020205020404" pitchFamily="49" charset="0"/>
              </a:rPr>
              <a:t>)</a:t>
            </a:r>
            <a:r>
              <a:rPr lang="en-US" sz="2200" b="0" dirty="0"/>
              <a:t> </a:t>
            </a:r>
          </a:p>
          <a:p>
            <a:r>
              <a:rPr lang="en-US" sz="2200" b="0" dirty="0"/>
              <a:t>need to somehow extract the </a:t>
            </a:r>
            <a:r>
              <a:rPr lang="en-US" sz="2200" b="0" dirty="0" err="1"/>
              <a:t>infos</a:t>
            </a:r>
            <a:r>
              <a:rPr lang="en-US" sz="2200" b="0" dirty="0"/>
              <a:t> provided in </a:t>
            </a:r>
            <a:r>
              <a:rPr lang="en-US" sz="2200" i="1" dirty="0" err="1"/>
              <a:t>prjProp</a:t>
            </a:r>
            <a:r>
              <a:rPr lang="en-US" sz="2200" b="0" dirty="0"/>
              <a:t> on at91 -&gt; </a:t>
            </a:r>
            <a:r>
              <a:rPr lang="en-US" b="0" dirty="0">
                <a:solidFill>
                  <a:srgbClr val="0070C0"/>
                </a:solidFill>
                <a:latin typeface="Courier New" panose="02070309020205020404" pitchFamily="49" charset="0"/>
                <a:cs typeface="Courier New" panose="02070309020205020404" pitchFamily="49" charset="0"/>
              </a:rPr>
              <a:t>class </a:t>
            </a:r>
            <a:r>
              <a:rPr lang="en-US" b="0" dirty="0" err="1">
                <a:solidFill>
                  <a:srgbClr val="0070C0"/>
                </a:solidFill>
                <a:latin typeface="Courier New" panose="02070309020205020404" pitchFamily="49" charset="0"/>
                <a:cs typeface="Courier New" panose="02070309020205020404" pitchFamily="49" charset="0"/>
              </a:rPr>
              <a:t>BootstrapPane</a:t>
            </a:r>
            <a:r>
              <a:rPr lang="en-US" b="0" dirty="0">
                <a:solidFill>
                  <a:srgbClr val="0070C0"/>
                </a:solidFill>
                <a:latin typeface="Courier New" panose="02070309020205020404" pitchFamily="49" charset="0"/>
                <a:cs typeface="Courier New" panose="02070309020205020404" pitchFamily="49" charset="0"/>
              </a:rPr>
              <a:t>()</a:t>
            </a:r>
            <a:r>
              <a:rPr lang="en-US" sz="2200" b="0" dirty="0"/>
              <a:t> </a:t>
            </a:r>
          </a:p>
          <a:p>
            <a:r>
              <a:rPr lang="en-US" sz="2200" i="1" dirty="0"/>
              <a:t>release reset </a:t>
            </a:r>
            <a:r>
              <a:rPr lang="en-US" sz="2200" b="0" dirty="0"/>
              <a:t>-&gt; </a:t>
            </a:r>
            <a:r>
              <a:rPr lang="en-US" sz="1800" b="0" dirty="0">
                <a:solidFill>
                  <a:srgbClr val="0070C0"/>
                </a:solidFill>
                <a:latin typeface="Courier New" panose="02070309020205020404" pitchFamily="49" charset="0"/>
                <a:cs typeface="Courier New" panose="02070309020205020404" pitchFamily="49" charset="0"/>
              </a:rPr>
              <a:t>def </a:t>
            </a:r>
            <a:r>
              <a:rPr lang="en-US" sz="1800" b="0" dirty="0" err="1">
                <a:solidFill>
                  <a:srgbClr val="0070C0"/>
                </a:solidFill>
                <a:latin typeface="Courier New" panose="02070309020205020404" pitchFamily="49" charset="0"/>
                <a:cs typeface="Courier New" panose="02070309020205020404" pitchFamily="49" charset="0"/>
              </a:rPr>
              <a:t>release_from_reset</a:t>
            </a:r>
            <a:r>
              <a:rPr lang="en-US" sz="1800" b="0" dirty="0">
                <a:solidFill>
                  <a:srgbClr val="0070C0"/>
                </a:solidFill>
                <a:latin typeface="Courier New" panose="02070309020205020404" pitchFamily="49" charset="0"/>
                <a:cs typeface="Courier New" panose="02070309020205020404" pitchFamily="49" charset="0"/>
              </a:rPr>
              <a:t>(): #mplab </a:t>
            </a:r>
            <a:r>
              <a:rPr lang="en-US" sz="2200" b="0" dirty="0"/>
              <a:t>(!!MDBCore-</a:t>
            </a:r>
            <a:r>
              <a:rPr lang="en-US" sz="2200" b="0" dirty="0" err="1"/>
              <a:t>fct</a:t>
            </a:r>
            <a:r>
              <a:rPr lang="en-US" sz="2200" b="0" dirty="0"/>
              <a:t> -&gt; </a:t>
            </a:r>
            <a:r>
              <a:rPr lang="en-US" sz="2200" b="0" dirty="0" err="1"/>
              <a:t>fct</a:t>
            </a:r>
            <a:r>
              <a:rPr lang="en-US" sz="2200" b="0" dirty="0"/>
              <a:t> overloading !!)</a:t>
            </a:r>
          </a:p>
          <a:p>
            <a:r>
              <a:rPr lang="en-US" sz="2200" i="1" dirty="0"/>
              <a:t>download</a:t>
            </a:r>
            <a:r>
              <a:rPr lang="en-US" sz="2200" b="0" dirty="0"/>
              <a:t> at91 from host (-&gt;</a:t>
            </a:r>
            <a:r>
              <a:rPr lang="en-US" sz="2200" b="0" dirty="0" err="1"/>
              <a:t>prjProp</a:t>
            </a:r>
            <a:r>
              <a:rPr lang="en-US" sz="2200" b="0" dirty="0"/>
              <a:t>/bootstrap-entry) into </a:t>
            </a:r>
            <a:r>
              <a:rPr lang="en-US" sz="2200" b="0" dirty="0" err="1"/>
              <a:t>intSRAM</a:t>
            </a:r>
            <a:r>
              <a:rPr lang="en-US" sz="2200" b="0" dirty="0"/>
              <a:t> and </a:t>
            </a:r>
            <a:r>
              <a:rPr lang="en-US" sz="2200" i="1" dirty="0"/>
              <a:t>set PC</a:t>
            </a:r>
            <a:r>
              <a:rPr lang="en-US" sz="2200" b="0" dirty="0"/>
              <a:t>=at91_main()</a:t>
            </a:r>
            <a:br>
              <a:rPr lang="en-US" sz="2200" b="0" dirty="0"/>
            </a:br>
            <a:r>
              <a:rPr lang="en-US" sz="2200" b="0" dirty="0"/>
              <a:t>-&gt; </a:t>
            </a:r>
            <a:r>
              <a:rPr lang="en-US" b="0" dirty="0">
                <a:solidFill>
                  <a:srgbClr val="0070C0"/>
                </a:solidFill>
                <a:latin typeface="Courier New" panose="02070309020205020404" pitchFamily="49" charset="0"/>
                <a:cs typeface="Courier New" panose="02070309020205020404" pitchFamily="49" charset="0"/>
              </a:rPr>
              <a:t>def </a:t>
            </a:r>
            <a:r>
              <a:rPr lang="en-US" b="0" dirty="0" err="1">
                <a:solidFill>
                  <a:srgbClr val="0070C0"/>
                </a:solidFill>
                <a:latin typeface="Courier New" panose="02070309020205020404" pitchFamily="49" charset="0"/>
                <a:cs typeface="Courier New" panose="02070309020205020404" pitchFamily="49" charset="0"/>
              </a:rPr>
              <a:t>load_file_and_pc</a:t>
            </a:r>
            <a:r>
              <a:rPr lang="en-US" b="0" dirty="0">
                <a:solidFill>
                  <a:srgbClr val="0070C0"/>
                </a:solidFill>
                <a:latin typeface="Courier New" panose="02070309020205020404" pitchFamily="49" charset="0"/>
                <a:cs typeface="Courier New" panose="02070309020205020404" pitchFamily="49" charset="0"/>
              </a:rPr>
              <a:t>(</a:t>
            </a:r>
            <a:r>
              <a:rPr lang="en-US" b="0" dirty="0" err="1">
                <a:solidFill>
                  <a:srgbClr val="0070C0"/>
                </a:solidFill>
                <a:latin typeface="Courier New" panose="02070309020205020404" pitchFamily="49" charset="0"/>
                <a:cs typeface="Courier New" panose="02070309020205020404" pitchFamily="49" charset="0"/>
              </a:rPr>
              <a:t>binary_path</a:t>
            </a:r>
            <a:r>
              <a:rPr lang="en-US" b="0" dirty="0">
                <a:solidFill>
                  <a:srgbClr val="0070C0"/>
                </a:solidFill>
                <a:latin typeface="Courier New" panose="02070309020205020404" pitchFamily="49" charset="0"/>
                <a:cs typeface="Courier New" panose="02070309020205020404" pitchFamily="49" charset="0"/>
              </a:rPr>
              <a:t>)</a:t>
            </a:r>
            <a:r>
              <a:rPr lang="en-US" sz="2200" b="0" dirty="0"/>
              <a:t>  with </a:t>
            </a:r>
            <a:r>
              <a:rPr lang="en-US" b="0" dirty="0" err="1">
                <a:solidFill>
                  <a:srgbClr val="0070C0"/>
                </a:solidFill>
                <a:latin typeface="Courier New" panose="02070309020205020404" pitchFamily="49" charset="0"/>
                <a:cs typeface="Courier New" panose="02070309020205020404" pitchFamily="49" charset="0"/>
              </a:rPr>
              <a:t>binary_path</a:t>
            </a:r>
            <a:r>
              <a:rPr lang="en-US" b="0" dirty="0"/>
              <a:t> </a:t>
            </a:r>
            <a:r>
              <a:rPr lang="en-US" sz="2200" b="0" dirty="0"/>
              <a:t>-&gt; </a:t>
            </a:r>
            <a:r>
              <a:rPr lang="en-US" sz="2200" b="0" dirty="0" err="1"/>
              <a:t>prjProp</a:t>
            </a:r>
            <a:r>
              <a:rPr lang="en-US" sz="2200" b="0" dirty="0"/>
              <a:t>/bootstrap-entry</a:t>
            </a:r>
          </a:p>
          <a:p>
            <a:r>
              <a:rPr lang="en-US" sz="2200" b="0" dirty="0"/>
              <a:t>and then downloads at91 byte-by-byte </a:t>
            </a:r>
            <a:r>
              <a:rPr lang="en-US" sz="1800" b="0" dirty="0" err="1">
                <a:solidFill>
                  <a:srgbClr val="0070C0"/>
                </a:solidFill>
                <a:latin typeface="Courier New" panose="02070309020205020404" pitchFamily="49" charset="0"/>
                <a:cs typeface="Courier New" panose="02070309020205020404" pitchFamily="49" charset="0"/>
              </a:rPr>
              <a:t>load_binary_file</a:t>
            </a:r>
            <a:r>
              <a:rPr lang="en-US" sz="1800" b="0" dirty="0">
                <a:solidFill>
                  <a:srgbClr val="0070C0"/>
                </a:solidFill>
                <a:latin typeface="Courier New" panose="02070309020205020404" pitchFamily="49" charset="0"/>
                <a:cs typeface="Courier New" panose="02070309020205020404" pitchFamily="49" charset="0"/>
              </a:rPr>
              <a:t>()</a:t>
            </a:r>
            <a:r>
              <a:rPr lang="en-US" sz="2200" b="0" dirty="0"/>
              <a:t> </a:t>
            </a:r>
          </a:p>
          <a:p>
            <a:r>
              <a:rPr lang="en-US" sz="2200" b="0" dirty="0"/>
              <a:t>and also sets PC -&gt; </a:t>
            </a:r>
            <a:r>
              <a:rPr lang="en-US" b="0" dirty="0" err="1">
                <a:solidFill>
                  <a:srgbClr val="0070C0"/>
                </a:solidFill>
                <a:latin typeface="Courier New" panose="02070309020205020404" pitchFamily="49" charset="0"/>
                <a:cs typeface="Courier New" panose="02070309020205020404" pitchFamily="49" charset="0"/>
              </a:rPr>
              <a:t>set_pc</a:t>
            </a:r>
            <a:r>
              <a:rPr lang="en-US" b="0" dirty="0">
                <a:solidFill>
                  <a:srgbClr val="0070C0"/>
                </a:solidFill>
                <a:latin typeface="Courier New" panose="02070309020205020404" pitchFamily="49" charset="0"/>
                <a:cs typeface="Courier New" panose="02070309020205020404" pitchFamily="49" charset="0"/>
              </a:rPr>
              <a:t>(</a:t>
            </a:r>
            <a:r>
              <a:rPr lang="en-US" b="0" dirty="0" err="1">
                <a:solidFill>
                  <a:srgbClr val="0070C0"/>
                </a:solidFill>
                <a:latin typeface="Courier New" panose="02070309020205020404" pitchFamily="49" charset="0"/>
                <a:cs typeface="Courier New" panose="02070309020205020404" pitchFamily="49" charset="0"/>
              </a:rPr>
              <a:t>bsEntry</a:t>
            </a:r>
            <a:r>
              <a:rPr lang="en-US" b="0" dirty="0">
                <a:solidFill>
                  <a:srgbClr val="0070C0"/>
                </a:solidFill>
                <a:latin typeface="Courier New" panose="02070309020205020404" pitchFamily="49" charset="0"/>
                <a:cs typeface="Courier New" panose="02070309020205020404" pitchFamily="49" charset="0"/>
              </a:rPr>
              <a:t>)</a:t>
            </a:r>
            <a:r>
              <a:rPr lang="en-US" sz="2200" b="0" dirty="0"/>
              <a:t> with  </a:t>
            </a:r>
            <a:r>
              <a:rPr lang="en-US" b="0" dirty="0" err="1">
                <a:solidFill>
                  <a:srgbClr val="0070C0"/>
                </a:solidFill>
                <a:latin typeface="Courier New" panose="02070309020205020404" pitchFamily="49" charset="0"/>
                <a:cs typeface="Courier New" panose="02070309020205020404" pitchFamily="49" charset="0"/>
              </a:rPr>
              <a:t>bsEntry</a:t>
            </a:r>
            <a:r>
              <a:rPr lang="en-US" sz="2200" b="0" dirty="0"/>
              <a:t> </a:t>
            </a:r>
            <a:r>
              <a:rPr lang="en-US" b="0" dirty="0"/>
              <a:t>either </a:t>
            </a:r>
          </a:p>
          <a:p>
            <a:pPr marL="809625" lvl="1" indent="-273050"/>
            <a:r>
              <a:rPr lang="en-US" dirty="0"/>
              <a:t>from elf (… </a:t>
            </a:r>
            <a:r>
              <a:rPr lang="en-US" sz="1600" dirty="0">
                <a:solidFill>
                  <a:srgbClr val="0070C0"/>
                </a:solidFill>
                <a:latin typeface="Courier New" panose="02070309020205020404" pitchFamily="49" charset="0"/>
                <a:cs typeface="Courier New" panose="02070309020205020404" pitchFamily="49" charset="0"/>
              </a:rPr>
              <a:t>if "elf" == filetype: </a:t>
            </a:r>
            <a:r>
              <a:rPr lang="en-US" dirty="0"/>
              <a:t>…) via MDBCore-</a:t>
            </a:r>
            <a:r>
              <a:rPr lang="en-US" dirty="0" err="1"/>
              <a:t>fct</a:t>
            </a:r>
            <a:r>
              <a:rPr lang="en-US" dirty="0"/>
              <a:t> </a:t>
            </a:r>
            <a:r>
              <a:rPr lang="en-US" sz="1800" dirty="0" err="1">
                <a:solidFill>
                  <a:srgbClr val="0070C0"/>
                </a:solidFill>
                <a:latin typeface="Courier New" panose="02070309020205020404" pitchFamily="49" charset="0"/>
                <a:cs typeface="Courier New" panose="02070309020205020404" pitchFamily="49" charset="0"/>
              </a:rPr>
              <a:t>deb.PeekSymbolAddress</a:t>
            </a:r>
            <a:r>
              <a:rPr lang="en-US" sz="1800" dirty="0">
                <a:solidFill>
                  <a:srgbClr val="0070C0"/>
                </a:solidFill>
                <a:latin typeface="Courier New" panose="02070309020205020404" pitchFamily="49" charset="0"/>
                <a:cs typeface="Courier New" panose="02070309020205020404" pitchFamily="49" charset="0"/>
              </a:rPr>
              <a:t>()</a:t>
            </a:r>
            <a:r>
              <a:rPr lang="en-US" dirty="0"/>
              <a:t> </a:t>
            </a:r>
            <a:br>
              <a:rPr lang="en-US" dirty="0"/>
            </a:br>
            <a:r>
              <a:rPr lang="en-US" dirty="0"/>
              <a:t>-&gt;  '</a:t>
            </a:r>
            <a:r>
              <a:rPr lang="en-US" sz="2000" dirty="0">
                <a:solidFill>
                  <a:srgbClr val="0070C0"/>
                </a:solidFill>
                <a:latin typeface="Courier New" panose="02070309020205020404" pitchFamily="49" charset="0"/>
                <a:cs typeface="Courier New" panose="02070309020205020404" pitchFamily="49" charset="0"/>
              </a:rPr>
              <a:t>deb</a:t>
            </a:r>
            <a:r>
              <a:rPr lang="en-US" dirty="0"/>
              <a:t>' is a MDBCore-class exported to python -&gt; MPLABX SDK !!</a:t>
            </a:r>
          </a:p>
          <a:p>
            <a:pPr marL="809625" lvl="1" indent="-273050"/>
            <a:r>
              <a:rPr lang="en-US" dirty="0"/>
              <a:t>or from </a:t>
            </a:r>
            <a:r>
              <a:rPr lang="en-US" dirty="0" err="1"/>
              <a:t>prjProp</a:t>
            </a:r>
            <a:r>
              <a:rPr lang="en-US" dirty="0"/>
              <a:t>/bootstrap-entry if at91.bin </a:t>
            </a:r>
            <a:r>
              <a:rPr lang="en-US" dirty="0" err="1"/>
              <a:t>specfied</a:t>
            </a:r>
            <a:endParaRPr lang="en-US" sz="2200" b="0" dirty="0"/>
          </a:p>
          <a:p>
            <a:r>
              <a:rPr lang="en-US" sz="2200" b="0" dirty="0"/>
              <a:t>and finally </a:t>
            </a:r>
            <a:r>
              <a:rPr lang="en-US" sz="2200" i="1" dirty="0"/>
              <a:t>execute</a:t>
            </a:r>
            <a:r>
              <a:rPr lang="en-US" sz="2200" b="0" dirty="0"/>
              <a:t> downloaded at91 -&gt; </a:t>
            </a:r>
            <a:r>
              <a:rPr lang="en-US" sz="1800" b="0" dirty="0" err="1">
                <a:solidFill>
                  <a:srgbClr val="0070C0"/>
                </a:solidFill>
                <a:latin typeface="Courier New" panose="02070309020205020404" pitchFamily="49" charset="0"/>
                <a:cs typeface="Courier New" panose="02070309020205020404" pitchFamily="49" charset="0"/>
              </a:rPr>
              <a:t>dev.GoEx</a:t>
            </a:r>
            <a:r>
              <a:rPr lang="en-US" sz="1800" b="0" dirty="0">
                <a:solidFill>
                  <a:srgbClr val="0070C0"/>
                </a:solidFill>
                <a:latin typeface="Courier New" panose="02070309020205020404" pitchFamily="49" charset="0"/>
                <a:cs typeface="Courier New" panose="02070309020205020404" pitchFamily="49" charset="0"/>
              </a:rPr>
              <a:t>(1,1)</a:t>
            </a:r>
            <a:r>
              <a:rPr lang="en-US" sz="2200" b="0" dirty="0"/>
              <a:t>  -&gt; MDBCore-functionality</a:t>
            </a:r>
          </a:p>
          <a:p>
            <a:pPr>
              <a:spcBef>
                <a:spcPts val="0"/>
              </a:spcBef>
            </a:pPr>
            <a:r>
              <a:rPr lang="en-US" sz="2200" b="0" dirty="0"/>
              <a:t>what's left?</a:t>
            </a:r>
          </a:p>
          <a:p>
            <a:pPr marL="269875" indent="0">
              <a:spcBef>
                <a:spcPts val="0"/>
              </a:spcBef>
              <a:buNone/>
            </a:pPr>
            <a:r>
              <a:rPr lang="en-US" sz="2200" b="0" i="1" dirty="0">
                <a:solidFill>
                  <a:schemeClr val="accent1">
                    <a:lumMod val="75000"/>
                  </a:schemeClr>
                </a:solidFill>
              </a:rPr>
              <a:t>-&gt;must give </a:t>
            </a:r>
            <a:r>
              <a:rPr lang="en-US" sz="2200" i="1" dirty="0">
                <a:solidFill>
                  <a:schemeClr val="accent1">
                    <a:lumMod val="75000"/>
                  </a:schemeClr>
                </a:solidFill>
              </a:rPr>
              <a:t>control back to IDE </a:t>
            </a:r>
            <a:r>
              <a:rPr lang="en-US" sz="2200" b="0" i="1" dirty="0">
                <a:solidFill>
                  <a:schemeClr val="accent1">
                    <a:lumMod val="75000"/>
                  </a:schemeClr>
                </a:solidFill>
              </a:rPr>
              <a:t>to download h3app into DDR, as in usual MCU-flow -&gt; timeout</a:t>
            </a:r>
          </a:p>
          <a:p>
            <a:pPr marL="0" indent="0">
              <a:buNone/>
            </a:pPr>
            <a:endParaRPr lang="en-US" sz="2200" b="0" dirty="0"/>
          </a:p>
        </p:txBody>
      </p:sp>
    </p:spTree>
    <p:extLst>
      <p:ext uri="{BB962C8B-B14F-4D97-AF65-F5344CB8AC3E}">
        <p14:creationId xmlns:p14="http://schemas.microsoft.com/office/powerpoint/2010/main" val="2594535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MPUs and supporting debuggers</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829901"/>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sz="2400" b="0" dirty="0"/>
              <a:t>Debuggers and MPUs - who supports what?</a:t>
            </a:r>
          </a:p>
          <a:p>
            <a:pPr lvl="1"/>
            <a:r>
              <a:rPr lang="en-US" sz="2200" b="0" dirty="0"/>
              <a:t>SAMA7: &lt;X-v6.05&gt;\packs\Microchip\SAMA7G5_DFP\1.0.56\scripts\</a:t>
            </a:r>
          </a:p>
          <a:p>
            <a:pPr lvl="2">
              <a:tabLst>
                <a:tab pos="3225800" algn="l"/>
              </a:tabLst>
            </a:pPr>
            <a:r>
              <a:rPr lang="en-US" sz="2200" b="0" dirty="0"/>
              <a:t>j-link_cortex-a7.py	-&gt; SAMA7  supported in MPLABX-v6.05 with </a:t>
            </a:r>
            <a:r>
              <a:rPr lang="en-US" sz="2200" b="0" dirty="0" err="1"/>
              <a:t>Jlink</a:t>
            </a:r>
            <a:r>
              <a:rPr lang="en-US" sz="2200" b="0" dirty="0"/>
              <a:t> + J32</a:t>
            </a:r>
          </a:p>
          <a:p>
            <a:pPr lvl="2">
              <a:tabLst>
                <a:tab pos="3225800" algn="l"/>
              </a:tabLst>
            </a:pPr>
            <a:r>
              <a:rPr lang="en-US" sz="2200" dirty="0"/>
              <a:t>-</a:t>
            </a:r>
            <a:r>
              <a:rPr lang="en-US" sz="2200" b="0" dirty="0"/>
              <a:t>	-&gt; </a:t>
            </a:r>
            <a:r>
              <a:rPr lang="en-US" sz="2200" b="0" i="1" dirty="0">
                <a:solidFill>
                  <a:srgbClr val="0070C0"/>
                </a:solidFill>
              </a:rPr>
              <a:t>not yet supported by Gen4-tools (pickit4, icd4, ice4)</a:t>
            </a:r>
          </a:p>
          <a:p>
            <a:pPr lvl="1"/>
            <a:r>
              <a:rPr lang="en-US" sz="2200" b="0" dirty="0"/>
              <a:t>SAMA5D*: &lt;X-v6.05&gt;\packs\Microchip\SAMA5D2_DFP\1.9.106\scripts\</a:t>
            </a:r>
          </a:p>
          <a:p>
            <a:pPr lvl="2">
              <a:tabLst>
                <a:tab pos="3225800" algn="l"/>
              </a:tabLst>
            </a:pPr>
            <a:r>
              <a:rPr lang="en-US" sz="2200" b="0" dirty="0"/>
              <a:t>j-link_cortex-a5.py	-&gt; SAMA5D* supported in MPLABX-v6.05 with </a:t>
            </a:r>
            <a:r>
              <a:rPr lang="en-US" sz="2200" b="0" dirty="0" err="1"/>
              <a:t>Jlink</a:t>
            </a:r>
            <a:r>
              <a:rPr lang="en-US" sz="2200" b="0" dirty="0"/>
              <a:t> + J32</a:t>
            </a:r>
          </a:p>
          <a:p>
            <a:pPr lvl="2">
              <a:tabLst>
                <a:tab pos="3225800" algn="l"/>
              </a:tabLst>
            </a:pPr>
            <a:r>
              <a:rPr lang="en-US" sz="2200" b="0" dirty="0"/>
              <a:t>icd4_cortex-a5.py	-&gt; SAMA5D* supported in MPLABX-v6.05 with ICD4-tools</a:t>
            </a:r>
            <a:endParaRPr lang="en-US" sz="2200" dirty="0"/>
          </a:p>
          <a:p>
            <a:pPr lvl="1"/>
            <a:r>
              <a:rPr lang="en-US" sz="2200" b="0" dirty="0"/>
              <a:t>SAM9x6: &lt;X-v6.05&gt;\packs\Microchip\SAM9X6_DFP\1.7.85\scripts\</a:t>
            </a:r>
          </a:p>
          <a:p>
            <a:pPr lvl="2">
              <a:tabLst>
                <a:tab pos="3225800" algn="l"/>
              </a:tabLst>
            </a:pPr>
            <a:r>
              <a:rPr lang="en-US" sz="2200" b="0" dirty="0"/>
              <a:t>j-link_arm926ej-s.py	-&gt; SAM9X6 supported in MPLABX-v6.05 with </a:t>
            </a:r>
            <a:r>
              <a:rPr lang="en-US" sz="2200" b="0" dirty="0" err="1"/>
              <a:t>Jlink</a:t>
            </a:r>
            <a:r>
              <a:rPr lang="en-US" sz="2200" b="0" dirty="0"/>
              <a:t> + J32</a:t>
            </a:r>
          </a:p>
          <a:p>
            <a:pPr lvl="2">
              <a:tabLst>
                <a:tab pos="3225800" algn="l"/>
              </a:tabLst>
            </a:pPr>
            <a:r>
              <a:rPr lang="en-US" sz="2200" b="0" dirty="0"/>
              <a:t>     -	-&gt; </a:t>
            </a:r>
            <a:r>
              <a:rPr lang="en-US" sz="2200" b="0" i="1" dirty="0">
                <a:solidFill>
                  <a:srgbClr val="0070C0"/>
                </a:solidFill>
              </a:rPr>
              <a:t>not yet supported by Gen4-tools (pickit4, icd4, ice4)</a:t>
            </a:r>
          </a:p>
          <a:p>
            <a:pPr lvl="1"/>
            <a:r>
              <a:rPr lang="en-US" sz="2200" b="0" dirty="0"/>
              <a:t>SAM9x7: &lt;X-v6.05&gt;\packs\Microchip\SAM9X7_DFP\1.0.1\scripts\</a:t>
            </a:r>
          </a:p>
          <a:p>
            <a:pPr lvl="2">
              <a:tabLst>
                <a:tab pos="3225800" algn="l"/>
              </a:tabLst>
            </a:pPr>
            <a:r>
              <a:rPr lang="en-US" sz="2200" b="0" dirty="0"/>
              <a:t>j-link_arm926ej-s.py	-&gt; SAM9X7 supported in MPLABX-v6.05 with </a:t>
            </a:r>
            <a:r>
              <a:rPr lang="en-US" sz="2200" b="0" dirty="0" err="1"/>
              <a:t>Jlink</a:t>
            </a:r>
            <a:r>
              <a:rPr lang="en-US" sz="2200" b="0" dirty="0"/>
              <a:t> + J32</a:t>
            </a:r>
          </a:p>
          <a:p>
            <a:pPr lvl="2">
              <a:tabLst>
                <a:tab pos="3225800" algn="l"/>
              </a:tabLst>
            </a:pPr>
            <a:r>
              <a:rPr lang="en-US" sz="2200" b="0" dirty="0"/>
              <a:t>     -	-&gt; </a:t>
            </a:r>
            <a:r>
              <a:rPr lang="en-US" sz="2200" b="0" i="1" dirty="0">
                <a:solidFill>
                  <a:srgbClr val="0070C0"/>
                </a:solidFill>
              </a:rPr>
              <a:t>not yet supported by Gen4-tools (pickit4, icd4, ice4)</a:t>
            </a:r>
          </a:p>
          <a:p>
            <a:pPr marL="594360" lvl="2" indent="0">
              <a:buNone/>
              <a:tabLst>
                <a:tab pos="2965450" algn="l"/>
              </a:tabLst>
            </a:pPr>
            <a:endParaRPr lang="en-US" sz="2200" b="0" dirty="0"/>
          </a:p>
        </p:txBody>
      </p:sp>
    </p:spTree>
    <p:extLst>
      <p:ext uri="{BB962C8B-B14F-4D97-AF65-F5344CB8AC3E}">
        <p14:creationId xmlns:p14="http://schemas.microsoft.com/office/powerpoint/2010/main" val="33351014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2) at91 variant for H3app develop in MPLABX</a:t>
            </a:r>
          </a:p>
        </p:txBody>
      </p:sp>
      <p:sp>
        <p:nvSpPr>
          <p:cNvPr id="5" name="Content Placeholder 4"/>
          <p:cNvSpPr>
            <a:spLocks noGrp="1"/>
          </p:cNvSpPr>
          <p:nvPr>
            <p:ph idx="1"/>
          </p:nvPr>
        </p:nvSpPr>
        <p:spPr>
          <a:xfrm>
            <a:off x="520605" y="1027652"/>
            <a:ext cx="11668220" cy="3108511"/>
          </a:xfrm>
          <a:noFill/>
        </p:spPr>
        <p:txBody>
          <a:bodyPr wrap="square">
            <a:spAutoFit/>
          </a:bodyPr>
          <a:lstStyle/>
          <a:p>
            <a:pPr>
              <a:spcBef>
                <a:spcPts val="1200"/>
              </a:spcBef>
            </a:pPr>
            <a:r>
              <a:rPr lang="en-US" sz="2400" b="0" dirty="0"/>
              <a:t>Clear how at91 is executed from IDE with the help of &lt;</a:t>
            </a:r>
            <a:r>
              <a:rPr lang="en-US" sz="2400" b="0" dirty="0" err="1"/>
              <a:t>dfp</a:t>
            </a:r>
            <a:r>
              <a:rPr lang="en-US" sz="2400" b="0" dirty="0"/>
              <a:t>&gt;\*.</a:t>
            </a:r>
            <a:r>
              <a:rPr lang="en-US" sz="2400" b="0" dirty="0" err="1"/>
              <a:t>py</a:t>
            </a:r>
            <a:endParaRPr lang="en-US" sz="2400" b="0" dirty="0"/>
          </a:p>
          <a:p>
            <a:pPr>
              <a:spcBef>
                <a:spcPts val="1200"/>
              </a:spcBef>
            </a:pPr>
            <a:r>
              <a:rPr lang="en-US" sz="2400" b="0" dirty="0"/>
              <a:t>To </a:t>
            </a:r>
            <a:r>
              <a:rPr lang="en-US" sz="2400" i="1" dirty="0" err="1"/>
              <a:t>develop&amp;debug</a:t>
            </a:r>
            <a:r>
              <a:rPr lang="en-US" sz="2400" b="0" dirty="0"/>
              <a:t> a Harmony3-application </a:t>
            </a:r>
            <a:r>
              <a:rPr lang="en-US" sz="2400" i="1" dirty="0"/>
              <a:t>in MPLABX</a:t>
            </a:r>
            <a:r>
              <a:rPr lang="en-US" sz="2400" b="0" dirty="0">
                <a:solidFill>
                  <a:schemeClr val="tx1"/>
                </a:solidFill>
              </a:rPr>
              <a:t> at91 tasks are:</a:t>
            </a:r>
            <a:endParaRPr lang="en-US" sz="2400" b="0" dirty="0"/>
          </a:p>
          <a:p>
            <a:pPr lvl="1">
              <a:spcBef>
                <a:spcPts val="1200"/>
              </a:spcBef>
              <a:buFont typeface="Courier New" panose="02070309020205020404" pitchFamily="49" charset="0"/>
              <a:buChar char="o"/>
            </a:pPr>
            <a:r>
              <a:rPr lang="en-US" sz="2400" dirty="0"/>
              <a:t>all at91-tasks like configure PLLs and setup DDR</a:t>
            </a:r>
          </a:p>
          <a:p>
            <a:pPr lvl="1">
              <a:spcBef>
                <a:spcPts val="1200"/>
              </a:spcBef>
              <a:buFont typeface="Courier New" panose="02070309020205020404" pitchFamily="49" charset="0"/>
              <a:buChar char="o"/>
            </a:pPr>
            <a:r>
              <a:rPr lang="en-US" sz="2400" dirty="0"/>
              <a:t>finally, just </a:t>
            </a:r>
            <a:r>
              <a:rPr lang="en-US" sz="2400" b="1" i="1" dirty="0" err="1"/>
              <a:t>loop@end</a:t>
            </a:r>
            <a:r>
              <a:rPr lang="en-US" sz="2400" b="1" i="1" dirty="0"/>
              <a:t> </a:t>
            </a:r>
            <a:r>
              <a:rPr lang="en-US" sz="2400" dirty="0"/>
              <a:t> (-&gt;at91_breaknone)</a:t>
            </a:r>
          </a:p>
          <a:p>
            <a:pPr marL="301752" lvl="1" indent="0">
              <a:spcBef>
                <a:spcPts val="1200"/>
              </a:spcBef>
              <a:buNone/>
            </a:pPr>
            <a:endParaRPr lang="en-US" sz="2400" b="1" i="1" dirty="0"/>
          </a:p>
          <a:p>
            <a:pPr marL="274320" lvl="2">
              <a:spcBef>
                <a:spcPts val="1200"/>
              </a:spcBef>
            </a:pPr>
            <a:r>
              <a:rPr lang="en-US" sz="2400" dirty="0">
                <a:solidFill>
                  <a:schemeClr val="tx1"/>
                </a:solidFill>
              </a:rPr>
              <a:t>But still don't know to create at91-variants -&gt; let's look at this next</a:t>
            </a:r>
          </a:p>
        </p:txBody>
      </p:sp>
    </p:spTree>
    <p:custDataLst>
      <p:tags r:id="rId1"/>
    </p:custDataLst>
    <p:extLst>
      <p:ext uri="{BB962C8B-B14F-4D97-AF65-F5344CB8AC3E}">
        <p14:creationId xmlns:p14="http://schemas.microsoft.com/office/powerpoint/2010/main" val="31324623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how to create at91 variants in MPLABX?</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829901"/>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sz="2400" b="0" dirty="0">
                <a:solidFill>
                  <a:schemeClr val="tx1"/>
                </a:solidFill>
              </a:rPr>
              <a:t>In the Linux world different at91-versions (like here at91_loopEnd and at91_loadNxtSw) are created with 'make </a:t>
            </a:r>
            <a:r>
              <a:rPr lang="en-US" sz="2400" b="0" dirty="0" err="1">
                <a:solidFill>
                  <a:schemeClr val="tx1"/>
                </a:solidFill>
              </a:rPr>
              <a:t>menuconfig</a:t>
            </a:r>
            <a:r>
              <a:rPr lang="en-US" sz="2400" b="0" dirty="0">
                <a:solidFill>
                  <a:schemeClr val="tx1"/>
                </a:solidFill>
              </a:rPr>
              <a:t>'</a:t>
            </a:r>
          </a:p>
          <a:p>
            <a:endParaRPr lang="en-US" sz="1800" b="0" dirty="0">
              <a:solidFill>
                <a:schemeClr val="tx1"/>
              </a:solidFill>
            </a:endParaRPr>
          </a:p>
          <a:p>
            <a:r>
              <a:rPr lang="en-US" sz="2400" b="0" dirty="0">
                <a:solidFill>
                  <a:schemeClr val="tx1"/>
                </a:solidFill>
              </a:rPr>
              <a:t>Ported </a:t>
            </a:r>
            <a:r>
              <a:rPr lang="en-US" sz="2400" b="0" dirty="0" err="1">
                <a:solidFill>
                  <a:schemeClr val="tx1"/>
                </a:solidFill>
              </a:rPr>
              <a:t>kConfig</a:t>
            </a:r>
            <a:r>
              <a:rPr lang="en-US" sz="2400" b="0" dirty="0">
                <a:solidFill>
                  <a:schemeClr val="tx1"/>
                </a:solidFill>
              </a:rPr>
              <a:t> into an MPLABX-</a:t>
            </a:r>
            <a:r>
              <a:rPr lang="en-US" sz="2400" b="0" dirty="0" err="1">
                <a:solidFill>
                  <a:schemeClr val="tx1"/>
                </a:solidFill>
              </a:rPr>
              <a:t>prj</a:t>
            </a:r>
            <a:r>
              <a:rPr lang="en-US" sz="2400" b="0" dirty="0">
                <a:solidFill>
                  <a:schemeClr val="tx1"/>
                </a:solidFill>
              </a:rPr>
              <a:t> -&gt; see 'at91.X\</a:t>
            </a:r>
            <a:r>
              <a:rPr lang="en-US" sz="2400" b="0" dirty="0" err="1">
                <a:solidFill>
                  <a:schemeClr val="tx1"/>
                </a:solidFill>
              </a:rPr>
              <a:t>nbproject</a:t>
            </a:r>
            <a:r>
              <a:rPr lang="en-US" sz="2400" b="0" dirty="0">
                <a:solidFill>
                  <a:schemeClr val="tx1"/>
                </a:solidFill>
              </a:rPr>
              <a:t>\' and 'at91.X\scripts\'</a:t>
            </a:r>
          </a:p>
          <a:p>
            <a:endParaRPr lang="en-US" sz="1800" b="0" dirty="0">
              <a:solidFill>
                <a:schemeClr val="tx1"/>
              </a:solidFill>
            </a:endParaRPr>
          </a:p>
          <a:p>
            <a:r>
              <a:rPr lang="en-US" sz="2400" b="0" dirty="0">
                <a:solidFill>
                  <a:schemeClr val="tx1"/>
                </a:solidFill>
              </a:rPr>
              <a:t>Besides </a:t>
            </a:r>
            <a:r>
              <a:rPr lang="en-US" sz="2400" b="0" dirty="0" err="1">
                <a:solidFill>
                  <a:schemeClr val="tx1"/>
                </a:solidFill>
              </a:rPr>
              <a:t>kConfig</a:t>
            </a:r>
            <a:r>
              <a:rPr lang="en-US" sz="2400" b="0" dirty="0">
                <a:solidFill>
                  <a:schemeClr val="tx1"/>
                </a:solidFill>
              </a:rPr>
              <a:t> you also need to cross-compile in MPLABX</a:t>
            </a:r>
          </a:p>
          <a:p>
            <a:pPr marL="0" indent="0">
              <a:buNone/>
            </a:pPr>
            <a:endParaRPr lang="en-US" sz="1800" b="0" dirty="0">
              <a:solidFill>
                <a:schemeClr val="tx1"/>
              </a:solidFill>
            </a:endParaRPr>
          </a:p>
          <a:p>
            <a:r>
              <a:rPr lang="en-US" sz="2400" b="0" dirty="0">
                <a:solidFill>
                  <a:schemeClr val="tx1"/>
                </a:solidFill>
              </a:rPr>
              <a:t>due to </a:t>
            </a:r>
            <a:r>
              <a:rPr lang="en-US" sz="2400" b="0" dirty="0" err="1">
                <a:solidFill>
                  <a:schemeClr val="tx1"/>
                </a:solidFill>
              </a:rPr>
              <a:t>kConfig</a:t>
            </a:r>
            <a:r>
              <a:rPr lang="en-US" sz="2400" b="0" dirty="0">
                <a:solidFill>
                  <a:schemeClr val="tx1"/>
                </a:solidFill>
              </a:rPr>
              <a:t> being available in MPLABX-</a:t>
            </a:r>
            <a:r>
              <a:rPr lang="en-US" sz="2400" b="0" dirty="0" err="1">
                <a:solidFill>
                  <a:schemeClr val="tx1"/>
                </a:solidFill>
              </a:rPr>
              <a:t>prjProps</a:t>
            </a:r>
            <a:r>
              <a:rPr lang="en-US" sz="2400" b="0" dirty="0">
                <a:solidFill>
                  <a:schemeClr val="tx1"/>
                </a:solidFill>
              </a:rPr>
              <a:t>, cannot use this </a:t>
            </a:r>
            <a:r>
              <a:rPr lang="en-US" sz="2400" b="0" dirty="0" err="1">
                <a:solidFill>
                  <a:schemeClr val="tx1"/>
                </a:solidFill>
              </a:rPr>
              <a:t>prj.X</a:t>
            </a:r>
            <a:r>
              <a:rPr lang="en-US" sz="2400" b="0" dirty="0">
                <a:solidFill>
                  <a:schemeClr val="tx1"/>
                </a:solidFill>
              </a:rPr>
              <a:t> as 'normal' embedded project to debug at91-sources itself -&gt; how to develop at91 in MPLABX later!</a:t>
            </a:r>
          </a:p>
          <a:p>
            <a:endParaRPr lang="en-US" sz="1800" b="0" dirty="0">
              <a:solidFill>
                <a:schemeClr val="tx1"/>
              </a:solidFill>
            </a:endParaRPr>
          </a:p>
          <a:p>
            <a:r>
              <a:rPr lang="en-US" sz="2400" b="0" dirty="0">
                <a:solidFill>
                  <a:schemeClr val="tx1"/>
                </a:solidFill>
              </a:rPr>
              <a:t>next slides show how to create at91 to run from NVM=SDCard </a:t>
            </a:r>
          </a:p>
          <a:p>
            <a:endParaRPr lang="en-US" sz="1800" b="0" dirty="0">
              <a:solidFill>
                <a:schemeClr val="tx1"/>
              </a:solidFill>
            </a:endParaRPr>
          </a:p>
          <a:p>
            <a:r>
              <a:rPr lang="en-US" sz="2400" b="0" dirty="0">
                <a:solidFill>
                  <a:schemeClr val="tx1"/>
                </a:solidFill>
              </a:rPr>
              <a:t>will see later what changes for other NVMs like eMMC, QSPI,…</a:t>
            </a:r>
          </a:p>
        </p:txBody>
      </p:sp>
    </p:spTree>
    <p:extLst>
      <p:ext uri="{BB962C8B-B14F-4D97-AF65-F5344CB8AC3E}">
        <p14:creationId xmlns:p14="http://schemas.microsoft.com/office/powerpoint/2010/main" val="4021664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how to create at91 variants</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540867"/>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solidFill>
                  <a:schemeClr val="tx1"/>
                </a:solidFill>
              </a:rPr>
              <a:t>Where to start ?</a:t>
            </a:r>
          </a:p>
          <a:p>
            <a:r>
              <a:rPr lang="en-US" sz="2400" b="0" dirty="0">
                <a:solidFill>
                  <a:schemeClr val="tx1"/>
                </a:solidFill>
              </a:rPr>
              <a:t>Harmony provides </a:t>
            </a:r>
            <a:br>
              <a:rPr lang="en-US" sz="2400" b="0" dirty="0">
                <a:solidFill>
                  <a:schemeClr val="tx1"/>
                </a:solidFill>
              </a:rPr>
            </a:br>
            <a:r>
              <a:rPr lang="en-US" sz="2400" b="0" dirty="0">
                <a:solidFill>
                  <a:schemeClr val="tx1"/>
                </a:solidFill>
              </a:rPr>
              <a:t>multiple at91-mplabx</a:t>
            </a:r>
            <a:br>
              <a:rPr lang="en-US" sz="2400" b="0" dirty="0">
                <a:solidFill>
                  <a:schemeClr val="tx1"/>
                </a:solidFill>
              </a:rPr>
            </a:br>
            <a:r>
              <a:rPr lang="en-US" sz="2400" b="0" dirty="0" err="1">
                <a:solidFill>
                  <a:schemeClr val="tx1"/>
                </a:solidFill>
              </a:rPr>
              <a:t>prjs</a:t>
            </a:r>
            <a:r>
              <a:rPr lang="en-US" sz="2400" b="0" dirty="0">
                <a:solidFill>
                  <a:schemeClr val="tx1"/>
                </a:solidFill>
              </a:rPr>
              <a:t> (all the same !?)</a:t>
            </a:r>
          </a:p>
          <a:p>
            <a:endParaRPr lang="en-US" sz="1800" b="0" dirty="0">
              <a:solidFill>
                <a:schemeClr val="tx1"/>
              </a:solidFill>
            </a:endParaRPr>
          </a:p>
          <a:p>
            <a:r>
              <a:rPr lang="en-US" sz="2400" b="0" dirty="0">
                <a:solidFill>
                  <a:schemeClr val="tx1"/>
                </a:solidFill>
              </a:rPr>
              <a:t>find one for your </a:t>
            </a:r>
            <a:br>
              <a:rPr lang="en-US" sz="2400" b="0" dirty="0">
                <a:solidFill>
                  <a:schemeClr val="tx1"/>
                </a:solidFill>
              </a:rPr>
            </a:br>
            <a:r>
              <a:rPr lang="en-US" sz="2400" b="0" dirty="0">
                <a:solidFill>
                  <a:schemeClr val="tx1"/>
                </a:solidFill>
              </a:rPr>
              <a:t>arch by simply </a:t>
            </a:r>
            <a:br>
              <a:rPr lang="en-US" sz="2400" b="0" dirty="0">
                <a:solidFill>
                  <a:schemeClr val="tx1"/>
                </a:solidFill>
              </a:rPr>
            </a:br>
            <a:r>
              <a:rPr lang="en-US" sz="2400" b="0" dirty="0">
                <a:solidFill>
                  <a:schemeClr val="tx1"/>
                </a:solidFill>
              </a:rPr>
              <a:t>searching the repo</a:t>
            </a:r>
            <a:br>
              <a:rPr lang="en-US" sz="2400" b="0" dirty="0">
                <a:solidFill>
                  <a:schemeClr val="tx1"/>
                </a:solidFill>
              </a:rPr>
            </a:br>
            <a:r>
              <a:rPr lang="en-US" sz="2400" b="0" dirty="0" err="1">
                <a:solidFill>
                  <a:schemeClr val="tx1"/>
                </a:solidFill>
              </a:rPr>
              <a:t>csp_apps</a:t>
            </a:r>
            <a:r>
              <a:rPr lang="en-US" sz="2400" b="0" dirty="0">
                <a:solidFill>
                  <a:schemeClr val="tx1"/>
                </a:solidFill>
              </a:rPr>
              <a:t>_&lt;</a:t>
            </a:r>
            <a:r>
              <a:rPr lang="en-US" sz="2400" b="0" dirty="0" err="1">
                <a:solidFill>
                  <a:schemeClr val="tx1"/>
                </a:solidFill>
              </a:rPr>
              <a:t>yourArch</a:t>
            </a:r>
            <a:r>
              <a:rPr lang="en-US" sz="2400" b="0" dirty="0">
                <a:solidFill>
                  <a:schemeClr val="tx1"/>
                </a:solidFill>
              </a:rPr>
              <a:t>&gt;</a:t>
            </a:r>
          </a:p>
          <a:p>
            <a:endParaRPr lang="en-US" sz="1800" b="0" dirty="0">
              <a:solidFill>
                <a:schemeClr val="tx1"/>
              </a:solidFill>
            </a:endParaRPr>
          </a:p>
          <a:p>
            <a:r>
              <a:rPr lang="en-US" sz="2400" b="0" dirty="0">
                <a:solidFill>
                  <a:schemeClr val="tx1"/>
                </a:solidFill>
              </a:rPr>
              <a:t>multiple at91-prj </a:t>
            </a:r>
            <a:br>
              <a:rPr lang="en-US" sz="2400" b="0" dirty="0">
                <a:solidFill>
                  <a:schemeClr val="tx1"/>
                </a:solidFill>
              </a:rPr>
            </a:br>
            <a:r>
              <a:rPr lang="en-US" sz="2400" b="0" dirty="0">
                <a:solidFill>
                  <a:schemeClr val="tx1"/>
                </a:solidFill>
              </a:rPr>
              <a:t>(likely all the same </a:t>
            </a:r>
            <a:br>
              <a:rPr lang="en-US" sz="2400" b="0" dirty="0">
                <a:solidFill>
                  <a:schemeClr val="tx1"/>
                </a:solidFill>
              </a:rPr>
            </a:br>
            <a:r>
              <a:rPr lang="en-US" sz="2400" b="0" i="1" dirty="0">
                <a:solidFill>
                  <a:srgbClr val="FF0000"/>
                </a:solidFill>
              </a:rPr>
              <a:t>never verified</a:t>
            </a:r>
            <a:r>
              <a:rPr lang="en-US" sz="2400" b="0" dirty="0">
                <a:solidFill>
                  <a:schemeClr val="tx1"/>
                </a:solidFill>
              </a:rPr>
              <a:t>!)</a:t>
            </a:r>
            <a:br>
              <a:rPr lang="en-US" sz="2400" b="0" dirty="0">
                <a:solidFill>
                  <a:schemeClr val="tx1"/>
                </a:solidFill>
              </a:rPr>
            </a:br>
            <a:r>
              <a:rPr lang="en-US" sz="2400" b="0" dirty="0">
                <a:solidFill>
                  <a:schemeClr val="tx1"/>
                </a:solidFill>
              </a:rPr>
              <a:t>copy one and start</a:t>
            </a:r>
          </a:p>
        </p:txBody>
      </p:sp>
      <p:pic>
        <p:nvPicPr>
          <p:cNvPr id="6" name="Picture 5">
            <a:extLst>
              <a:ext uri="{FF2B5EF4-FFF2-40B4-BE49-F238E27FC236}">
                <a16:creationId xmlns:a16="http://schemas.microsoft.com/office/drawing/2014/main" id="{0514CA70-9E2F-2793-8806-02F5C2814FB9}"/>
              </a:ext>
            </a:extLst>
          </p:cNvPr>
          <p:cNvPicPr>
            <a:picLocks noChangeAspect="1"/>
          </p:cNvPicPr>
          <p:nvPr/>
        </p:nvPicPr>
        <p:blipFill>
          <a:blip r:embed="rId3"/>
          <a:stretch>
            <a:fillRect/>
          </a:stretch>
        </p:blipFill>
        <p:spPr>
          <a:xfrm>
            <a:off x="3612406" y="1167138"/>
            <a:ext cx="8441049" cy="5039953"/>
          </a:xfrm>
          <a:prstGeom prst="rect">
            <a:avLst/>
          </a:prstGeom>
          <a:ln>
            <a:solidFill>
              <a:schemeClr val="tx1"/>
            </a:solidFill>
          </a:ln>
        </p:spPr>
      </p:pic>
      <p:sp>
        <p:nvSpPr>
          <p:cNvPr id="5" name="TextBox 4">
            <a:extLst>
              <a:ext uri="{FF2B5EF4-FFF2-40B4-BE49-F238E27FC236}">
                <a16:creationId xmlns:a16="http://schemas.microsoft.com/office/drawing/2014/main" id="{54545CDD-C71E-1407-70DD-DFB04CEFB429}"/>
              </a:ext>
            </a:extLst>
          </p:cNvPr>
          <p:cNvSpPr txBox="1"/>
          <p:nvPr/>
        </p:nvSpPr>
        <p:spPr>
          <a:xfrm>
            <a:off x="540031" y="6265050"/>
            <a:ext cx="10918906" cy="400110"/>
          </a:xfrm>
          <a:prstGeom prst="rect">
            <a:avLst/>
          </a:prstGeom>
          <a:noFill/>
        </p:spPr>
        <p:txBody>
          <a:bodyPr wrap="square" rtlCol="0">
            <a:spAutoFit/>
          </a:bodyPr>
          <a:lstStyle/>
          <a:p>
            <a:r>
              <a:rPr lang="de-DE" sz="2000" dirty="0">
                <a:solidFill>
                  <a:srgbClr val="FF0000"/>
                </a:solidFill>
              </a:rPr>
              <a:t>-&gt;next slides show alternative starting-point from </a:t>
            </a:r>
            <a:r>
              <a:rPr lang="de-DE" sz="2000" b="1" i="1" dirty="0">
                <a:solidFill>
                  <a:srgbClr val="FF0000"/>
                </a:solidFill>
              </a:rPr>
              <a:t>mchpDeveloperHelp</a:t>
            </a:r>
            <a:r>
              <a:rPr lang="de-DE" sz="2000" dirty="0">
                <a:solidFill>
                  <a:srgbClr val="FF0000"/>
                </a:solidFill>
              </a:rPr>
              <a:t> with lots more details</a:t>
            </a:r>
          </a:p>
        </p:txBody>
      </p:sp>
    </p:spTree>
    <p:extLst>
      <p:ext uri="{BB962C8B-B14F-4D97-AF65-F5344CB8AC3E}">
        <p14:creationId xmlns:p14="http://schemas.microsoft.com/office/powerpoint/2010/main" val="1236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start from </a:t>
            </a:r>
            <a:r>
              <a:rPr lang="en-US" dirty="0" err="1"/>
              <a:t>mchpDeveloperhelp</a:t>
            </a:r>
            <a:r>
              <a:rPr lang="en-US" dirty="0"/>
              <a:t> (1)</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540867"/>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solidFill>
                  <a:schemeClr val="tx1"/>
                </a:solidFill>
              </a:rPr>
              <a:t> </a:t>
            </a:r>
          </a:p>
        </p:txBody>
      </p:sp>
      <p:pic>
        <p:nvPicPr>
          <p:cNvPr id="7" name="Picture 6">
            <a:extLst>
              <a:ext uri="{FF2B5EF4-FFF2-40B4-BE49-F238E27FC236}">
                <a16:creationId xmlns:a16="http://schemas.microsoft.com/office/drawing/2014/main" id="{57571DA7-40A6-9CFD-C469-BAB28E0C3528}"/>
              </a:ext>
            </a:extLst>
          </p:cNvPr>
          <p:cNvPicPr>
            <a:picLocks noChangeAspect="1"/>
          </p:cNvPicPr>
          <p:nvPr/>
        </p:nvPicPr>
        <p:blipFill>
          <a:blip r:embed="rId3"/>
          <a:stretch>
            <a:fillRect/>
          </a:stretch>
        </p:blipFill>
        <p:spPr>
          <a:xfrm>
            <a:off x="267051" y="965399"/>
            <a:ext cx="5827361" cy="1620562"/>
          </a:xfrm>
          <a:prstGeom prst="rect">
            <a:avLst/>
          </a:prstGeom>
          <a:ln>
            <a:solidFill>
              <a:schemeClr val="tx1"/>
            </a:solidFill>
          </a:ln>
        </p:spPr>
      </p:pic>
      <p:pic>
        <p:nvPicPr>
          <p:cNvPr id="11" name="Picture 10">
            <a:extLst>
              <a:ext uri="{FF2B5EF4-FFF2-40B4-BE49-F238E27FC236}">
                <a16:creationId xmlns:a16="http://schemas.microsoft.com/office/drawing/2014/main" id="{0840F2DE-67F2-F4A3-D239-D8D4EC833242}"/>
              </a:ext>
            </a:extLst>
          </p:cNvPr>
          <p:cNvPicPr>
            <a:picLocks noChangeAspect="1"/>
          </p:cNvPicPr>
          <p:nvPr/>
        </p:nvPicPr>
        <p:blipFill>
          <a:blip r:embed="rId4"/>
          <a:stretch>
            <a:fillRect/>
          </a:stretch>
        </p:blipFill>
        <p:spPr>
          <a:xfrm>
            <a:off x="3878556" y="2031756"/>
            <a:ext cx="7539542" cy="4634333"/>
          </a:xfrm>
          <a:prstGeom prst="rect">
            <a:avLst/>
          </a:prstGeom>
          <a:ln>
            <a:solidFill>
              <a:schemeClr val="tx1"/>
            </a:solidFill>
          </a:ln>
        </p:spPr>
      </p:pic>
    </p:spTree>
    <p:extLst>
      <p:ext uri="{BB962C8B-B14F-4D97-AF65-F5344CB8AC3E}">
        <p14:creationId xmlns:p14="http://schemas.microsoft.com/office/powerpoint/2010/main" val="8594654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start from </a:t>
            </a:r>
            <a:r>
              <a:rPr lang="en-US" dirty="0" err="1"/>
              <a:t>mchpDeveloperhelp</a:t>
            </a:r>
            <a:r>
              <a:rPr lang="en-US" dirty="0"/>
              <a:t> (2)</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540867"/>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solidFill>
                  <a:schemeClr val="tx1"/>
                </a:solidFill>
              </a:rPr>
              <a:t> </a:t>
            </a:r>
          </a:p>
        </p:txBody>
      </p:sp>
      <p:pic>
        <p:nvPicPr>
          <p:cNvPr id="5" name="Picture 4">
            <a:extLst>
              <a:ext uri="{FF2B5EF4-FFF2-40B4-BE49-F238E27FC236}">
                <a16:creationId xmlns:a16="http://schemas.microsoft.com/office/drawing/2014/main" id="{C43532AE-6630-B343-8415-F2D7DDD9B246}"/>
              </a:ext>
            </a:extLst>
          </p:cNvPr>
          <p:cNvPicPr>
            <a:picLocks noChangeAspect="1"/>
          </p:cNvPicPr>
          <p:nvPr/>
        </p:nvPicPr>
        <p:blipFill>
          <a:blip r:embed="rId3"/>
          <a:stretch>
            <a:fillRect/>
          </a:stretch>
        </p:blipFill>
        <p:spPr>
          <a:xfrm>
            <a:off x="252499" y="1159140"/>
            <a:ext cx="5531949" cy="2918868"/>
          </a:xfrm>
          <a:prstGeom prst="rect">
            <a:avLst/>
          </a:prstGeom>
          <a:ln>
            <a:solidFill>
              <a:schemeClr val="tx1"/>
            </a:solidFill>
          </a:ln>
        </p:spPr>
      </p:pic>
      <p:pic>
        <p:nvPicPr>
          <p:cNvPr id="8" name="Picture 7">
            <a:extLst>
              <a:ext uri="{FF2B5EF4-FFF2-40B4-BE49-F238E27FC236}">
                <a16:creationId xmlns:a16="http://schemas.microsoft.com/office/drawing/2014/main" id="{D14FB7A5-4A97-5414-229B-B73AC16FB609}"/>
              </a:ext>
            </a:extLst>
          </p:cNvPr>
          <p:cNvPicPr>
            <a:picLocks noChangeAspect="1"/>
          </p:cNvPicPr>
          <p:nvPr/>
        </p:nvPicPr>
        <p:blipFill>
          <a:blip r:embed="rId4"/>
          <a:stretch>
            <a:fillRect/>
          </a:stretch>
        </p:blipFill>
        <p:spPr>
          <a:xfrm>
            <a:off x="6328911" y="2800678"/>
            <a:ext cx="5180080" cy="3503785"/>
          </a:xfrm>
          <a:prstGeom prst="rect">
            <a:avLst/>
          </a:prstGeom>
          <a:ln>
            <a:solidFill>
              <a:schemeClr val="tx1"/>
            </a:solidFill>
          </a:ln>
        </p:spPr>
      </p:pic>
    </p:spTree>
    <p:extLst>
      <p:ext uri="{BB962C8B-B14F-4D97-AF65-F5344CB8AC3E}">
        <p14:creationId xmlns:p14="http://schemas.microsoft.com/office/powerpoint/2010/main" val="4031568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expected output for demo on SAMA7-EK</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930188"/>
            <a:ext cx="11512702"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800" b="0" dirty="0"/>
              <a:t> </a:t>
            </a:r>
          </a:p>
        </p:txBody>
      </p:sp>
      <p:pic>
        <p:nvPicPr>
          <p:cNvPr id="13" name="Picture 12">
            <a:extLst>
              <a:ext uri="{FF2B5EF4-FFF2-40B4-BE49-F238E27FC236}">
                <a16:creationId xmlns:a16="http://schemas.microsoft.com/office/drawing/2014/main" id="{C6F465C3-A85C-7930-7588-B7C8494B1DD4}"/>
              </a:ext>
            </a:extLst>
          </p:cNvPr>
          <p:cNvPicPr>
            <a:picLocks noChangeAspect="1"/>
          </p:cNvPicPr>
          <p:nvPr/>
        </p:nvPicPr>
        <p:blipFill>
          <a:blip r:embed="rId3"/>
          <a:stretch>
            <a:fillRect/>
          </a:stretch>
        </p:blipFill>
        <p:spPr>
          <a:xfrm>
            <a:off x="338062" y="911770"/>
            <a:ext cx="7273234" cy="1705306"/>
          </a:xfrm>
          <a:prstGeom prst="rect">
            <a:avLst/>
          </a:prstGeom>
        </p:spPr>
      </p:pic>
      <p:pic>
        <p:nvPicPr>
          <p:cNvPr id="11" name="Picture 10">
            <a:extLst>
              <a:ext uri="{FF2B5EF4-FFF2-40B4-BE49-F238E27FC236}">
                <a16:creationId xmlns:a16="http://schemas.microsoft.com/office/drawing/2014/main" id="{BDD3CECC-1535-9BB2-D15A-3066ACE71403}"/>
              </a:ext>
            </a:extLst>
          </p:cNvPr>
          <p:cNvPicPr>
            <a:picLocks noChangeAspect="1"/>
          </p:cNvPicPr>
          <p:nvPr/>
        </p:nvPicPr>
        <p:blipFill>
          <a:blip r:embed="rId4"/>
          <a:stretch>
            <a:fillRect/>
          </a:stretch>
        </p:blipFill>
        <p:spPr>
          <a:xfrm>
            <a:off x="6094412" y="2280914"/>
            <a:ext cx="5661758" cy="4389452"/>
          </a:xfrm>
          <a:prstGeom prst="rect">
            <a:avLst/>
          </a:prstGeom>
        </p:spPr>
      </p:pic>
      <p:sp>
        <p:nvSpPr>
          <p:cNvPr id="6" name="Content Placeholder 5">
            <a:extLst>
              <a:ext uri="{FF2B5EF4-FFF2-40B4-BE49-F238E27FC236}">
                <a16:creationId xmlns:a16="http://schemas.microsoft.com/office/drawing/2014/main" id="{FCA2060D-C1FA-67C8-1599-304FAF2AFD11}"/>
              </a:ext>
            </a:extLst>
          </p:cNvPr>
          <p:cNvSpPr>
            <a:spLocks noGrp="1"/>
          </p:cNvSpPr>
          <p:nvPr>
            <p:ph idx="1"/>
          </p:nvPr>
        </p:nvSpPr>
        <p:spPr/>
        <p:txBody>
          <a:bodyPr/>
          <a:lstStyle/>
          <a:p>
            <a:pPr marL="0" indent="0">
              <a:buNone/>
            </a:pPr>
            <a:r>
              <a:rPr lang="de-DE" dirty="0"/>
              <a:t> </a:t>
            </a:r>
          </a:p>
        </p:txBody>
      </p:sp>
    </p:spTree>
    <p:extLst>
      <p:ext uri="{BB962C8B-B14F-4D97-AF65-F5344CB8AC3E}">
        <p14:creationId xmlns:p14="http://schemas.microsoft.com/office/powerpoint/2010/main" val="11544722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start from </a:t>
            </a:r>
            <a:r>
              <a:rPr lang="en-US" dirty="0" err="1"/>
              <a:t>mchpDeveloperhelp</a:t>
            </a:r>
            <a:r>
              <a:rPr lang="en-US" dirty="0"/>
              <a:t> (3)</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540867"/>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solidFill>
                  <a:schemeClr val="tx1"/>
                </a:solidFill>
              </a:rPr>
              <a:t> </a:t>
            </a:r>
          </a:p>
        </p:txBody>
      </p:sp>
      <p:pic>
        <p:nvPicPr>
          <p:cNvPr id="10" name="Picture 9">
            <a:extLst>
              <a:ext uri="{FF2B5EF4-FFF2-40B4-BE49-F238E27FC236}">
                <a16:creationId xmlns:a16="http://schemas.microsoft.com/office/drawing/2014/main" id="{DF2E139E-5E90-9DA3-C15D-0591D5306D56}"/>
              </a:ext>
            </a:extLst>
          </p:cNvPr>
          <p:cNvPicPr>
            <a:picLocks noChangeAspect="1"/>
          </p:cNvPicPr>
          <p:nvPr/>
        </p:nvPicPr>
        <p:blipFill>
          <a:blip r:embed="rId3"/>
          <a:stretch>
            <a:fillRect/>
          </a:stretch>
        </p:blipFill>
        <p:spPr>
          <a:xfrm>
            <a:off x="1531547" y="1161081"/>
            <a:ext cx="6732777" cy="4906940"/>
          </a:xfrm>
          <a:prstGeom prst="rect">
            <a:avLst/>
          </a:prstGeom>
          <a:ln>
            <a:solidFill>
              <a:schemeClr val="tx1"/>
            </a:solidFill>
          </a:ln>
        </p:spPr>
      </p:pic>
    </p:spTree>
    <p:extLst>
      <p:ext uri="{BB962C8B-B14F-4D97-AF65-F5344CB8AC3E}">
        <p14:creationId xmlns:p14="http://schemas.microsoft.com/office/powerpoint/2010/main" val="29993751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start from </a:t>
            </a:r>
            <a:r>
              <a:rPr lang="en-US" dirty="0" err="1"/>
              <a:t>mchpDeveloperhelp</a:t>
            </a:r>
            <a:r>
              <a:rPr lang="en-US" dirty="0"/>
              <a:t> (4)</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540867"/>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solidFill>
                  <a:schemeClr val="tx1"/>
                </a:solidFill>
              </a:rPr>
              <a:t> </a:t>
            </a:r>
          </a:p>
        </p:txBody>
      </p:sp>
      <p:sp>
        <p:nvSpPr>
          <p:cNvPr id="6" name="TextBox 5">
            <a:extLst>
              <a:ext uri="{FF2B5EF4-FFF2-40B4-BE49-F238E27FC236}">
                <a16:creationId xmlns:a16="http://schemas.microsoft.com/office/drawing/2014/main" id="{42725FF6-E361-8B93-FD31-2249BAF542F2}"/>
              </a:ext>
            </a:extLst>
          </p:cNvPr>
          <p:cNvSpPr txBox="1"/>
          <p:nvPr/>
        </p:nvSpPr>
        <p:spPr>
          <a:xfrm>
            <a:off x="338061" y="1056014"/>
            <a:ext cx="10658918" cy="4370427"/>
          </a:xfrm>
          <a:prstGeom prst="rect">
            <a:avLst/>
          </a:prstGeom>
          <a:solidFill>
            <a:schemeClr val="bg1"/>
          </a:solidFill>
          <a:ln>
            <a:solidFill>
              <a:schemeClr val="tx1"/>
            </a:solidFill>
          </a:ln>
        </p:spPr>
        <p:txBody>
          <a:bodyPr wrap="square" rtlCol="0">
            <a:spAutoFit/>
          </a:bodyPr>
          <a:lstStyle/>
          <a:p>
            <a:pPr marL="450850" indent="-450850"/>
            <a:r>
              <a:rPr lang="de-DE" sz="2000" dirty="0"/>
              <a:t>Direct link to microchipDeveloperHelp page:</a:t>
            </a:r>
            <a:br>
              <a:rPr lang="de-DE" sz="2000" dirty="0"/>
            </a:br>
            <a:r>
              <a:rPr lang="de-DE" sz="2000" dirty="0">
                <a:hlinkClick r:id="rId3"/>
              </a:rPr>
              <a:t>at91-4-MPUs-w-H3-in-MPLABX-on-mchpDevHelp</a:t>
            </a:r>
            <a:endParaRPr lang="de-DE" sz="2000" u="sng" dirty="0"/>
          </a:p>
          <a:p>
            <a:r>
              <a:rPr lang="de-DE" sz="2000" u="sng" dirty="0"/>
              <a:t>Basic steps:</a:t>
            </a:r>
          </a:p>
          <a:p>
            <a:pPr marL="457200" indent="-457200">
              <a:spcBef>
                <a:spcPts val="600"/>
              </a:spcBef>
              <a:buFont typeface="+mj-lt"/>
              <a:buAutoNum type="arabicPeriod"/>
            </a:pPr>
            <a:r>
              <a:rPr lang="de-DE" sz="2000" dirty="0"/>
              <a:t>Get at91-repository from official MPU32-repo:</a:t>
            </a:r>
            <a:br>
              <a:rPr lang="de-DE" sz="2000" dirty="0"/>
            </a:br>
            <a:r>
              <a:rPr lang="de-DE" sz="1800" dirty="0">
                <a:solidFill>
                  <a:srgbClr val="0070C0"/>
                </a:solidFill>
                <a:latin typeface="Courier New" panose="02070309020205020404" pitchFamily="49" charset="0"/>
                <a:cs typeface="Courier New" panose="02070309020205020404" pitchFamily="49" charset="0"/>
              </a:rPr>
              <a:t>()&gt; </a:t>
            </a:r>
            <a:r>
              <a:rPr lang="de-DE" altLang="de-DE" sz="1800" dirty="0">
                <a:solidFill>
                  <a:srgbClr val="0070C0"/>
                </a:solidFill>
                <a:latin typeface="Courier New" panose="02070309020205020404" pitchFamily="49" charset="0"/>
                <a:cs typeface="Courier New" panose="02070309020205020404" pitchFamily="49" charset="0"/>
              </a:rPr>
              <a:t>git clone git://github.com/linux4sam/at91bootstrap.git </a:t>
            </a:r>
            <a:endParaRPr lang="de-DE" altLang="de-DE" sz="2000" dirty="0">
              <a:solidFill>
                <a:srgbClr val="0070C0"/>
              </a:solidFill>
              <a:latin typeface="Courier New" panose="02070309020205020404" pitchFamily="49" charset="0"/>
              <a:cs typeface="Courier New" panose="02070309020205020404" pitchFamily="49" charset="0"/>
            </a:endParaRPr>
          </a:p>
          <a:p>
            <a:pPr marL="457200" indent="-457200">
              <a:spcBef>
                <a:spcPts val="600"/>
              </a:spcBef>
              <a:buFont typeface="+mj-lt"/>
              <a:buAutoNum type="arabicPeriod"/>
            </a:pPr>
            <a:r>
              <a:rPr lang="de-DE" sz="2000" dirty="0"/>
              <a:t>For convenience might want to rename the create directory '</a:t>
            </a:r>
            <a:r>
              <a:rPr lang="de-DE" altLang="de-DE" sz="2000" dirty="0">
                <a:latin typeface="Courier New" panose="02070309020205020404" pitchFamily="49" charset="0"/>
                <a:cs typeface="Courier New" panose="02070309020205020404" pitchFamily="49" charset="0"/>
              </a:rPr>
              <a:t>at91bootstrap</a:t>
            </a:r>
            <a:r>
              <a:rPr lang="de-DE" sz="2000" dirty="0"/>
              <a:t>' to  '</a:t>
            </a:r>
            <a:r>
              <a:rPr lang="de-DE" altLang="de-DE" sz="2000" dirty="0">
                <a:solidFill>
                  <a:srgbClr val="0070C0"/>
                </a:solidFill>
                <a:latin typeface="Courier New" panose="02070309020205020404" pitchFamily="49" charset="0"/>
                <a:cs typeface="Courier New" panose="02070309020205020404" pitchFamily="49" charset="0"/>
              </a:rPr>
              <a:t>at91bootstrap.X</a:t>
            </a:r>
            <a:r>
              <a:rPr lang="de-DE" sz="2000" dirty="0"/>
              <a:t>' so you can immediately see it's an MPLABX project</a:t>
            </a:r>
          </a:p>
          <a:p>
            <a:pPr marL="457200" indent="-457200">
              <a:spcBef>
                <a:spcPts val="600"/>
              </a:spcBef>
              <a:buFont typeface="+mj-lt"/>
              <a:buAutoNum type="arabicPeriod"/>
            </a:pPr>
            <a:r>
              <a:rPr lang="de-DE" sz="2000" dirty="0"/>
              <a:t>This repo contains the </a:t>
            </a:r>
            <a:br>
              <a:rPr lang="de-DE" sz="2000" dirty="0"/>
            </a:br>
            <a:r>
              <a:rPr lang="de-DE" sz="2000" dirty="0"/>
              <a:t>MPLABX needed files+dirs </a:t>
            </a:r>
            <a:br>
              <a:rPr lang="de-DE" sz="2000" dirty="0"/>
            </a:br>
            <a:r>
              <a:rPr lang="de-DE" sz="2000" dirty="0"/>
              <a:t>'nbproject\' and 'scripts\'</a:t>
            </a:r>
          </a:p>
          <a:p>
            <a:pPr marL="457200" indent="-457200">
              <a:spcBef>
                <a:spcPts val="600"/>
              </a:spcBef>
              <a:buFont typeface="+mj-lt"/>
              <a:buAutoNum type="arabicPeriod"/>
            </a:pPr>
            <a:r>
              <a:rPr lang="de-DE" sz="2000" dirty="0"/>
              <a:t>only need to first select in </a:t>
            </a:r>
            <a:br>
              <a:rPr lang="de-DE" sz="2000" dirty="0"/>
            </a:br>
            <a:r>
              <a:rPr lang="de-DE" sz="2000" dirty="0"/>
              <a:t>MPLABX-projectProperties </a:t>
            </a:r>
            <a:br>
              <a:rPr lang="de-DE" sz="2000" dirty="0"/>
            </a:br>
            <a:r>
              <a:rPr lang="de-DE" sz="2000" dirty="0"/>
              <a:t>the correct/your MPU</a:t>
            </a:r>
          </a:p>
        </p:txBody>
      </p:sp>
      <p:pic>
        <p:nvPicPr>
          <p:cNvPr id="11" name="Picture 10">
            <a:extLst>
              <a:ext uri="{FF2B5EF4-FFF2-40B4-BE49-F238E27FC236}">
                <a16:creationId xmlns:a16="http://schemas.microsoft.com/office/drawing/2014/main" id="{58B6BDE0-0D5A-F7FE-4E85-611B4054378F}"/>
              </a:ext>
            </a:extLst>
          </p:cNvPr>
          <p:cNvPicPr>
            <a:picLocks noChangeAspect="1"/>
          </p:cNvPicPr>
          <p:nvPr/>
        </p:nvPicPr>
        <p:blipFill>
          <a:blip r:embed="rId4"/>
          <a:stretch>
            <a:fillRect/>
          </a:stretch>
        </p:blipFill>
        <p:spPr>
          <a:xfrm>
            <a:off x="3798469" y="3376771"/>
            <a:ext cx="8103462" cy="3231127"/>
          </a:xfrm>
          <a:prstGeom prst="rect">
            <a:avLst/>
          </a:prstGeom>
          <a:ln>
            <a:solidFill>
              <a:schemeClr val="tx1"/>
            </a:solidFill>
          </a:ln>
        </p:spPr>
      </p:pic>
    </p:spTree>
    <p:extLst>
      <p:ext uri="{BB962C8B-B14F-4D97-AF65-F5344CB8AC3E}">
        <p14:creationId xmlns:p14="http://schemas.microsoft.com/office/powerpoint/2010/main" val="37292572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at91 MPLABX project properties</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829901"/>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sz="2400" b="0" dirty="0">
                <a:solidFill>
                  <a:schemeClr val="tx1"/>
                </a:solidFill>
              </a:rPr>
              <a:t>opening such at91.X project, first </a:t>
            </a:r>
            <a:br>
              <a:rPr lang="en-US" sz="2400" b="0" dirty="0">
                <a:solidFill>
                  <a:schemeClr val="tx1"/>
                </a:solidFill>
              </a:rPr>
            </a:br>
            <a:r>
              <a:rPr lang="en-US" sz="2400" b="0" dirty="0">
                <a:solidFill>
                  <a:schemeClr val="tx1"/>
                </a:solidFill>
              </a:rPr>
              <a:t>make sure correct MPU is set and</a:t>
            </a:r>
            <a:br>
              <a:rPr lang="en-US" sz="2400" b="0" dirty="0">
                <a:solidFill>
                  <a:schemeClr val="tx1"/>
                </a:solidFill>
              </a:rPr>
            </a:br>
            <a:r>
              <a:rPr lang="en-US" sz="2400" b="0" dirty="0">
                <a:solidFill>
                  <a:schemeClr val="tx1"/>
                </a:solidFill>
              </a:rPr>
              <a:t>latest DFP is selected</a:t>
            </a:r>
          </a:p>
          <a:p>
            <a:endParaRPr lang="en-US" sz="2400" b="0" dirty="0">
              <a:solidFill>
                <a:schemeClr val="tx1"/>
              </a:solidFill>
            </a:endParaRPr>
          </a:p>
          <a:p>
            <a:r>
              <a:rPr lang="en-US" sz="2400" b="0" dirty="0">
                <a:solidFill>
                  <a:schemeClr val="tx1"/>
                </a:solidFill>
              </a:rPr>
              <a:t>Then notice the different </a:t>
            </a:r>
            <a:br>
              <a:rPr lang="en-US" sz="2400" b="0" dirty="0">
                <a:solidFill>
                  <a:schemeClr val="tx1"/>
                </a:solidFill>
              </a:rPr>
            </a:br>
            <a:r>
              <a:rPr lang="en-US" sz="2400" b="0" dirty="0">
                <a:solidFill>
                  <a:schemeClr val="tx1"/>
                </a:solidFill>
              </a:rPr>
              <a:t>project properties. Instead of </a:t>
            </a:r>
            <a:br>
              <a:rPr lang="en-US" sz="2400" b="0" dirty="0">
                <a:solidFill>
                  <a:schemeClr val="tx1"/>
                </a:solidFill>
              </a:rPr>
            </a:br>
            <a:r>
              <a:rPr lang="en-US" sz="2400" b="0" dirty="0">
                <a:solidFill>
                  <a:schemeClr val="tx1"/>
                </a:solidFill>
              </a:rPr>
              <a:t>typical entries for a MPLABX-</a:t>
            </a:r>
            <a:r>
              <a:rPr lang="en-US" sz="2400" b="0" dirty="0" err="1">
                <a:solidFill>
                  <a:schemeClr val="tx1"/>
                </a:solidFill>
              </a:rPr>
              <a:t>prj</a:t>
            </a:r>
            <a:r>
              <a:rPr lang="en-US" sz="2400" b="0" dirty="0">
                <a:solidFill>
                  <a:schemeClr val="tx1"/>
                </a:solidFill>
              </a:rPr>
              <a:t> </a:t>
            </a:r>
            <a:br>
              <a:rPr lang="en-US" sz="2400" b="0" dirty="0">
                <a:solidFill>
                  <a:schemeClr val="tx1"/>
                </a:solidFill>
              </a:rPr>
            </a:br>
            <a:r>
              <a:rPr lang="en-US" sz="2400" b="0" dirty="0">
                <a:solidFill>
                  <a:schemeClr val="tx1"/>
                </a:solidFill>
              </a:rPr>
              <a:t>you only find:</a:t>
            </a:r>
          </a:p>
          <a:p>
            <a:pPr lvl="1">
              <a:tabLst>
                <a:tab pos="1879600" algn="l"/>
              </a:tabLst>
            </a:pPr>
            <a:endParaRPr lang="en-US" sz="2400" dirty="0">
              <a:solidFill>
                <a:schemeClr val="tx1"/>
              </a:solidFill>
            </a:endParaRPr>
          </a:p>
          <a:p>
            <a:pPr lvl="1">
              <a:tabLst>
                <a:tab pos="1879600" algn="l"/>
              </a:tabLst>
            </a:pPr>
            <a:r>
              <a:rPr lang="en-US" sz="2400" dirty="0" err="1">
                <a:solidFill>
                  <a:schemeClr val="tx1"/>
                </a:solidFill>
              </a:rPr>
              <a:t>Makefile</a:t>
            </a:r>
            <a:r>
              <a:rPr lang="en-US" sz="2400" dirty="0">
                <a:solidFill>
                  <a:schemeClr val="tx1"/>
                </a:solidFill>
              </a:rPr>
              <a:t>	-&gt; cross-compile</a:t>
            </a:r>
          </a:p>
          <a:p>
            <a:pPr lvl="1">
              <a:tabLst>
                <a:tab pos="1879600" algn="l"/>
              </a:tabLst>
            </a:pPr>
            <a:endParaRPr lang="en-US" sz="2400" b="0" dirty="0">
              <a:solidFill>
                <a:schemeClr val="tx1"/>
              </a:solidFill>
            </a:endParaRPr>
          </a:p>
          <a:p>
            <a:pPr lvl="1">
              <a:tabLst>
                <a:tab pos="1879600" algn="l"/>
              </a:tabLst>
            </a:pPr>
            <a:r>
              <a:rPr lang="en-US" sz="2400" b="0" dirty="0" err="1">
                <a:solidFill>
                  <a:schemeClr val="tx1"/>
                </a:solidFill>
              </a:rPr>
              <a:t>Kconfig</a:t>
            </a:r>
            <a:r>
              <a:rPr lang="en-US" sz="2400" b="0" dirty="0">
                <a:solidFill>
                  <a:schemeClr val="tx1"/>
                </a:solidFill>
              </a:rPr>
              <a:t>	-&gt; system-configuration</a:t>
            </a:r>
          </a:p>
          <a:p>
            <a:endParaRPr lang="en-US" sz="2400" b="0" dirty="0">
              <a:solidFill>
                <a:schemeClr val="tx1"/>
              </a:solidFill>
            </a:endParaRPr>
          </a:p>
          <a:p>
            <a:endParaRPr lang="en-US" sz="2400" b="0" dirty="0">
              <a:solidFill>
                <a:schemeClr val="tx1"/>
              </a:solidFill>
            </a:endParaRPr>
          </a:p>
          <a:p>
            <a:endParaRPr lang="en-US" sz="2400" b="0" dirty="0">
              <a:solidFill>
                <a:schemeClr val="tx1"/>
              </a:solidFill>
            </a:endParaRPr>
          </a:p>
        </p:txBody>
      </p:sp>
      <p:pic>
        <p:nvPicPr>
          <p:cNvPr id="8" name="Picture 7">
            <a:extLst>
              <a:ext uri="{FF2B5EF4-FFF2-40B4-BE49-F238E27FC236}">
                <a16:creationId xmlns:a16="http://schemas.microsoft.com/office/drawing/2014/main" id="{6F0C0C11-F4A9-1F80-9779-E72953E5C0E6}"/>
              </a:ext>
            </a:extLst>
          </p:cNvPr>
          <p:cNvPicPr>
            <a:picLocks noChangeAspect="1"/>
          </p:cNvPicPr>
          <p:nvPr/>
        </p:nvPicPr>
        <p:blipFill>
          <a:blip r:embed="rId3"/>
          <a:stretch>
            <a:fillRect/>
          </a:stretch>
        </p:blipFill>
        <p:spPr>
          <a:xfrm>
            <a:off x="5812377" y="1629428"/>
            <a:ext cx="6241078" cy="5036661"/>
          </a:xfrm>
          <a:prstGeom prst="rect">
            <a:avLst/>
          </a:prstGeom>
          <a:ln>
            <a:solidFill>
              <a:schemeClr val="tx1"/>
            </a:solidFill>
          </a:ln>
        </p:spPr>
      </p:pic>
      <p:cxnSp>
        <p:nvCxnSpPr>
          <p:cNvPr id="5" name="Straight Arrow Connector 4">
            <a:extLst>
              <a:ext uri="{FF2B5EF4-FFF2-40B4-BE49-F238E27FC236}">
                <a16:creationId xmlns:a16="http://schemas.microsoft.com/office/drawing/2014/main" id="{048A1605-A75A-F7EE-5608-43E2DA2624F4}"/>
              </a:ext>
            </a:extLst>
          </p:cNvPr>
          <p:cNvCxnSpPr>
            <a:cxnSpLocks/>
          </p:cNvCxnSpPr>
          <p:nvPr/>
        </p:nvCxnSpPr>
        <p:spPr>
          <a:xfrm>
            <a:off x="4507820" y="4787468"/>
            <a:ext cx="2355688" cy="396852"/>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2E13B931-EFA1-012D-415A-5B56A1F399CA}"/>
              </a:ext>
            </a:extLst>
          </p:cNvPr>
          <p:cNvCxnSpPr>
            <a:cxnSpLocks/>
          </p:cNvCxnSpPr>
          <p:nvPr/>
        </p:nvCxnSpPr>
        <p:spPr>
          <a:xfrm flipV="1">
            <a:off x="5309292" y="5376231"/>
            <a:ext cx="1554216" cy="214716"/>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B3435330-0FD5-A251-9167-936DC60693FD}"/>
              </a:ext>
            </a:extLst>
          </p:cNvPr>
          <p:cNvGrpSpPr/>
          <p:nvPr/>
        </p:nvGrpSpPr>
        <p:grpSpPr>
          <a:xfrm>
            <a:off x="3844887" y="884126"/>
            <a:ext cx="5982159" cy="1748669"/>
            <a:chOff x="3844887" y="884126"/>
            <a:chExt cx="5982159" cy="1748669"/>
          </a:xfrm>
        </p:grpSpPr>
        <p:pic>
          <p:nvPicPr>
            <p:cNvPr id="3" name="Picture 2">
              <a:extLst>
                <a:ext uri="{FF2B5EF4-FFF2-40B4-BE49-F238E27FC236}">
                  <a16:creationId xmlns:a16="http://schemas.microsoft.com/office/drawing/2014/main" id="{5BD84A56-5535-9C6A-D449-D3874191C455}"/>
                </a:ext>
              </a:extLst>
            </p:cNvPr>
            <p:cNvPicPr>
              <a:picLocks noChangeAspect="1"/>
            </p:cNvPicPr>
            <p:nvPr/>
          </p:nvPicPr>
          <p:blipFill>
            <a:blip r:embed="rId4"/>
            <a:stretch>
              <a:fillRect/>
            </a:stretch>
          </p:blipFill>
          <p:spPr>
            <a:xfrm>
              <a:off x="5441494" y="884126"/>
              <a:ext cx="4385552" cy="1748669"/>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B4E55F5D-28CE-B2D8-5CAF-44EFF1B0D8A4}"/>
                </a:ext>
              </a:extLst>
            </p:cNvPr>
            <p:cNvCxnSpPr>
              <a:cxnSpLocks/>
            </p:cNvCxnSpPr>
            <p:nvPr/>
          </p:nvCxnSpPr>
          <p:spPr>
            <a:xfrm>
              <a:off x="3844887" y="2070532"/>
              <a:ext cx="3018621" cy="88774"/>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FDFEE4A-1C1D-4E6C-86A0-B547FA76F811}"/>
                </a:ext>
              </a:extLst>
            </p:cNvPr>
            <p:cNvCxnSpPr>
              <a:cxnSpLocks/>
            </p:cNvCxnSpPr>
            <p:nvPr/>
          </p:nvCxnSpPr>
          <p:spPr>
            <a:xfrm flipV="1">
              <a:off x="3844887" y="1155939"/>
              <a:ext cx="4847421" cy="914593"/>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38717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cross-compile at91 with XC32</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829901"/>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sz="2400" b="0" dirty="0">
                <a:solidFill>
                  <a:schemeClr val="tx1"/>
                </a:solidFill>
              </a:rPr>
              <a:t>entry '</a:t>
            </a:r>
            <a:r>
              <a:rPr lang="en-US" sz="2400" b="0" dirty="0" err="1">
                <a:solidFill>
                  <a:schemeClr val="tx1"/>
                </a:solidFill>
              </a:rPr>
              <a:t>Makefile</a:t>
            </a:r>
            <a:r>
              <a:rPr lang="en-US" sz="2400" b="0" dirty="0">
                <a:solidFill>
                  <a:schemeClr val="tx1"/>
                </a:solidFill>
              </a:rPr>
              <a:t>' -&gt; use XC32 to cross-compile the at91 sources </a:t>
            </a:r>
          </a:p>
          <a:p>
            <a:pPr marL="266700" indent="0">
              <a:buNone/>
              <a:tabLst>
                <a:tab pos="1701800" algn="l"/>
              </a:tabLst>
            </a:pPr>
            <a:r>
              <a:rPr lang="en-US" sz="1400" b="0" dirty="0">
                <a:solidFill>
                  <a:srgbClr val="0070C0"/>
                </a:solidFill>
                <a:latin typeface="Courier New" panose="02070309020205020404" pitchFamily="49" charset="0"/>
                <a:cs typeface="Courier New" panose="02070309020205020404" pitchFamily="49" charset="0"/>
              </a:rPr>
              <a:t>build:	make CROSS_COMPILE="C:\Program Files\Microchip\xc32\v4.21\bin\bin\pic32c-"</a:t>
            </a:r>
          </a:p>
          <a:p>
            <a:pPr marL="266700" indent="0">
              <a:buNone/>
              <a:tabLst>
                <a:tab pos="1701800" algn="l"/>
              </a:tabLst>
            </a:pPr>
            <a:r>
              <a:rPr lang="en-US" sz="1400" b="0" dirty="0" err="1">
                <a:solidFill>
                  <a:srgbClr val="0070C0"/>
                </a:solidFill>
                <a:latin typeface="Courier New" panose="02070309020205020404" pitchFamily="49" charset="0"/>
                <a:cs typeface="Courier New" panose="02070309020205020404" pitchFamily="49" charset="0"/>
              </a:rPr>
              <a:t>DebugBuild</a:t>
            </a:r>
            <a:r>
              <a:rPr lang="en-US" sz="1400" b="0" dirty="0">
                <a:solidFill>
                  <a:srgbClr val="0070C0"/>
                </a:solidFill>
                <a:latin typeface="Courier New" panose="02070309020205020404" pitchFamily="49" charset="0"/>
                <a:cs typeface="Courier New" panose="02070309020205020404" pitchFamily="49" charset="0"/>
              </a:rPr>
              <a:t>:	make CROSS_COMPILE="C:\Program Files\Microchip\xc32\v4.21\bin\bin\pic32c-"</a:t>
            </a:r>
          </a:p>
          <a:p>
            <a:pPr marL="266700" indent="0">
              <a:buNone/>
              <a:tabLst>
                <a:tab pos="1701800" algn="l"/>
              </a:tabLst>
            </a:pPr>
            <a:r>
              <a:rPr lang="en-US" sz="1400" b="0" dirty="0">
                <a:solidFill>
                  <a:srgbClr val="0070C0"/>
                </a:solidFill>
                <a:latin typeface="Courier New" panose="02070309020205020404" pitchFamily="49" charset="0"/>
                <a:cs typeface="Courier New" panose="02070309020205020404" pitchFamily="49" charset="0"/>
              </a:rPr>
              <a:t>Clean:	make </a:t>
            </a:r>
            <a:r>
              <a:rPr lang="en-US" sz="1400" b="0" dirty="0" err="1">
                <a:solidFill>
                  <a:srgbClr val="0070C0"/>
                </a:solidFill>
                <a:latin typeface="Courier New" panose="02070309020205020404" pitchFamily="49" charset="0"/>
                <a:cs typeface="Courier New" panose="02070309020205020404" pitchFamily="49" charset="0"/>
              </a:rPr>
              <a:t>mplabclean</a:t>
            </a:r>
            <a:r>
              <a:rPr lang="en-US" sz="1400" b="0" dirty="0">
                <a:solidFill>
                  <a:srgbClr val="0070C0"/>
                </a:solidFill>
                <a:latin typeface="Courier New" panose="02070309020205020404" pitchFamily="49" charset="0"/>
                <a:cs typeface="Courier New" panose="02070309020205020404" pitchFamily="49" charset="0"/>
              </a:rPr>
              <a:t> CROSS_COMPILE="C:\Program Files\Microchip\xc32\v4.21\bin\bin\pic32c-"</a:t>
            </a:r>
          </a:p>
          <a:p>
            <a:pPr marL="0" indent="0">
              <a:buNone/>
              <a:tabLst>
                <a:tab pos="1435100" algn="l"/>
              </a:tabLst>
            </a:pPr>
            <a:endParaRPr lang="en-US" sz="1400" b="0" dirty="0">
              <a:solidFill>
                <a:srgbClr val="0070C0"/>
              </a:solidFill>
              <a:latin typeface="Courier New" panose="02070309020205020404" pitchFamily="49" charset="0"/>
              <a:cs typeface="Courier New" panose="02070309020205020404" pitchFamily="49" charset="0"/>
            </a:endParaRPr>
          </a:p>
          <a:p>
            <a:pPr marL="0" indent="0">
              <a:buNone/>
            </a:pPr>
            <a:endParaRPr lang="en-US" sz="1600" b="0" dirty="0">
              <a:solidFill>
                <a:srgbClr val="0070C0"/>
              </a:solidFill>
              <a:latin typeface="Courier New" panose="02070309020205020404" pitchFamily="49" charset="0"/>
              <a:cs typeface="Courier New" panose="02070309020205020404" pitchFamily="49" charset="0"/>
            </a:endParaRPr>
          </a:p>
          <a:p>
            <a:pPr marL="0" indent="0">
              <a:buNone/>
            </a:pPr>
            <a:endParaRPr lang="en-US" sz="2400" b="0" dirty="0">
              <a:solidFill>
                <a:schemeClr val="tx1"/>
              </a:solidFill>
            </a:endParaRPr>
          </a:p>
        </p:txBody>
      </p:sp>
      <p:grpSp>
        <p:nvGrpSpPr>
          <p:cNvPr id="5" name="Group 4">
            <a:extLst>
              <a:ext uri="{FF2B5EF4-FFF2-40B4-BE49-F238E27FC236}">
                <a16:creationId xmlns:a16="http://schemas.microsoft.com/office/drawing/2014/main" id="{96C7EE0D-72B7-4714-A6D0-15713FAF0142}"/>
              </a:ext>
            </a:extLst>
          </p:cNvPr>
          <p:cNvGrpSpPr/>
          <p:nvPr/>
        </p:nvGrpSpPr>
        <p:grpSpPr>
          <a:xfrm>
            <a:off x="1065388" y="2269353"/>
            <a:ext cx="9386712" cy="4424241"/>
            <a:chOff x="1065388" y="2269353"/>
            <a:chExt cx="9386712" cy="4424241"/>
          </a:xfrm>
        </p:grpSpPr>
        <p:pic>
          <p:nvPicPr>
            <p:cNvPr id="12" name="Picture 11">
              <a:extLst>
                <a:ext uri="{FF2B5EF4-FFF2-40B4-BE49-F238E27FC236}">
                  <a16:creationId xmlns:a16="http://schemas.microsoft.com/office/drawing/2014/main" id="{F41F98AA-9433-39FB-9A0F-01A65B12F9EB}"/>
                </a:ext>
              </a:extLst>
            </p:cNvPr>
            <p:cNvPicPr>
              <a:picLocks noChangeAspect="1"/>
            </p:cNvPicPr>
            <p:nvPr/>
          </p:nvPicPr>
          <p:blipFill>
            <a:blip r:embed="rId3"/>
            <a:stretch>
              <a:fillRect/>
            </a:stretch>
          </p:blipFill>
          <p:spPr>
            <a:xfrm>
              <a:off x="1065388" y="2269353"/>
              <a:ext cx="9386712" cy="4424241"/>
            </a:xfrm>
            <a:prstGeom prst="rect">
              <a:avLst/>
            </a:prstGeom>
            <a:ln>
              <a:solidFill>
                <a:schemeClr val="tx1"/>
              </a:solidFill>
            </a:ln>
          </p:spPr>
        </p:pic>
        <p:sp>
          <p:nvSpPr>
            <p:cNvPr id="3" name="Rectangle 2">
              <a:extLst>
                <a:ext uri="{FF2B5EF4-FFF2-40B4-BE49-F238E27FC236}">
                  <a16:creationId xmlns:a16="http://schemas.microsoft.com/office/drawing/2014/main" id="{43B2FC71-68DA-F6C7-E118-48E32C014150}"/>
                </a:ext>
              </a:extLst>
            </p:cNvPr>
            <p:cNvSpPr/>
            <p:nvPr/>
          </p:nvSpPr>
          <p:spPr>
            <a:xfrm>
              <a:off x="1371600" y="3398520"/>
              <a:ext cx="1155700" cy="16510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spTree>
    <p:extLst>
      <p:ext uri="{BB962C8B-B14F-4D97-AF65-F5344CB8AC3E}">
        <p14:creationId xmlns:p14="http://schemas.microsoft.com/office/powerpoint/2010/main" val="17632650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how to create at91 variant in MPLABX</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262905" y="961737"/>
            <a:ext cx="5123287" cy="5704351"/>
          </a:xfrm>
          <a:prstGeom prst="rect">
            <a:avLst/>
          </a:prstGeom>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b="0" dirty="0"/>
              <a:t>how to create at91-version needed </a:t>
            </a:r>
            <a:br>
              <a:rPr lang="en-US" b="0" dirty="0"/>
            </a:br>
            <a:r>
              <a:rPr lang="en-US" b="0" dirty="0"/>
              <a:t>to develop a Harmony3 </a:t>
            </a:r>
            <a:br>
              <a:rPr lang="en-US" b="0" dirty="0"/>
            </a:br>
            <a:r>
              <a:rPr lang="en-US" b="0" dirty="0"/>
              <a:t>application in MPLABX?</a:t>
            </a:r>
          </a:p>
          <a:p>
            <a:pPr>
              <a:spcBef>
                <a:spcPts val="1200"/>
              </a:spcBef>
            </a:pPr>
            <a:r>
              <a:rPr lang="en-US" b="0" dirty="0"/>
              <a:t>every H3-csp at91.X project has </a:t>
            </a:r>
            <a:br>
              <a:rPr lang="en-US" b="0" dirty="0"/>
            </a:br>
            <a:r>
              <a:rPr lang="en-US" b="0" dirty="0"/>
              <a:t>different configurations in </a:t>
            </a:r>
            <a:br>
              <a:rPr lang="en-US" b="0" dirty="0"/>
            </a:br>
            <a:r>
              <a:rPr lang="nn-NO" b="0" dirty="0">
                <a:solidFill>
                  <a:srgbClr val="0070C0"/>
                </a:solidFill>
                <a:latin typeface="Courier New" panose="02070309020205020404" pitchFamily="49" charset="0"/>
                <a:cs typeface="Courier New" panose="02070309020205020404" pitchFamily="49" charset="0"/>
              </a:rPr>
              <a:t>at91*.X\configs\</a:t>
            </a:r>
            <a:br>
              <a:rPr lang="en-US" b="0" dirty="0"/>
            </a:br>
            <a:r>
              <a:rPr lang="en-US" b="0" dirty="0"/>
              <a:t>you can load - </a:t>
            </a:r>
            <a:r>
              <a:rPr lang="en-US" b="0" dirty="0" err="1"/>
              <a:t>eg</a:t>
            </a:r>
            <a:r>
              <a:rPr lang="en-US" b="0" dirty="0"/>
              <a:t>: </a:t>
            </a:r>
          </a:p>
          <a:p>
            <a:pPr lvl="1">
              <a:buFont typeface="Courier New" panose="02070309020205020404" pitchFamily="49" charset="0"/>
              <a:buChar char="o"/>
              <a:tabLst>
                <a:tab pos="1790700" algn="l"/>
              </a:tabLst>
            </a:pPr>
            <a:r>
              <a:rPr lang="en-US" dirty="0"/>
              <a:t>IDE-usage	*_</a:t>
            </a:r>
            <a:r>
              <a:rPr lang="en-US" dirty="0" err="1">
                <a:solidFill>
                  <a:srgbClr val="0070C0"/>
                </a:solidFill>
              </a:rPr>
              <a:t>bkptnone</a:t>
            </a:r>
            <a:r>
              <a:rPr lang="en-US" dirty="0" err="1"/>
              <a:t>_defconfig</a:t>
            </a:r>
            <a:endParaRPr lang="en-US" dirty="0"/>
          </a:p>
          <a:p>
            <a:pPr lvl="1">
              <a:buFont typeface="Courier New" panose="02070309020205020404" pitchFamily="49" charset="0"/>
              <a:buChar char="o"/>
              <a:tabLst>
                <a:tab pos="1790700" algn="l"/>
              </a:tabLst>
            </a:pPr>
            <a:r>
              <a:rPr lang="en-US" b="0" dirty="0"/>
              <a:t>production	*&lt;</a:t>
            </a:r>
            <a:r>
              <a:rPr lang="en-US" b="0" dirty="0" err="1"/>
              <a:t>nvm</a:t>
            </a:r>
            <a:r>
              <a:rPr lang="en-US" b="0" dirty="0"/>
              <a:t>&gt;_&lt;</a:t>
            </a:r>
            <a:r>
              <a:rPr lang="en-US" b="0" dirty="0" err="1"/>
              <a:t>nxtSW</a:t>
            </a:r>
            <a:r>
              <a:rPr lang="en-US" b="0" dirty="0"/>
              <a:t>&gt;</a:t>
            </a:r>
            <a:r>
              <a:rPr lang="en-US" dirty="0"/>
              <a:t>_</a:t>
            </a:r>
            <a:r>
              <a:rPr lang="en-US" dirty="0" err="1"/>
              <a:t>defconfig</a:t>
            </a:r>
            <a:endParaRPr lang="en-US" b="0" dirty="0"/>
          </a:p>
          <a:p>
            <a:pPr>
              <a:spcBef>
                <a:spcPts val="600"/>
              </a:spcBef>
            </a:pPr>
            <a:r>
              <a:rPr lang="en-US" b="0" dirty="0"/>
              <a:t>eg: </a:t>
            </a:r>
            <a:r>
              <a:rPr lang="en-US" b="0" dirty="0">
                <a:solidFill>
                  <a:srgbClr val="00B050"/>
                </a:solidFill>
              </a:rPr>
              <a:t>sama7g5ek</a:t>
            </a:r>
            <a:r>
              <a:rPr lang="en-US" b="0" dirty="0">
                <a:solidFill>
                  <a:srgbClr val="FF0000"/>
                </a:solidFill>
              </a:rPr>
              <a:t>sd</a:t>
            </a:r>
            <a:r>
              <a:rPr lang="en-US" b="0" dirty="0"/>
              <a:t>_</a:t>
            </a:r>
            <a:r>
              <a:rPr lang="en-US" dirty="0">
                <a:solidFill>
                  <a:srgbClr val="0070C0"/>
                </a:solidFill>
              </a:rPr>
              <a:t>uboot</a:t>
            </a:r>
            <a:r>
              <a:rPr lang="en-US" b="0" dirty="0"/>
              <a:t>_defconfig</a:t>
            </a:r>
            <a:br>
              <a:rPr lang="en-US" b="0" dirty="0"/>
            </a:br>
            <a:r>
              <a:rPr lang="en-US" b="0" dirty="0"/>
              <a:t>=&gt; for </a:t>
            </a:r>
            <a:r>
              <a:rPr lang="en-US" b="0" dirty="0">
                <a:solidFill>
                  <a:srgbClr val="00B050"/>
                </a:solidFill>
              </a:rPr>
              <a:t>SAMA7G5-EK</a:t>
            </a:r>
            <a:r>
              <a:rPr lang="en-US" b="0" dirty="0"/>
              <a:t> to boot from</a:t>
            </a:r>
            <a:br>
              <a:rPr lang="en-US" b="0" dirty="0"/>
            </a:br>
            <a:r>
              <a:rPr lang="en-US" b="0" dirty="0" err="1">
                <a:solidFill>
                  <a:srgbClr val="FF0000"/>
                </a:solidFill>
              </a:rPr>
              <a:t>SDcard</a:t>
            </a:r>
            <a:r>
              <a:rPr lang="en-US" b="0" dirty="0"/>
              <a:t> the </a:t>
            </a:r>
            <a:r>
              <a:rPr lang="en-US" b="0" dirty="0" err="1">
                <a:solidFill>
                  <a:srgbClr val="0070C0"/>
                </a:solidFill>
              </a:rPr>
              <a:t>nextSW</a:t>
            </a:r>
            <a:r>
              <a:rPr lang="en-US" b="0" dirty="0"/>
              <a:t>='</a:t>
            </a:r>
            <a:r>
              <a:rPr lang="en-US" b="0" dirty="0" err="1"/>
              <a:t>uboot</a:t>
            </a:r>
            <a:r>
              <a:rPr lang="en-US" b="0" dirty="0"/>
              <a:t>'</a:t>
            </a:r>
          </a:p>
          <a:p>
            <a:pPr>
              <a:spcBef>
                <a:spcPts val="600"/>
              </a:spcBef>
            </a:pPr>
            <a:r>
              <a:rPr lang="en-US" b="0" dirty="0"/>
              <a:t>for H3app-debug in MPLABX</a:t>
            </a:r>
            <a:br>
              <a:rPr lang="en-US" b="0" dirty="0"/>
            </a:br>
            <a:r>
              <a:rPr lang="en-US" b="0" dirty="0"/>
              <a:t>you need to use</a:t>
            </a:r>
            <a:br>
              <a:rPr lang="en-US" b="0" dirty="0"/>
            </a:br>
            <a:r>
              <a:rPr lang="en-US" b="0" dirty="0"/>
              <a:t>  &lt;</a:t>
            </a:r>
            <a:r>
              <a:rPr lang="en-US" b="0" dirty="0" err="1"/>
              <a:t>yourMPU</a:t>
            </a:r>
            <a:r>
              <a:rPr lang="en-US" b="0" dirty="0"/>
              <a:t>&gt;_</a:t>
            </a:r>
            <a:r>
              <a:rPr lang="en-US" dirty="0" err="1">
                <a:solidFill>
                  <a:srgbClr val="0070C0"/>
                </a:solidFill>
              </a:rPr>
              <a:t>bkptnone</a:t>
            </a:r>
            <a:r>
              <a:rPr lang="en-US" b="0" dirty="0" err="1"/>
              <a:t>_defconfig</a:t>
            </a:r>
            <a:endParaRPr lang="en-US" b="0" dirty="0"/>
          </a:p>
          <a:p>
            <a:pPr marL="266700" lvl="2" indent="0">
              <a:buNone/>
              <a:tabLst>
                <a:tab pos="2965450" algn="l"/>
              </a:tabLst>
            </a:pPr>
            <a:r>
              <a:rPr lang="en-US" sz="2000" dirty="0"/>
              <a:t>which does all at91-tasks and then</a:t>
            </a:r>
            <a:br>
              <a:rPr lang="en-US" sz="2000" dirty="0"/>
            </a:br>
            <a:r>
              <a:rPr lang="en-US" sz="2000" dirty="0"/>
              <a:t>just stops/loops, so IDE can continue</a:t>
            </a:r>
          </a:p>
        </p:txBody>
      </p:sp>
      <p:grpSp>
        <p:nvGrpSpPr>
          <p:cNvPr id="5" name="Group 4">
            <a:extLst>
              <a:ext uri="{FF2B5EF4-FFF2-40B4-BE49-F238E27FC236}">
                <a16:creationId xmlns:a16="http://schemas.microsoft.com/office/drawing/2014/main" id="{5688D34E-173A-68A3-9A2A-44895632CD22}"/>
              </a:ext>
            </a:extLst>
          </p:cNvPr>
          <p:cNvGrpSpPr/>
          <p:nvPr/>
        </p:nvGrpSpPr>
        <p:grpSpPr>
          <a:xfrm>
            <a:off x="5225707" y="767876"/>
            <a:ext cx="6872549" cy="5898213"/>
            <a:chOff x="4662036" y="816228"/>
            <a:chExt cx="6872549" cy="5898213"/>
          </a:xfrm>
        </p:grpSpPr>
        <p:pic>
          <p:nvPicPr>
            <p:cNvPr id="7" name="Picture 6">
              <a:extLst>
                <a:ext uri="{FF2B5EF4-FFF2-40B4-BE49-F238E27FC236}">
                  <a16:creationId xmlns:a16="http://schemas.microsoft.com/office/drawing/2014/main" id="{61016ADB-08C2-0D17-2571-0FEE030ABFD0}"/>
                </a:ext>
              </a:extLst>
            </p:cNvPr>
            <p:cNvPicPr>
              <a:picLocks noChangeAspect="1"/>
            </p:cNvPicPr>
            <p:nvPr/>
          </p:nvPicPr>
          <p:blipFill>
            <a:blip r:embed="rId3"/>
            <a:stretch>
              <a:fillRect/>
            </a:stretch>
          </p:blipFill>
          <p:spPr>
            <a:xfrm>
              <a:off x="4662036" y="816228"/>
              <a:ext cx="6872549" cy="5898213"/>
            </a:xfrm>
            <a:prstGeom prst="rect">
              <a:avLst/>
            </a:prstGeom>
            <a:ln>
              <a:solidFill>
                <a:schemeClr val="tx1"/>
              </a:solidFill>
            </a:ln>
          </p:spPr>
        </p:pic>
        <p:sp>
          <p:nvSpPr>
            <p:cNvPr id="3" name="Rectangle 2">
              <a:extLst>
                <a:ext uri="{FF2B5EF4-FFF2-40B4-BE49-F238E27FC236}">
                  <a16:creationId xmlns:a16="http://schemas.microsoft.com/office/drawing/2014/main" id="{15B3B59B-54B7-625F-0907-B4668BFCE4E2}"/>
                </a:ext>
              </a:extLst>
            </p:cNvPr>
            <p:cNvSpPr/>
            <p:nvPr/>
          </p:nvSpPr>
          <p:spPr>
            <a:xfrm>
              <a:off x="4804911" y="1536382"/>
              <a:ext cx="695777" cy="16510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spTree>
    <p:extLst>
      <p:ext uri="{BB962C8B-B14F-4D97-AF65-F5344CB8AC3E}">
        <p14:creationId xmlns:p14="http://schemas.microsoft.com/office/powerpoint/2010/main" val="1769859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solidFill>
                  <a:srgbClr val="00B050"/>
                </a:solidFill>
              </a:rPr>
              <a:t>DEMO</a:t>
            </a:r>
          </a:p>
        </p:txBody>
      </p:sp>
      <p:sp>
        <p:nvSpPr>
          <p:cNvPr id="5" name="Content Placeholder 4"/>
          <p:cNvSpPr>
            <a:spLocks noGrp="1"/>
          </p:cNvSpPr>
          <p:nvPr>
            <p:ph idx="1"/>
          </p:nvPr>
        </p:nvSpPr>
        <p:spPr>
          <a:xfrm>
            <a:off x="239537" y="924761"/>
            <a:ext cx="10997721" cy="430855"/>
          </a:xfrm>
        </p:spPr>
        <p:txBody>
          <a:bodyPr wrap="square">
            <a:spAutoFit/>
          </a:bodyPr>
          <a:lstStyle/>
          <a:p>
            <a:pPr marL="0" indent="0">
              <a:buNone/>
            </a:pPr>
            <a:r>
              <a:rPr lang="en-US" sz="2000" dirty="0"/>
              <a:t> </a:t>
            </a:r>
          </a:p>
        </p:txBody>
      </p:sp>
      <p:sp>
        <p:nvSpPr>
          <p:cNvPr id="7" name="TextBox 6">
            <a:extLst>
              <a:ext uri="{FF2B5EF4-FFF2-40B4-BE49-F238E27FC236}">
                <a16:creationId xmlns:a16="http://schemas.microsoft.com/office/drawing/2014/main" id="{86EC2730-96C5-9BAE-08B8-6CD29458BAFF}"/>
              </a:ext>
            </a:extLst>
          </p:cNvPr>
          <p:cNvSpPr txBox="1"/>
          <p:nvPr/>
        </p:nvSpPr>
        <p:spPr>
          <a:xfrm>
            <a:off x="1244096" y="1355616"/>
            <a:ext cx="10029501" cy="2308324"/>
          </a:xfrm>
          <a:prstGeom prst="rect">
            <a:avLst/>
          </a:prstGeom>
          <a:noFill/>
        </p:spPr>
        <p:txBody>
          <a:bodyPr wrap="square" rtlCol="0">
            <a:spAutoFit/>
          </a:bodyPr>
          <a:lstStyle/>
          <a:p>
            <a:pPr algn="ctr"/>
            <a:r>
              <a:rPr lang="de-DE" sz="4800" dirty="0">
                <a:solidFill>
                  <a:srgbClr val="00B050"/>
                </a:solidFill>
              </a:rPr>
              <a:t>DEMO with</a:t>
            </a:r>
            <a:br>
              <a:rPr lang="de-DE" sz="4800" dirty="0">
                <a:solidFill>
                  <a:srgbClr val="00B050"/>
                </a:solidFill>
              </a:rPr>
            </a:br>
            <a:r>
              <a:rPr lang="de-DE" sz="4800" dirty="0">
                <a:solidFill>
                  <a:srgbClr val="00B050"/>
                </a:solidFill>
              </a:rPr>
              <a:t>self-built at91-4-IDE</a:t>
            </a:r>
            <a:br>
              <a:rPr lang="de-DE" sz="4800" dirty="0">
                <a:solidFill>
                  <a:srgbClr val="00B050"/>
                </a:solidFill>
              </a:rPr>
            </a:br>
            <a:r>
              <a:rPr lang="de-DE" sz="4800" dirty="0">
                <a:solidFill>
                  <a:srgbClr val="00B050"/>
                </a:solidFill>
              </a:rPr>
              <a:t>(change at91-msg printed)</a:t>
            </a:r>
          </a:p>
        </p:txBody>
      </p:sp>
      <p:sp>
        <p:nvSpPr>
          <p:cNvPr id="2" name="TextBox 1">
            <a:extLst>
              <a:ext uri="{FF2B5EF4-FFF2-40B4-BE49-F238E27FC236}">
                <a16:creationId xmlns:a16="http://schemas.microsoft.com/office/drawing/2014/main" id="{A153730E-275A-DA38-9501-10A0BC7AFBF9}"/>
              </a:ext>
            </a:extLst>
          </p:cNvPr>
          <p:cNvSpPr txBox="1"/>
          <p:nvPr/>
        </p:nvSpPr>
        <p:spPr>
          <a:xfrm>
            <a:off x="1244096" y="4846973"/>
            <a:ext cx="10029501" cy="830997"/>
          </a:xfrm>
          <a:prstGeom prst="rect">
            <a:avLst/>
          </a:prstGeom>
          <a:noFill/>
        </p:spPr>
        <p:txBody>
          <a:bodyPr wrap="square" rtlCol="0">
            <a:spAutoFit/>
          </a:bodyPr>
          <a:lstStyle/>
          <a:p>
            <a:pPr algn="ctr"/>
            <a:r>
              <a:rPr lang="de-DE" sz="4800" dirty="0">
                <a:solidFill>
                  <a:srgbClr val="00B050"/>
                </a:solidFill>
              </a:rPr>
              <a:t>or skip ?!</a:t>
            </a:r>
          </a:p>
        </p:txBody>
      </p:sp>
    </p:spTree>
    <p:custDataLst>
      <p:tags r:id="rId1"/>
    </p:custDataLst>
    <p:extLst>
      <p:ext uri="{BB962C8B-B14F-4D97-AF65-F5344CB8AC3E}">
        <p14:creationId xmlns:p14="http://schemas.microsoft.com/office/powerpoint/2010/main" val="7463758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199" y="172271"/>
            <a:ext cx="10969625" cy="628650"/>
          </a:xfrm>
        </p:spPr>
        <p:txBody>
          <a:bodyPr/>
          <a:lstStyle/>
          <a:p>
            <a:r>
              <a:rPr lang="en-US" sz="3600" dirty="0"/>
              <a:t>BREAK</a:t>
            </a:r>
          </a:p>
        </p:txBody>
      </p:sp>
      <p:sp>
        <p:nvSpPr>
          <p:cNvPr id="5" name="Content Placeholder 4"/>
          <p:cNvSpPr>
            <a:spLocks noGrp="1"/>
          </p:cNvSpPr>
          <p:nvPr>
            <p:ph idx="1"/>
          </p:nvPr>
        </p:nvSpPr>
        <p:spPr>
          <a:xfrm>
            <a:off x="547339" y="1849253"/>
            <a:ext cx="11294585" cy="2246737"/>
          </a:xfrm>
        </p:spPr>
        <p:txBody>
          <a:bodyPr wrap="square">
            <a:spAutoFit/>
          </a:bodyPr>
          <a:lstStyle/>
          <a:p>
            <a:pPr marL="0" indent="0" algn="ctr">
              <a:buNone/>
            </a:pPr>
            <a:r>
              <a:rPr lang="en-US" sz="13800" dirty="0"/>
              <a:t>BREAK</a:t>
            </a:r>
          </a:p>
        </p:txBody>
      </p:sp>
    </p:spTree>
    <p:custDataLst>
      <p:tags r:id="rId1"/>
    </p:custDataLst>
    <p:extLst>
      <p:ext uri="{BB962C8B-B14F-4D97-AF65-F5344CB8AC3E}">
        <p14:creationId xmlns:p14="http://schemas.microsoft.com/office/powerpoint/2010/main" val="23849660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at91 to run H3-development in production</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1230489" y="2339632"/>
            <a:ext cx="10034155" cy="3154486"/>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spcBef>
                <a:spcPts val="600"/>
              </a:spcBef>
              <a:buNone/>
            </a:pPr>
            <a:r>
              <a:rPr lang="en-US" sz="4000" b="0" dirty="0">
                <a:solidFill>
                  <a:schemeClr val="tx1"/>
                </a:solidFill>
              </a:rPr>
              <a:t>What changes if you want to run your </a:t>
            </a:r>
            <a:br>
              <a:rPr lang="en-US" sz="4000" b="0" dirty="0">
                <a:solidFill>
                  <a:schemeClr val="tx1"/>
                </a:solidFill>
              </a:rPr>
            </a:br>
            <a:r>
              <a:rPr lang="en-US" sz="4000" b="0" dirty="0">
                <a:solidFill>
                  <a:schemeClr val="tx1"/>
                </a:solidFill>
              </a:rPr>
              <a:t>H3 application in production ? </a:t>
            </a:r>
            <a:br>
              <a:rPr lang="en-US" sz="4000" b="0" dirty="0">
                <a:solidFill>
                  <a:schemeClr val="tx1"/>
                </a:solidFill>
              </a:rPr>
            </a:br>
            <a:r>
              <a:rPr lang="en-US" sz="4000" b="0" dirty="0">
                <a:solidFill>
                  <a:schemeClr val="tx1"/>
                </a:solidFill>
              </a:rPr>
              <a:t>(NVM = </a:t>
            </a:r>
            <a:r>
              <a:rPr lang="en-US" sz="4000" b="0" dirty="0" err="1">
                <a:solidFill>
                  <a:schemeClr val="tx1"/>
                </a:solidFill>
              </a:rPr>
              <a:t>SDcard</a:t>
            </a:r>
            <a:r>
              <a:rPr lang="en-US" sz="4000" b="0" dirty="0">
                <a:solidFill>
                  <a:schemeClr val="tx1"/>
                </a:solidFill>
              </a:rPr>
              <a:t>)</a:t>
            </a:r>
          </a:p>
        </p:txBody>
      </p:sp>
    </p:spTree>
    <p:extLst>
      <p:ext uri="{BB962C8B-B14F-4D97-AF65-F5344CB8AC3E}">
        <p14:creationId xmlns:p14="http://schemas.microsoft.com/office/powerpoint/2010/main" val="10653687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production flow?</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0" y="1028100"/>
            <a:ext cx="12055915" cy="5314086"/>
          </a:xfrm>
          <a:prstGeom prst="rect">
            <a:avLst/>
          </a:prstGeom>
        </p:spPr>
        <p:txBody>
          <a:bodyPr vert="horz" lIns="121888" tIns="60944" rIns="121888" bIns="60944" rtlCol="0">
            <a:normAutofit lnSpcReduction="10000"/>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a:spcBef>
                <a:spcPts val="600"/>
              </a:spcBef>
            </a:pPr>
            <a:r>
              <a:rPr lang="en-US" b="0" dirty="0">
                <a:solidFill>
                  <a:schemeClr val="tx1"/>
                </a:solidFill>
              </a:rPr>
              <a:t>clear now how to develop H3application and debug in MPLABX </a:t>
            </a:r>
          </a:p>
          <a:p>
            <a:pPr>
              <a:spcBef>
                <a:spcPts val="600"/>
              </a:spcBef>
            </a:pPr>
            <a:endParaRPr lang="en-US" b="0" dirty="0">
              <a:solidFill>
                <a:schemeClr val="tx1"/>
              </a:solidFill>
            </a:endParaRPr>
          </a:p>
          <a:p>
            <a:pPr>
              <a:spcBef>
                <a:spcPts val="600"/>
              </a:spcBef>
            </a:pPr>
            <a:r>
              <a:rPr lang="en-US" b="0" dirty="0">
                <a:solidFill>
                  <a:schemeClr val="tx1"/>
                </a:solidFill>
              </a:rPr>
              <a:t>and clear what at91 tasks are in this case (-&gt;at91_</a:t>
            </a:r>
            <a:r>
              <a:rPr lang="en-US" i="1" dirty="0">
                <a:solidFill>
                  <a:schemeClr val="tx1"/>
                </a:solidFill>
              </a:rPr>
              <a:t>loopEnd</a:t>
            </a:r>
            <a:r>
              <a:rPr lang="en-US" b="0" dirty="0">
                <a:solidFill>
                  <a:schemeClr val="tx1"/>
                </a:solidFill>
              </a:rPr>
              <a:t>-4-IDE = 'at91_bkptnone' )</a:t>
            </a:r>
          </a:p>
          <a:p>
            <a:pPr>
              <a:spcBef>
                <a:spcPts val="600"/>
              </a:spcBef>
            </a:pPr>
            <a:endParaRPr lang="en-US" b="0" dirty="0">
              <a:solidFill>
                <a:schemeClr val="tx1"/>
              </a:solidFill>
            </a:endParaRPr>
          </a:p>
          <a:p>
            <a:pPr>
              <a:spcBef>
                <a:spcPts val="600"/>
              </a:spcBef>
            </a:pPr>
            <a:r>
              <a:rPr lang="en-US" b="0" dirty="0">
                <a:solidFill>
                  <a:schemeClr val="tx1"/>
                </a:solidFill>
              </a:rPr>
              <a:t>but what to do in production?</a:t>
            </a:r>
          </a:p>
          <a:p>
            <a:pPr>
              <a:spcBef>
                <a:spcPts val="600"/>
              </a:spcBef>
            </a:pPr>
            <a:endParaRPr lang="en-US" b="0" dirty="0">
              <a:solidFill>
                <a:schemeClr val="tx1"/>
              </a:solidFill>
            </a:endParaRPr>
          </a:p>
          <a:p>
            <a:pPr>
              <a:spcBef>
                <a:spcPts val="600"/>
              </a:spcBef>
            </a:pPr>
            <a:r>
              <a:rPr lang="en-US" b="0" dirty="0">
                <a:solidFill>
                  <a:schemeClr val="tx1"/>
                </a:solidFill>
              </a:rPr>
              <a:t>at91-tasks are same as for at91_</a:t>
            </a:r>
            <a:r>
              <a:rPr lang="en-US" i="1" dirty="0">
                <a:solidFill>
                  <a:schemeClr val="tx1"/>
                </a:solidFill>
              </a:rPr>
              <a:t>loopEnd</a:t>
            </a:r>
            <a:r>
              <a:rPr lang="en-US" b="0" dirty="0">
                <a:solidFill>
                  <a:schemeClr val="tx1"/>
                </a:solidFill>
              </a:rPr>
              <a:t>_IDE </a:t>
            </a:r>
            <a:r>
              <a:rPr lang="en-US" i="1" dirty="0">
                <a:solidFill>
                  <a:srgbClr val="0070C0"/>
                </a:solidFill>
              </a:rPr>
              <a:t>but</a:t>
            </a:r>
            <a:r>
              <a:rPr lang="en-US" b="0" dirty="0">
                <a:solidFill>
                  <a:schemeClr val="tx1"/>
                </a:solidFill>
              </a:rPr>
              <a:t> no IDE to download h3app from host into DDR</a:t>
            </a:r>
          </a:p>
          <a:p>
            <a:pPr>
              <a:spcBef>
                <a:spcPts val="600"/>
              </a:spcBef>
            </a:pPr>
            <a:endParaRPr lang="en-US" b="0" dirty="0">
              <a:solidFill>
                <a:schemeClr val="tx1"/>
              </a:solidFill>
            </a:endParaRPr>
          </a:p>
          <a:p>
            <a:pPr>
              <a:spcBef>
                <a:spcPts val="600"/>
              </a:spcBef>
            </a:pPr>
            <a:r>
              <a:rPr lang="en-US" b="0" dirty="0">
                <a:solidFill>
                  <a:schemeClr val="tx1"/>
                </a:solidFill>
              </a:rPr>
              <a:t>like for Linux, at91 needs to load </a:t>
            </a:r>
            <a:r>
              <a:rPr lang="en-US" b="0" dirty="0" err="1">
                <a:solidFill>
                  <a:schemeClr val="tx1"/>
                </a:solidFill>
              </a:rPr>
              <a:t>nextSW</a:t>
            </a:r>
            <a:r>
              <a:rPr lang="en-US" b="0" dirty="0">
                <a:solidFill>
                  <a:schemeClr val="tx1"/>
                </a:solidFill>
              </a:rPr>
              <a:t> from NVM into DDR and execute  (-&gt; = </a:t>
            </a:r>
            <a:r>
              <a:rPr lang="en-US" sz="1800" b="0" dirty="0">
                <a:solidFill>
                  <a:schemeClr val="tx1"/>
                </a:solidFill>
              </a:rPr>
              <a:t>&lt;arch&gt;_harmony_&lt;</a:t>
            </a:r>
            <a:r>
              <a:rPr lang="en-US" sz="1800" b="0" dirty="0" err="1">
                <a:solidFill>
                  <a:schemeClr val="tx1"/>
                </a:solidFill>
              </a:rPr>
              <a:t>nvm</a:t>
            </a:r>
            <a:r>
              <a:rPr lang="en-US" sz="1800" b="0" dirty="0">
                <a:solidFill>
                  <a:schemeClr val="tx1"/>
                </a:solidFill>
              </a:rPr>
              <a:t>&gt;</a:t>
            </a:r>
            <a:r>
              <a:rPr lang="en-US" b="0" dirty="0">
                <a:solidFill>
                  <a:schemeClr val="tx1"/>
                </a:solidFill>
              </a:rPr>
              <a:t>)</a:t>
            </a:r>
          </a:p>
          <a:p>
            <a:pPr marL="450850" indent="-188913">
              <a:spcBef>
                <a:spcPts val="600"/>
              </a:spcBef>
              <a:buNone/>
            </a:pPr>
            <a:r>
              <a:rPr lang="en-US" b="0" dirty="0">
                <a:solidFill>
                  <a:schemeClr val="tx1"/>
                </a:solidFill>
              </a:rPr>
              <a:t>eg: </a:t>
            </a:r>
            <a:r>
              <a:rPr lang="en-US" b="0" dirty="0">
                <a:solidFill>
                  <a:srgbClr val="00B050"/>
                </a:solidFill>
              </a:rPr>
              <a:t>sama7g5ek</a:t>
            </a:r>
            <a:r>
              <a:rPr lang="en-US" b="0" dirty="0">
                <a:solidFill>
                  <a:srgbClr val="FF0000"/>
                </a:solidFill>
              </a:rPr>
              <a:t>sd</a:t>
            </a:r>
            <a:r>
              <a:rPr lang="en-US" b="0" dirty="0">
                <a:solidFill>
                  <a:schemeClr val="tx1"/>
                </a:solidFill>
              </a:rPr>
              <a:t>_</a:t>
            </a:r>
            <a:r>
              <a:rPr lang="en-US" b="0" dirty="0">
                <a:solidFill>
                  <a:srgbClr val="0070C0"/>
                </a:solidFill>
              </a:rPr>
              <a:t>harmony</a:t>
            </a:r>
            <a:r>
              <a:rPr lang="en-US" b="0" dirty="0">
                <a:solidFill>
                  <a:schemeClr val="tx1"/>
                </a:solidFill>
              </a:rPr>
              <a:t>_defconfig = </a:t>
            </a:r>
            <a:r>
              <a:rPr lang="en-US" b="0" dirty="0"/>
              <a:t>for </a:t>
            </a:r>
            <a:r>
              <a:rPr lang="en-US" b="0" dirty="0">
                <a:solidFill>
                  <a:srgbClr val="00B050"/>
                </a:solidFill>
              </a:rPr>
              <a:t>SAMA7G5-EK</a:t>
            </a:r>
            <a:r>
              <a:rPr lang="en-US" b="0" dirty="0"/>
              <a:t> to boot from </a:t>
            </a:r>
            <a:r>
              <a:rPr lang="en-US" b="0" dirty="0" err="1">
                <a:solidFill>
                  <a:srgbClr val="FF0000"/>
                </a:solidFill>
              </a:rPr>
              <a:t>SDcard</a:t>
            </a:r>
            <a:r>
              <a:rPr lang="en-US" b="0" dirty="0"/>
              <a:t> the </a:t>
            </a:r>
            <a:r>
              <a:rPr lang="en-US" b="0" dirty="0" err="1">
                <a:solidFill>
                  <a:srgbClr val="0070C0"/>
                </a:solidFill>
              </a:rPr>
              <a:t>nextSW</a:t>
            </a:r>
            <a:r>
              <a:rPr lang="en-US" b="0" dirty="0"/>
              <a:t>='</a:t>
            </a:r>
            <a:r>
              <a:rPr lang="en-US" b="0" dirty="0" err="1"/>
              <a:t>uboot</a:t>
            </a:r>
            <a:r>
              <a:rPr lang="en-US" b="0" dirty="0"/>
              <a:t>'</a:t>
            </a:r>
          </a:p>
          <a:p>
            <a:pPr marL="0" indent="0">
              <a:spcBef>
                <a:spcPts val="600"/>
              </a:spcBef>
              <a:buNone/>
            </a:pPr>
            <a:endParaRPr lang="en-US" b="0" dirty="0">
              <a:solidFill>
                <a:schemeClr val="tx1"/>
              </a:solidFill>
            </a:endParaRPr>
          </a:p>
          <a:p>
            <a:pPr>
              <a:spcBef>
                <a:spcPts val="600"/>
              </a:spcBef>
            </a:pPr>
            <a:r>
              <a:rPr lang="en-US" b="0" dirty="0">
                <a:solidFill>
                  <a:schemeClr val="tx1"/>
                </a:solidFill>
              </a:rPr>
              <a:t>can use different NVMs -&gt; see later what changes between NVM=</a:t>
            </a:r>
            <a:r>
              <a:rPr lang="en-US" b="0" dirty="0" err="1">
                <a:solidFill>
                  <a:schemeClr val="tx1"/>
                </a:solidFill>
              </a:rPr>
              <a:t>SDCard</a:t>
            </a:r>
            <a:r>
              <a:rPr lang="en-US" b="0" dirty="0">
                <a:solidFill>
                  <a:schemeClr val="tx1"/>
                </a:solidFill>
              </a:rPr>
              <a:t> or =QSPI</a:t>
            </a:r>
          </a:p>
          <a:p>
            <a:pPr>
              <a:spcBef>
                <a:spcPts val="600"/>
              </a:spcBef>
            </a:pPr>
            <a:endParaRPr lang="en-US" b="0" dirty="0">
              <a:solidFill>
                <a:schemeClr val="tx1"/>
              </a:solidFill>
            </a:endParaRPr>
          </a:p>
          <a:p>
            <a:pPr>
              <a:spcBef>
                <a:spcPts val="600"/>
              </a:spcBef>
            </a:pPr>
            <a:r>
              <a:rPr lang="en-US" b="0" dirty="0">
                <a:solidFill>
                  <a:schemeClr val="tx1"/>
                </a:solidFill>
              </a:rPr>
              <a:t>next slides shows how the production flow looks like</a:t>
            </a:r>
          </a:p>
        </p:txBody>
      </p:sp>
    </p:spTree>
    <p:extLst>
      <p:ext uri="{BB962C8B-B14F-4D97-AF65-F5344CB8AC3E}">
        <p14:creationId xmlns:p14="http://schemas.microsoft.com/office/powerpoint/2010/main" val="184854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EBC9C-2926-C14B-A427-B6BC9CC3838B}"/>
              </a:ext>
            </a:extLst>
          </p:cNvPr>
          <p:cNvSpPr>
            <a:spLocks noGrp="1"/>
          </p:cNvSpPr>
          <p:nvPr>
            <p:ph type="title"/>
          </p:nvPr>
        </p:nvSpPr>
        <p:spPr>
          <a:xfrm>
            <a:off x="1243973" y="198438"/>
            <a:ext cx="9488243" cy="672015"/>
          </a:xfrm>
        </p:spPr>
        <p:txBody>
          <a:bodyPr/>
          <a:lstStyle/>
          <a:p>
            <a:pPr algn="l"/>
            <a:r>
              <a:rPr lang="en-US" sz="4000" dirty="0"/>
              <a:t>5) MPU-specifics: at91 for production</a:t>
            </a:r>
          </a:p>
        </p:txBody>
      </p:sp>
      <p:sp>
        <p:nvSpPr>
          <p:cNvPr id="27" name="TextBox 26">
            <a:extLst>
              <a:ext uri="{FF2B5EF4-FFF2-40B4-BE49-F238E27FC236}">
                <a16:creationId xmlns:a16="http://schemas.microsoft.com/office/drawing/2014/main" id="{9BEB8AC0-6159-461B-A4D2-39BAE6A93814}"/>
              </a:ext>
            </a:extLst>
          </p:cNvPr>
          <p:cNvSpPr txBox="1"/>
          <p:nvPr/>
        </p:nvSpPr>
        <p:spPr>
          <a:xfrm>
            <a:off x="409673" y="838952"/>
            <a:ext cx="9313305" cy="461665"/>
          </a:xfrm>
          <a:prstGeom prst="rect">
            <a:avLst/>
          </a:prstGeom>
          <a:solidFill>
            <a:schemeClr val="bg1"/>
          </a:solidFill>
        </p:spPr>
        <p:txBody>
          <a:bodyPr wrap="square" rtlCol="0">
            <a:spAutoFit/>
          </a:bodyPr>
          <a:lstStyle/>
          <a:p>
            <a:pPr marL="355600" indent="-338138">
              <a:spcBef>
                <a:spcPts val="1200"/>
              </a:spcBef>
              <a:tabLst>
                <a:tab pos="3135313" algn="l"/>
              </a:tabLst>
            </a:pPr>
            <a:r>
              <a:rPr lang="de-DE" dirty="0"/>
              <a:t>What happens in production?</a:t>
            </a:r>
          </a:p>
        </p:txBody>
      </p:sp>
      <p:sp>
        <p:nvSpPr>
          <p:cNvPr id="4" name="Rectangle 3">
            <a:extLst>
              <a:ext uri="{FF2B5EF4-FFF2-40B4-BE49-F238E27FC236}">
                <a16:creationId xmlns:a16="http://schemas.microsoft.com/office/drawing/2014/main" id="{606BAC84-1147-FBB3-D8F8-BA704C4BB8D4}"/>
              </a:ext>
            </a:extLst>
          </p:cNvPr>
          <p:cNvSpPr/>
          <p:nvPr/>
        </p:nvSpPr>
        <p:spPr>
          <a:xfrm>
            <a:off x="559358" y="1498085"/>
            <a:ext cx="5989297" cy="516658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22" name="Rectangle 21">
            <a:extLst>
              <a:ext uri="{FF2B5EF4-FFF2-40B4-BE49-F238E27FC236}">
                <a16:creationId xmlns:a16="http://schemas.microsoft.com/office/drawing/2014/main" id="{FC490F7F-E713-D573-D147-18F5E6DD6851}"/>
              </a:ext>
            </a:extLst>
          </p:cNvPr>
          <p:cNvSpPr/>
          <p:nvPr/>
        </p:nvSpPr>
        <p:spPr>
          <a:xfrm>
            <a:off x="667791" y="2018274"/>
            <a:ext cx="2711891" cy="360997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21" name="Rectangle 20">
            <a:extLst>
              <a:ext uri="{FF2B5EF4-FFF2-40B4-BE49-F238E27FC236}">
                <a16:creationId xmlns:a16="http://schemas.microsoft.com/office/drawing/2014/main" id="{96CCB096-B1B7-596A-DF7D-38E7BEEB30AE}"/>
              </a:ext>
            </a:extLst>
          </p:cNvPr>
          <p:cNvSpPr/>
          <p:nvPr/>
        </p:nvSpPr>
        <p:spPr>
          <a:xfrm>
            <a:off x="784824" y="3507811"/>
            <a:ext cx="2363456" cy="1440972"/>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5" name="Rectangle 4">
            <a:extLst>
              <a:ext uri="{FF2B5EF4-FFF2-40B4-BE49-F238E27FC236}">
                <a16:creationId xmlns:a16="http://schemas.microsoft.com/office/drawing/2014/main" id="{404F4E24-C36C-D92F-A9ED-04895BC7040F}"/>
              </a:ext>
            </a:extLst>
          </p:cNvPr>
          <p:cNvSpPr/>
          <p:nvPr/>
        </p:nvSpPr>
        <p:spPr>
          <a:xfrm>
            <a:off x="707918" y="2095924"/>
            <a:ext cx="2363456" cy="118340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6" name="TextBox 5">
            <a:extLst>
              <a:ext uri="{FF2B5EF4-FFF2-40B4-BE49-F238E27FC236}">
                <a16:creationId xmlns:a16="http://schemas.microsoft.com/office/drawing/2014/main" id="{35C3F818-6080-8834-B4E6-F12F03EE8481}"/>
              </a:ext>
            </a:extLst>
          </p:cNvPr>
          <p:cNvSpPr txBox="1"/>
          <p:nvPr/>
        </p:nvSpPr>
        <p:spPr>
          <a:xfrm>
            <a:off x="843473" y="2018275"/>
            <a:ext cx="1080223" cy="496036"/>
          </a:xfrm>
          <a:prstGeom prst="rect">
            <a:avLst/>
          </a:prstGeom>
          <a:noFill/>
        </p:spPr>
        <p:txBody>
          <a:bodyPr wrap="square" rtlCol="0">
            <a:spAutoFit/>
          </a:bodyPr>
          <a:lstStyle/>
          <a:p>
            <a:r>
              <a:rPr lang="de-DE" sz="1800" dirty="0"/>
              <a:t>ROM</a:t>
            </a:r>
          </a:p>
        </p:txBody>
      </p:sp>
      <p:sp>
        <p:nvSpPr>
          <p:cNvPr id="8" name="TextBox 7">
            <a:extLst>
              <a:ext uri="{FF2B5EF4-FFF2-40B4-BE49-F238E27FC236}">
                <a16:creationId xmlns:a16="http://schemas.microsoft.com/office/drawing/2014/main" id="{57F92B58-D188-F633-EAC8-CFE4957DD113}"/>
              </a:ext>
            </a:extLst>
          </p:cNvPr>
          <p:cNvSpPr txBox="1"/>
          <p:nvPr/>
        </p:nvSpPr>
        <p:spPr>
          <a:xfrm>
            <a:off x="845518" y="3440287"/>
            <a:ext cx="1553246" cy="496036"/>
          </a:xfrm>
          <a:prstGeom prst="rect">
            <a:avLst/>
          </a:prstGeom>
          <a:noFill/>
        </p:spPr>
        <p:txBody>
          <a:bodyPr wrap="square" rtlCol="0">
            <a:spAutoFit/>
          </a:bodyPr>
          <a:lstStyle/>
          <a:p>
            <a:r>
              <a:rPr lang="de-DE" sz="1800" dirty="0"/>
              <a:t>intSRAM</a:t>
            </a:r>
          </a:p>
        </p:txBody>
      </p:sp>
      <p:sp>
        <p:nvSpPr>
          <p:cNvPr id="10" name="TextBox 9">
            <a:extLst>
              <a:ext uri="{FF2B5EF4-FFF2-40B4-BE49-F238E27FC236}">
                <a16:creationId xmlns:a16="http://schemas.microsoft.com/office/drawing/2014/main" id="{B25C9133-82FE-F19E-1138-290213EE92B9}"/>
              </a:ext>
            </a:extLst>
          </p:cNvPr>
          <p:cNvSpPr txBox="1"/>
          <p:nvPr/>
        </p:nvSpPr>
        <p:spPr>
          <a:xfrm>
            <a:off x="1053074" y="5132210"/>
            <a:ext cx="1538057" cy="496036"/>
          </a:xfrm>
          <a:prstGeom prst="rect">
            <a:avLst/>
          </a:prstGeom>
          <a:noFill/>
        </p:spPr>
        <p:txBody>
          <a:bodyPr wrap="square" rtlCol="0">
            <a:spAutoFit/>
          </a:bodyPr>
          <a:lstStyle/>
          <a:p>
            <a:r>
              <a:rPr lang="de-DE" sz="1800" b="1" dirty="0"/>
              <a:t>SAMA7</a:t>
            </a:r>
          </a:p>
        </p:txBody>
      </p:sp>
      <p:grpSp>
        <p:nvGrpSpPr>
          <p:cNvPr id="40" name="Group 39">
            <a:extLst>
              <a:ext uri="{FF2B5EF4-FFF2-40B4-BE49-F238E27FC236}">
                <a16:creationId xmlns:a16="http://schemas.microsoft.com/office/drawing/2014/main" id="{5AB1994E-0DB9-07CB-0A50-7FF5A3BA8449}"/>
              </a:ext>
            </a:extLst>
          </p:cNvPr>
          <p:cNvGrpSpPr/>
          <p:nvPr/>
        </p:nvGrpSpPr>
        <p:grpSpPr>
          <a:xfrm>
            <a:off x="3807846" y="1707314"/>
            <a:ext cx="1771197" cy="1480517"/>
            <a:chOff x="3807846" y="1707314"/>
            <a:chExt cx="1771197" cy="1480517"/>
          </a:xfrm>
        </p:grpSpPr>
        <p:sp>
          <p:nvSpPr>
            <p:cNvPr id="11" name="Rectangle 10">
              <a:extLst>
                <a:ext uri="{FF2B5EF4-FFF2-40B4-BE49-F238E27FC236}">
                  <a16:creationId xmlns:a16="http://schemas.microsoft.com/office/drawing/2014/main" id="{16D693EB-FDCD-D7BE-FD25-A42DD2D42ACD}"/>
                </a:ext>
              </a:extLst>
            </p:cNvPr>
            <p:cNvSpPr/>
            <p:nvPr/>
          </p:nvSpPr>
          <p:spPr>
            <a:xfrm>
              <a:off x="3807846" y="1707314"/>
              <a:ext cx="1693484" cy="1480517"/>
            </a:xfrm>
            <a:prstGeom prst="rect">
              <a:avLst/>
            </a:prstGeom>
            <a:solidFill>
              <a:srgbClr val="FF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3" name="TextBox 12">
              <a:extLst>
                <a:ext uri="{FF2B5EF4-FFF2-40B4-BE49-F238E27FC236}">
                  <a16:creationId xmlns:a16="http://schemas.microsoft.com/office/drawing/2014/main" id="{72BE5012-5621-6C03-BFE6-053FD808C057}"/>
                </a:ext>
              </a:extLst>
            </p:cNvPr>
            <p:cNvSpPr txBox="1"/>
            <p:nvPr/>
          </p:nvSpPr>
          <p:spPr>
            <a:xfrm>
              <a:off x="4040986" y="2765692"/>
              <a:ext cx="1538057" cy="369332"/>
            </a:xfrm>
            <a:prstGeom prst="rect">
              <a:avLst/>
            </a:prstGeom>
            <a:noFill/>
          </p:spPr>
          <p:txBody>
            <a:bodyPr wrap="square" rtlCol="0">
              <a:spAutoFit/>
            </a:bodyPr>
            <a:lstStyle/>
            <a:p>
              <a:r>
                <a:rPr lang="de-DE" sz="1800" b="1" dirty="0"/>
                <a:t>NVM=SDCard</a:t>
              </a:r>
            </a:p>
          </p:txBody>
        </p:sp>
      </p:grpSp>
      <p:sp>
        <p:nvSpPr>
          <p:cNvPr id="14" name="Rectangle 13">
            <a:extLst>
              <a:ext uri="{FF2B5EF4-FFF2-40B4-BE49-F238E27FC236}">
                <a16:creationId xmlns:a16="http://schemas.microsoft.com/office/drawing/2014/main" id="{5047C392-81C7-9912-C469-6238FE638346}"/>
              </a:ext>
            </a:extLst>
          </p:cNvPr>
          <p:cNvSpPr/>
          <p:nvPr/>
        </p:nvSpPr>
        <p:spPr>
          <a:xfrm>
            <a:off x="3807846" y="5310737"/>
            <a:ext cx="2278538" cy="1172302"/>
          </a:xfrm>
          <a:prstGeom prst="rect">
            <a:avLst/>
          </a:prstGeom>
          <a:solidFill>
            <a:srgbClr val="99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6" name="TextBox 15">
            <a:extLst>
              <a:ext uri="{FF2B5EF4-FFF2-40B4-BE49-F238E27FC236}">
                <a16:creationId xmlns:a16="http://schemas.microsoft.com/office/drawing/2014/main" id="{40E8612F-B38B-9F9D-D8AF-696139696C7D}"/>
              </a:ext>
            </a:extLst>
          </p:cNvPr>
          <p:cNvSpPr txBox="1"/>
          <p:nvPr/>
        </p:nvSpPr>
        <p:spPr>
          <a:xfrm>
            <a:off x="3937713" y="5987003"/>
            <a:ext cx="1301283" cy="496036"/>
          </a:xfrm>
          <a:prstGeom prst="rect">
            <a:avLst/>
          </a:prstGeom>
          <a:noFill/>
        </p:spPr>
        <p:txBody>
          <a:bodyPr wrap="square" rtlCol="0">
            <a:spAutoFit/>
          </a:bodyPr>
          <a:lstStyle/>
          <a:p>
            <a:r>
              <a:rPr lang="de-DE" sz="1800" b="1" dirty="0"/>
              <a:t>DDR</a:t>
            </a:r>
          </a:p>
        </p:txBody>
      </p:sp>
      <p:sp>
        <p:nvSpPr>
          <p:cNvPr id="18" name="TextBox 17">
            <a:extLst>
              <a:ext uri="{FF2B5EF4-FFF2-40B4-BE49-F238E27FC236}">
                <a16:creationId xmlns:a16="http://schemas.microsoft.com/office/drawing/2014/main" id="{42395426-9B1D-1CD3-00A9-630FABB808F3}"/>
              </a:ext>
            </a:extLst>
          </p:cNvPr>
          <p:cNvSpPr txBox="1"/>
          <p:nvPr/>
        </p:nvSpPr>
        <p:spPr>
          <a:xfrm>
            <a:off x="1998401" y="6289487"/>
            <a:ext cx="1257622" cy="496036"/>
          </a:xfrm>
          <a:prstGeom prst="rect">
            <a:avLst/>
          </a:prstGeom>
          <a:noFill/>
        </p:spPr>
        <p:txBody>
          <a:bodyPr wrap="square" rtlCol="0">
            <a:spAutoFit/>
          </a:bodyPr>
          <a:lstStyle/>
          <a:p>
            <a:r>
              <a:rPr lang="de-DE" sz="1800" b="1" dirty="0"/>
              <a:t>system</a:t>
            </a:r>
          </a:p>
        </p:txBody>
      </p:sp>
      <p:pic>
        <p:nvPicPr>
          <p:cNvPr id="20" name="Picture 19">
            <a:extLst>
              <a:ext uri="{FF2B5EF4-FFF2-40B4-BE49-F238E27FC236}">
                <a16:creationId xmlns:a16="http://schemas.microsoft.com/office/drawing/2014/main" id="{D60A69E6-BD97-0605-CD86-FD7A3ACDEC5B}"/>
              </a:ext>
            </a:extLst>
          </p:cNvPr>
          <p:cNvPicPr>
            <a:picLocks noChangeAspect="1"/>
          </p:cNvPicPr>
          <p:nvPr/>
        </p:nvPicPr>
        <p:blipFill>
          <a:blip r:embed="rId3"/>
          <a:stretch>
            <a:fillRect/>
          </a:stretch>
        </p:blipFill>
        <p:spPr>
          <a:xfrm>
            <a:off x="9931465" y="4297511"/>
            <a:ext cx="1905935" cy="1455282"/>
          </a:xfrm>
          <a:prstGeom prst="rect">
            <a:avLst/>
          </a:prstGeom>
        </p:spPr>
      </p:pic>
      <p:grpSp>
        <p:nvGrpSpPr>
          <p:cNvPr id="35" name="Group 34">
            <a:extLst>
              <a:ext uri="{FF2B5EF4-FFF2-40B4-BE49-F238E27FC236}">
                <a16:creationId xmlns:a16="http://schemas.microsoft.com/office/drawing/2014/main" id="{4D836858-A73D-71D3-67AE-440B147669DE}"/>
              </a:ext>
            </a:extLst>
          </p:cNvPr>
          <p:cNvGrpSpPr/>
          <p:nvPr/>
        </p:nvGrpSpPr>
        <p:grpSpPr>
          <a:xfrm>
            <a:off x="8686007" y="1020987"/>
            <a:ext cx="3357964" cy="633540"/>
            <a:chOff x="6091106" y="2254046"/>
            <a:chExt cx="2883681" cy="471713"/>
          </a:xfrm>
        </p:grpSpPr>
        <p:sp>
          <p:nvSpPr>
            <p:cNvPr id="31" name="TextBox 30">
              <a:extLst>
                <a:ext uri="{FF2B5EF4-FFF2-40B4-BE49-F238E27FC236}">
                  <a16:creationId xmlns:a16="http://schemas.microsoft.com/office/drawing/2014/main" id="{15018B01-779D-4AF9-74AF-6E4A18EBE0B8}"/>
                </a:ext>
              </a:extLst>
            </p:cNvPr>
            <p:cNvSpPr txBox="1"/>
            <p:nvPr/>
          </p:nvSpPr>
          <p:spPr>
            <a:xfrm>
              <a:off x="6091106" y="2254046"/>
              <a:ext cx="2461981" cy="274992"/>
            </a:xfrm>
            <a:prstGeom prst="rect">
              <a:avLst/>
            </a:prstGeom>
            <a:solidFill>
              <a:schemeClr val="bg1"/>
            </a:solidFill>
          </p:spPr>
          <p:txBody>
            <a:bodyPr wrap="square" rtlCol="0">
              <a:spAutoFit/>
            </a:bodyPr>
            <a:lstStyle/>
            <a:p>
              <a:r>
                <a:rPr lang="de-DE" sz="1800" b="1" dirty="0">
                  <a:solidFill>
                    <a:srgbClr val="FF0000"/>
                  </a:solidFill>
                  <a:latin typeface="Courier New" panose="02070309020205020404" pitchFamily="49" charset="0"/>
                  <a:cs typeface="Courier New" panose="02070309020205020404" pitchFamily="49" charset="0"/>
                </a:rPr>
                <a:t>1a: SDCard</a:t>
              </a:r>
            </a:p>
          </p:txBody>
        </p:sp>
        <p:sp>
          <p:nvSpPr>
            <p:cNvPr id="26" name="TextBox 25">
              <a:extLst>
                <a:ext uri="{FF2B5EF4-FFF2-40B4-BE49-F238E27FC236}">
                  <a16:creationId xmlns:a16="http://schemas.microsoft.com/office/drawing/2014/main" id="{13D0D681-F1D3-7693-3A01-18A27DB11EA7}"/>
                </a:ext>
              </a:extLst>
            </p:cNvPr>
            <p:cNvSpPr txBox="1"/>
            <p:nvPr/>
          </p:nvSpPr>
          <p:spPr>
            <a:xfrm>
              <a:off x="6117697" y="2473683"/>
              <a:ext cx="2857090" cy="252076"/>
            </a:xfrm>
            <a:prstGeom prst="rect">
              <a:avLst/>
            </a:prstGeom>
            <a:noFill/>
          </p:spPr>
          <p:txBody>
            <a:bodyPr wrap="square" rtlCol="0">
              <a:spAutoFit/>
            </a:bodyPr>
            <a:lstStyle/>
            <a:p>
              <a:r>
                <a:rPr lang="de-DE" sz="1600" b="1" dirty="0">
                  <a:solidFill>
                    <a:srgbClr val="0070C0"/>
                  </a:solidFill>
                  <a:latin typeface="Courier New" panose="02070309020205020404" pitchFamily="49" charset="0"/>
                  <a:cs typeface="Courier New" panose="02070309020205020404" pitchFamily="49" charset="0"/>
                </a:rPr>
                <a:t>boot.bin (</a:t>
              </a:r>
              <a:r>
                <a:rPr lang="de-DE" sz="1400" b="1" dirty="0">
                  <a:solidFill>
                    <a:srgbClr val="0070C0"/>
                  </a:solidFill>
                  <a:latin typeface="Courier New" panose="02070309020205020404" pitchFamily="49" charset="0"/>
                  <a:cs typeface="Courier New" panose="02070309020205020404" pitchFamily="49" charset="0"/>
                </a:rPr>
                <a:t>name fix in ROM!)</a:t>
              </a:r>
              <a:endParaRPr lang="de-DE" sz="1600" b="1" dirty="0">
                <a:solidFill>
                  <a:srgbClr val="0070C0"/>
                </a:solidFill>
                <a:latin typeface="Courier New" panose="02070309020205020404" pitchFamily="49" charset="0"/>
                <a:cs typeface="Courier New" panose="02070309020205020404" pitchFamily="49" charset="0"/>
              </a:endParaRPr>
            </a:p>
          </p:txBody>
        </p:sp>
      </p:grpSp>
      <p:sp>
        <p:nvSpPr>
          <p:cNvPr id="49" name="TextBox 48">
            <a:extLst>
              <a:ext uri="{FF2B5EF4-FFF2-40B4-BE49-F238E27FC236}">
                <a16:creationId xmlns:a16="http://schemas.microsoft.com/office/drawing/2014/main" id="{953DCFB7-7268-62D5-B1B1-47E7C90BFF1D}"/>
              </a:ext>
            </a:extLst>
          </p:cNvPr>
          <p:cNvSpPr txBox="1"/>
          <p:nvPr/>
        </p:nvSpPr>
        <p:spPr>
          <a:xfrm>
            <a:off x="902938" y="1544223"/>
            <a:ext cx="2063017" cy="369332"/>
          </a:xfrm>
          <a:prstGeom prst="rect">
            <a:avLst/>
          </a:prstGeom>
          <a:solidFill>
            <a:schemeClr val="bg1"/>
          </a:solidFill>
        </p:spPr>
        <p:txBody>
          <a:bodyPr wrap="square" rtlCol="0">
            <a:spAutoFit/>
          </a:bodyPr>
          <a:lstStyle/>
          <a:p>
            <a:r>
              <a:rPr lang="de-DE" sz="1800" b="1" dirty="0">
                <a:solidFill>
                  <a:srgbClr val="FF0000"/>
                </a:solidFill>
                <a:latin typeface="Courier New" panose="02070309020205020404" pitchFamily="49" charset="0"/>
                <a:cs typeface="Courier New" panose="02070309020205020404" pitchFamily="49" charset="0"/>
              </a:rPr>
              <a:t>4: releaseRST</a:t>
            </a:r>
          </a:p>
        </p:txBody>
      </p:sp>
      <p:grpSp>
        <p:nvGrpSpPr>
          <p:cNvPr id="65" name="Group 64">
            <a:extLst>
              <a:ext uri="{FF2B5EF4-FFF2-40B4-BE49-F238E27FC236}">
                <a16:creationId xmlns:a16="http://schemas.microsoft.com/office/drawing/2014/main" id="{FED27964-AC74-0DD4-59F3-06501F7EA8C8}"/>
              </a:ext>
            </a:extLst>
          </p:cNvPr>
          <p:cNvGrpSpPr/>
          <p:nvPr/>
        </p:nvGrpSpPr>
        <p:grpSpPr>
          <a:xfrm>
            <a:off x="5589840" y="5376328"/>
            <a:ext cx="3996213" cy="553938"/>
            <a:chOff x="5589840" y="5151765"/>
            <a:chExt cx="3996213" cy="553938"/>
          </a:xfrm>
        </p:grpSpPr>
        <p:sp>
          <p:nvSpPr>
            <p:cNvPr id="42" name="TextBox 41">
              <a:extLst>
                <a:ext uri="{FF2B5EF4-FFF2-40B4-BE49-F238E27FC236}">
                  <a16:creationId xmlns:a16="http://schemas.microsoft.com/office/drawing/2014/main" id="{1EB5B87D-FDEF-B0CE-C833-7A66AA04AE3A}"/>
                </a:ext>
              </a:extLst>
            </p:cNvPr>
            <p:cNvSpPr txBox="1"/>
            <p:nvPr/>
          </p:nvSpPr>
          <p:spPr>
            <a:xfrm>
              <a:off x="6193116" y="5336371"/>
              <a:ext cx="3392937" cy="369332"/>
            </a:xfrm>
            <a:prstGeom prst="rect">
              <a:avLst/>
            </a:prstGeom>
            <a:solidFill>
              <a:schemeClr val="bg1"/>
            </a:solidFill>
          </p:spPr>
          <p:txBody>
            <a:bodyPr wrap="square" rtlCol="0">
              <a:spAutoFit/>
            </a:bodyPr>
            <a:lstStyle/>
            <a:p>
              <a:r>
                <a:rPr lang="de-DE" sz="1800" b="1" dirty="0">
                  <a:solidFill>
                    <a:srgbClr val="FF0000"/>
                  </a:solidFill>
                  <a:latin typeface="Courier New" panose="02070309020205020404" pitchFamily="49" charset="0"/>
                  <a:cs typeface="Courier New" panose="02070309020205020404" pitchFamily="49" charset="0"/>
                </a:rPr>
                <a:t>7: jump main() and run</a:t>
              </a:r>
            </a:p>
          </p:txBody>
        </p:sp>
        <p:cxnSp>
          <p:nvCxnSpPr>
            <p:cNvPr id="56" name="Straight Arrow Connector 55">
              <a:extLst>
                <a:ext uri="{FF2B5EF4-FFF2-40B4-BE49-F238E27FC236}">
                  <a16:creationId xmlns:a16="http://schemas.microsoft.com/office/drawing/2014/main" id="{97131B4B-007D-C111-4443-53261B713051}"/>
                </a:ext>
              </a:extLst>
            </p:cNvPr>
            <p:cNvCxnSpPr>
              <a:cxnSpLocks/>
            </p:cNvCxnSpPr>
            <p:nvPr/>
          </p:nvCxnSpPr>
          <p:spPr>
            <a:xfrm>
              <a:off x="5589840" y="5151765"/>
              <a:ext cx="18732" cy="479079"/>
            </a:xfrm>
            <a:prstGeom prst="straightConnector1">
              <a:avLst/>
            </a:prstGeom>
            <a:ln w="381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2" name="Group 11">
            <a:extLst>
              <a:ext uri="{FF2B5EF4-FFF2-40B4-BE49-F238E27FC236}">
                <a16:creationId xmlns:a16="http://schemas.microsoft.com/office/drawing/2014/main" id="{B4DE168D-7714-D733-8520-9F866A2F66A9}"/>
              </a:ext>
            </a:extLst>
          </p:cNvPr>
          <p:cNvGrpSpPr/>
          <p:nvPr/>
        </p:nvGrpSpPr>
        <p:grpSpPr>
          <a:xfrm>
            <a:off x="8633329" y="1664407"/>
            <a:ext cx="3404595" cy="654290"/>
            <a:chOff x="6045868" y="2254046"/>
            <a:chExt cx="2923725" cy="487163"/>
          </a:xfrm>
        </p:grpSpPr>
        <p:sp>
          <p:nvSpPr>
            <p:cNvPr id="17" name="TextBox 16">
              <a:extLst>
                <a:ext uri="{FF2B5EF4-FFF2-40B4-BE49-F238E27FC236}">
                  <a16:creationId xmlns:a16="http://schemas.microsoft.com/office/drawing/2014/main" id="{2A3D94E3-93CE-43B2-E604-BCBF81FCAEC9}"/>
                </a:ext>
              </a:extLst>
            </p:cNvPr>
            <p:cNvSpPr txBox="1"/>
            <p:nvPr/>
          </p:nvSpPr>
          <p:spPr>
            <a:xfrm>
              <a:off x="6091106" y="2254046"/>
              <a:ext cx="2461981" cy="274993"/>
            </a:xfrm>
            <a:prstGeom prst="rect">
              <a:avLst/>
            </a:prstGeom>
            <a:solidFill>
              <a:schemeClr val="bg1"/>
            </a:solidFill>
          </p:spPr>
          <p:txBody>
            <a:bodyPr wrap="square" rtlCol="0">
              <a:spAutoFit/>
            </a:bodyPr>
            <a:lstStyle/>
            <a:p>
              <a:r>
                <a:rPr lang="de-DE" sz="1800" b="1" dirty="0">
                  <a:solidFill>
                    <a:srgbClr val="FF0000"/>
                  </a:solidFill>
                  <a:latin typeface="Courier New" panose="02070309020205020404" pitchFamily="49" charset="0"/>
                  <a:cs typeface="Courier New" panose="02070309020205020404" pitchFamily="49" charset="0"/>
                </a:rPr>
                <a:t>1b: MPLAB postProc</a:t>
              </a:r>
            </a:p>
          </p:txBody>
        </p:sp>
        <p:sp>
          <p:nvSpPr>
            <p:cNvPr id="19" name="TextBox 18">
              <a:extLst>
                <a:ext uri="{FF2B5EF4-FFF2-40B4-BE49-F238E27FC236}">
                  <a16:creationId xmlns:a16="http://schemas.microsoft.com/office/drawing/2014/main" id="{C7752ECA-2F72-FFFB-95BF-66C78A47A860}"/>
                </a:ext>
              </a:extLst>
            </p:cNvPr>
            <p:cNvSpPr txBox="1"/>
            <p:nvPr/>
          </p:nvSpPr>
          <p:spPr>
            <a:xfrm>
              <a:off x="6045868" y="2489133"/>
              <a:ext cx="2923725" cy="252076"/>
            </a:xfrm>
            <a:prstGeom prst="rect">
              <a:avLst/>
            </a:prstGeom>
            <a:noFill/>
          </p:spPr>
          <p:txBody>
            <a:bodyPr wrap="square" rtlCol="0">
              <a:spAutoFit/>
            </a:bodyPr>
            <a:lstStyle/>
            <a:p>
              <a:pPr marL="266700" indent="-266700"/>
              <a:r>
                <a:rPr lang="de-DE" sz="1600" b="1" dirty="0">
                  <a:solidFill>
                    <a:srgbClr val="0070C0"/>
                  </a:solidFill>
                  <a:latin typeface="Courier New" panose="02070309020205020404" pitchFamily="49" charset="0"/>
                  <a:cs typeface="Courier New" panose="02070309020205020404" pitchFamily="49" charset="0"/>
                </a:rPr>
                <a:t>harmony.bin </a:t>
              </a:r>
              <a:r>
                <a:rPr lang="de-DE" sz="1400" b="1" dirty="0">
                  <a:solidFill>
                    <a:srgbClr val="0070C0"/>
                  </a:solidFill>
                  <a:latin typeface="Courier New" panose="02070309020205020404" pitchFamily="49" charset="0"/>
                  <a:cs typeface="Courier New" panose="02070309020205020404" pitchFamily="49" charset="0"/>
                </a:rPr>
                <a:t>(how to create?)</a:t>
              </a:r>
              <a:endParaRPr lang="de-DE" sz="1600" b="1" dirty="0">
                <a:solidFill>
                  <a:srgbClr val="0070C0"/>
                </a:solidFill>
                <a:latin typeface="Courier New" panose="02070309020205020404" pitchFamily="49" charset="0"/>
                <a:cs typeface="Courier New" panose="02070309020205020404" pitchFamily="49" charset="0"/>
              </a:endParaRPr>
            </a:p>
          </p:txBody>
        </p:sp>
      </p:grpSp>
      <p:grpSp>
        <p:nvGrpSpPr>
          <p:cNvPr id="36" name="Group 35">
            <a:extLst>
              <a:ext uri="{FF2B5EF4-FFF2-40B4-BE49-F238E27FC236}">
                <a16:creationId xmlns:a16="http://schemas.microsoft.com/office/drawing/2014/main" id="{70D66D65-022F-80FF-7817-A8E19CE50491}"/>
              </a:ext>
            </a:extLst>
          </p:cNvPr>
          <p:cNvGrpSpPr/>
          <p:nvPr/>
        </p:nvGrpSpPr>
        <p:grpSpPr>
          <a:xfrm>
            <a:off x="8727847" y="2652325"/>
            <a:ext cx="3391214" cy="1110711"/>
            <a:chOff x="8727847" y="2652325"/>
            <a:chExt cx="3391214" cy="1110711"/>
          </a:xfrm>
        </p:grpSpPr>
        <p:sp>
          <p:nvSpPr>
            <p:cNvPr id="30" name="TextBox 29">
              <a:extLst>
                <a:ext uri="{FF2B5EF4-FFF2-40B4-BE49-F238E27FC236}">
                  <a16:creationId xmlns:a16="http://schemas.microsoft.com/office/drawing/2014/main" id="{044D6803-D98C-AD6D-1690-06C1620FD11A}"/>
                </a:ext>
              </a:extLst>
            </p:cNvPr>
            <p:cNvSpPr txBox="1"/>
            <p:nvPr/>
          </p:nvSpPr>
          <p:spPr>
            <a:xfrm>
              <a:off x="8727847" y="2652325"/>
              <a:ext cx="2609872" cy="369332"/>
            </a:xfrm>
            <a:prstGeom prst="rect">
              <a:avLst/>
            </a:prstGeom>
            <a:solidFill>
              <a:schemeClr val="bg1"/>
            </a:solidFill>
          </p:spPr>
          <p:txBody>
            <a:bodyPr wrap="square" rtlCol="0">
              <a:spAutoFit/>
            </a:bodyPr>
            <a:lstStyle/>
            <a:p>
              <a:r>
                <a:rPr lang="de-DE" sz="1800" b="1" dirty="0">
                  <a:solidFill>
                    <a:srgbClr val="FF0000"/>
                  </a:solidFill>
                  <a:latin typeface="Courier New" panose="02070309020205020404" pitchFamily="49" charset="0"/>
                  <a:cs typeface="Courier New" panose="02070309020205020404" pitchFamily="49" charset="0"/>
                </a:rPr>
                <a:t>2:prep SDCard</a:t>
              </a:r>
              <a:endParaRPr lang="de-DE" sz="1800" b="1" dirty="0">
                <a:solidFill>
                  <a:srgbClr val="0070C0"/>
                </a:solidFill>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0AE8FE34-1719-2CFE-2BC1-8AD9B7B93DA2}"/>
                </a:ext>
              </a:extLst>
            </p:cNvPr>
            <p:cNvSpPr txBox="1"/>
            <p:nvPr/>
          </p:nvSpPr>
          <p:spPr>
            <a:xfrm>
              <a:off x="8792062" y="2932039"/>
              <a:ext cx="3326999" cy="830997"/>
            </a:xfrm>
            <a:prstGeom prst="rect">
              <a:avLst/>
            </a:prstGeom>
            <a:noFill/>
          </p:spPr>
          <p:txBody>
            <a:bodyPr wrap="square" rtlCol="0">
              <a:spAutoFit/>
            </a:bodyPr>
            <a:lstStyle/>
            <a:p>
              <a:pPr marL="446088" indent="-446088"/>
              <a:r>
                <a:rPr lang="de-DE" sz="1600" b="1" dirty="0">
                  <a:solidFill>
                    <a:srgbClr val="0070C0"/>
                  </a:solidFill>
                  <a:latin typeface="Courier New" panose="02070309020205020404" pitchFamily="49" charset="0"/>
                  <a:cs typeface="Courier New" panose="02070309020205020404" pitchFamily="49" charset="0"/>
                </a:rPr>
                <a:t>2a) manually copy boot.bin+harmony.bin</a:t>
              </a:r>
            </a:p>
            <a:p>
              <a:pPr marL="446088" indent="-446088"/>
              <a:r>
                <a:rPr lang="de-DE" sz="1600" b="1" dirty="0">
                  <a:solidFill>
                    <a:srgbClr val="0070C0"/>
                  </a:solidFill>
                  <a:latin typeface="Courier New" panose="02070309020205020404" pitchFamily="49" charset="0"/>
                  <a:cs typeface="Courier New" panose="02070309020205020404" pitchFamily="49" charset="0"/>
                </a:rPr>
                <a:t>2b) use sam-ba</a:t>
              </a:r>
            </a:p>
          </p:txBody>
        </p:sp>
      </p:grpSp>
      <p:grpSp>
        <p:nvGrpSpPr>
          <p:cNvPr id="44" name="Group 43">
            <a:extLst>
              <a:ext uri="{FF2B5EF4-FFF2-40B4-BE49-F238E27FC236}">
                <a16:creationId xmlns:a16="http://schemas.microsoft.com/office/drawing/2014/main" id="{45D4B081-7B72-2382-001F-C15C8A0D04A0}"/>
              </a:ext>
            </a:extLst>
          </p:cNvPr>
          <p:cNvGrpSpPr/>
          <p:nvPr/>
        </p:nvGrpSpPr>
        <p:grpSpPr>
          <a:xfrm>
            <a:off x="778401" y="2041961"/>
            <a:ext cx="3291334" cy="1814156"/>
            <a:chOff x="778401" y="2041961"/>
            <a:chExt cx="3291334" cy="1814156"/>
          </a:xfrm>
        </p:grpSpPr>
        <p:sp>
          <p:nvSpPr>
            <p:cNvPr id="7" name="TextBox 6">
              <a:extLst>
                <a:ext uri="{FF2B5EF4-FFF2-40B4-BE49-F238E27FC236}">
                  <a16:creationId xmlns:a16="http://schemas.microsoft.com/office/drawing/2014/main" id="{60C72F36-6DD8-0E42-6824-AF6A8449D8F2}"/>
                </a:ext>
              </a:extLst>
            </p:cNvPr>
            <p:cNvSpPr txBox="1"/>
            <p:nvPr/>
          </p:nvSpPr>
          <p:spPr>
            <a:xfrm>
              <a:off x="778401" y="2353464"/>
              <a:ext cx="2269153" cy="830997"/>
            </a:xfrm>
            <a:prstGeom prst="rect">
              <a:avLst/>
            </a:prstGeom>
            <a:noFill/>
            <a:ln>
              <a:solidFill>
                <a:schemeClr val="tx1"/>
              </a:solidFill>
            </a:ln>
          </p:spPr>
          <p:txBody>
            <a:bodyPr wrap="square" rtlCol="0">
              <a:spAutoFit/>
            </a:bodyPr>
            <a:lstStyle/>
            <a:p>
              <a:pPr marL="176213" indent="-176213">
                <a:buAutoNum type="alphaLcParenR"/>
              </a:pPr>
              <a:r>
                <a:rPr lang="de-DE" sz="1600" dirty="0"/>
                <a:t>at91 on SDCard found (BSCR-&gt;BUREG !)</a:t>
              </a:r>
            </a:p>
            <a:p>
              <a:pPr marL="176213" indent="-176213">
                <a:buAutoNum type="alphaLcParenR"/>
              </a:pPr>
              <a:r>
                <a:rPr lang="de-DE" sz="1600" dirty="0"/>
                <a:t>cp to SRAM+exec</a:t>
              </a:r>
            </a:p>
          </p:txBody>
        </p:sp>
        <p:cxnSp>
          <p:nvCxnSpPr>
            <p:cNvPr id="43" name="Straight Arrow Connector 42">
              <a:extLst>
                <a:ext uri="{FF2B5EF4-FFF2-40B4-BE49-F238E27FC236}">
                  <a16:creationId xmlns:a16="http://schemas.microsoft.com/office/drawing/2014/main" id="{A81C973A-7F0C-DFD8-5106-3AA2D1D2D6CF}"/>
                </a:ext>
              </a:extLst>
            </p:cNvPr>
            <p:cNvCxnSpPr>
              <a:cxnSpLocks/>
            </p:cNvCxnSpPr>
            <p:nvPr/>
          </p:nvCxnSpPr>
          <p:spPr>
            <a:xfrm flipH="1">
              <a:off x="2021748" y="2041961"/>
              <a:ext cx="2047987" cy="1814156"/>
            </a:xfrm>
            <a:prstGeom prst="straightConnector1">
              <a:avLst/>
            </a:prstGeom>
            <a:ln w="381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63" name="Group 62">
            <a:extLst>
              <a:ext uri="{FF2B5EF4-FFF2-40B4-BE49-F238E27FC236}">
                <a16:creationId xmlns:a16="http://schemas.microsoft.com/office/drawing/2014/main" id="{92FBF93E-F283-E69F-480F-0681EC88B606}"/>
              </a:ext>
            </a:extLst>
          </p:cNvPr>
          <p:cNvGrpSpPr/>
          <p:nvPr/>
        </p:nvGrpSpPr>
        <p:grpSpPr>
          <a:xfrm>
            <a:off x="902938" y="2426677"/>
            <a:ext cx="4185847" cy="3273715"/>
            <a:chOff x="902938" y="2426677"/>
            <a:chExt cx="4185847" cy="3273715"/>
          </a:xfrm>
        </p:grpSpPr>
        <p:grpSp>
          <p:nvGrpSpPr>
            <p:cNvPr id="51" name="Group 50">
              <a:extLst>
                <a:ext uri="{FF2B5EF4-FFF2-40B4-BE49-F238E27FC236}">
                  <a16:creationId xmlns:a16="http://schemas.microsoft.com/office/drawing/2014/main" id="{31762EEA-5745-0E94-4CCC-373F518EEC44}"/>
                </a:ext>
              </a:extLst>
            </p:cNvPr>
            <p:cNvGrpSpPr/>
            <p:nvPr/>
          </p:nvGrpSpPr>
          <p:grpSpPr>
            <a:xfrm>
              <a:off x="902938" y="3848897"/>
              <a:ext cx="2177775" cy="957628"/>
              <a:chOff x="902938" y="3848897"/>
              <a:chExt cx="2177775" cy="957628"/>
            </a:xfrm>
          </p:grpSpPr>
          <p:sp>
            <p:nvSpPr>
              <p:cNvPr id="53" name="TextBox 52">
                <a:extLst>
                  <a:ext uri="{FF2B5EF4-FFF2-40B4-BE49-F238E27FC236}">
                    <a16:creationId xmlns:a16="http://schemas.microsoft.com/office/drawing/2014/main" id="{EE1C9F4D-8183-5631-D184-F712D0AAD892}"/>
                  </a:ext>
                </a:extLst>
              </p:cNvPr>
              <p:cNvSpPr txBox="1"/>
              <p:nvPr/>
            </p:nvSpPr>
            <p:spPr>
              <a:xfrm>
                <a:off x="902938" y="3848897"/>
                <a:ext cx="2177775" cy="923330"/>
              </a:xfrm>
              <a:prstGeom prst="rect">
                <a:avLst/>
              </a:prstGeom>
              <a:noFill/>
              <a:ln>
                <a:solidFill>
                  <a:srgbClr val="0070C0"/>
                </a:solidFill>
              </a:ln>
            </p:spPr>
            <p:txBody>
              <a:bodyPr wrap="square" rtlCol="0">
                <a:spAutoFit/>
              </a:bodyPr>
              <a:lstStyle/>
              <a:p>
                <a:r>
                  <a:rPr lang="de-DE" sz="1800" dirty="0"/>
                  <a:t>PLL, setup DDR,... </a:t>
                </a:r>
                <a:r>
                  <a:rPr lang="de-DE" sz="1800" b="1" i="1" dirty="0">
                    <a:solidFill>
                      <a:srgbClr val="0070C0"/>
                    </a:solidFill>
                  </a:rPr>
                  <a:t>and copy </a:t>
                </a:r>
                <a:r>
                  <a:rPr lang="de-DE" sz="1800" dirty="0"/>
                  <a:t>app to DDR</a:t>
                </a:r>
                <a:br>
                  <a:rPr lang="de-DE" sz="1800" dirty="0"/>
                </a:br>
                <a:r>
                  <a:rPr lang="de-DE" sz="1800" dirty="0"/>
                  <a:t>(don't loop!)</a:t>
                </a:r>
              </a:p>
            </p:txBody>
          </p:sp>
          <p:sp>
            <p:nvSpPr>
              <p:cNvPr id="9" name="TextBox 8">
                <a:extLst>
                  <a:ext uri="{FF2B5EF4-FFF2-40B4-BE49-F238E27FC236}">
                    <a16:creationId xmlns:a16="http://schemas.microsoft.com/office/drawing/2014/main" id="{68C58C1D-66AC-7F86-8C85-35D6192D8C1E}"/>
                  </a:ext>
                </a:extLst>
              </p:cNvPr>
              <p:cNvSpPr txBox="1"/>
              <p:nvPr/>
            </p:nvSpPr>
            <p:spPr>
              <a:xfrm>
                <a:off x="2304804" y="4437193"/>
                <a:ext cx="608286" cy="369332"/>
              </a:xfrm>
              <a:prstGeom prst="rect">
                <a:avLst/>
              </a:prstGeom>
              <a:noFill/>
              <a:ln>
                <a:noFill/>
              </a:ln>
            </p:spPr>
            <p:txBody>
              <a:bodyPr wrap="square" rtlCol="0">
                <a:spAutoFit/>
              </a:bodyPr>
              <a:lstStyle/>
              <a:p>
                <a:r>
                  <a:rPr lang="de-DE" sz="1800" b="1" dirty="0"/>
                  <a:t>at91</a:t>
                </a:r>
              </a:p>
            </p:txBody>
          </p:sp>
        </p:grpSp>
        <p:sp>
          <p:nvSpPr>
            <p:cNvPr id="60" name="Freeform: Shape 59">
              <a:extLst>
                <a:ext uri="{FF2B5EF4-FFF2-40B4-BE49-F238E27FC236}">
                  <a16:creationId xmlns:a16="http://schemas.microsoft.com/office/drawing/2014/main" id="{7C79D049-5614-3412-02FC-16D8AA33DA8D}"/>
                </a:ext>
              </a:extLst>
            </p:cNvPr>
            <p:cNvSpPr/>
            <p:nvPr/>
          </p:nvSpPr>
          <p:spPr>
            <a:xfrm>
              <a:off x="3223236" y="2426677"/>
              <a:ext cx="868118" cy="3106615"/>
            </a:xfrm>
            <a:custGeom>
              <a:avLst/>
              <a:gdLst>
                <a:gd name="connsiteX0" fmla="*/ 926341 w 926341"/>
                <a:gd name="connsiteY0" fmla="*/ 0 h 3106615"/>
                <a:gd name="connsiteX1" fmla="*/ 94002 w 926341"/>
                <a:gd name="connsiteY1" fmla="*/ 1359877 h 3106615"/>
                <a:gd name="connsiteX2" fmla="*/ 82279 w 926341"/>
                <a:gd name="connsiteY2" fmla="*/ 2555631 h 3106615"/>
                <a:gd name="connsiteX3" fmla="*/ 656710 w 926341"/>
                <a:gd name="connsiteY3" fmla="*/ 3106615 h 3106615"/>
              </a:gdLst>
              <a:ahLst/>
              <a:cxnLst>
                <a:cxn ang="0">
                  <a:pos x="connsiteX0" y="connsiteY0"/>
                </a:cxn>
                <a:cxn ang="0">
                  <a:pos x="connsiteX1" y="connsiteY1"/>
                </a:cxn>
                <a:cxn ang="0">
                  <a:pos x="connsiteX2" y="connsiteY2"/>
                </a:cxn>
                <a:cxn ang="0">
                  <a:pos x="connsiteX3" y="connsiteY3"/>
                </a:cxn>
              </a:cxnLst>
              <a:rect l="l" t="t" r="r" b="b"/>
              <a:pathLst>
                <a:path w="926341" h="3106615">
                  <a:moveTo>
                    <a:pt x="926341" y="0"/>
                  </a:moveTo>
                  <a:cubicBezTo>
                    <a:pt x="580510" y="466969"/>
                    <a:pt x="234679" y="933939"/>
                    <a:pt x="94002" y="1359877"/>
                  </a:cubicBezTo>
                  <a:cubicBezTo>
                    <a:pt x="-46675" y="1785816"/>
                    <a:pt x="-11506" y="2264508"/>
                    <a:pt x="82279" y="2555631"/>
                  </a:cubicBezTo>
                  <a:cubicBezTo>
                    <a:pt x="176064" y="2846754"/>
                    <a:pt x="416387" y="2976684"/>
                    <a:pt x="656710" y="3106615"/>
                  </a:cubicBezTo>
                </a:path>
              </a:pathLst>
            </a:custGeom>
            <a:noFill/>
            <a:ln w="38100">
              <a:solidFill>
                <a:srgbClr val="0070C0"/>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62" name="TextBox 61">
              <a:extLst>
                <a:ext uri="{FF2B5EF4-FFF2-40B4-BE49-F238E27FC236}">
                  <a16:creationId xmlns:a16="http://schemas.microsoft.com/office/drawing/2014/main" id="{8C184076-D13F-43BF-CF57-9F0E72AFB51D}"/>
                </a:ext>
              </a:extLst>
            </p:cNvPr>
            <p:cNvSpPr txBox="1"/>
            <p:nvPr/>
          </p:nvSpPr>
          <p:spPr>
            <a:xfrm>
              <a:off x="3958577" y="5392615"/>
              <a:ext cx="1130208" cy="307777"/>
            </a:xfrm>
            <a:prstGeom prst="rect">
              <a:avLst/>
            </a:prstGeom>
            <a:noFill/>
            <a:ln>
              <a:solidFill>
                <a:schemeClr val="tx1"/>
              </a:solidFill>
            </a:ln>
          </p:spPr>
          <p:txBody>
            <a:bodyPr wrap="square" rtlCol="0">
              <a:spAutoFit/>
            </a:bodyPr>
            <a:lstStyle/>
            <a:p>
              <a:r>
                <a:rPr lang="de-DE" sz="1400" b="1" dirty="0"/>
                <a:t>h3app.bin</a:t>
              </a:r>
            </a:p>
          </p:txBody>
        </p:sp>
      </p:grpSp>
      <p:grpSp>
        <p:nvGrpSpPr>
          <p:cNvPr id="75" name="Group 74">
            <a:extLst>
              <a:ext uri="{FF2B5EF4-FFF2-40B4-BE49-F238E27FC236}">
                <a16:creationId xmlns:a16="http://schemas.microsoft.com/office/drawing/2014/main" id="{23480DEC-EAA6-BD91-A1E5-6E52C2D65913}"/>
              </a:ext>
            </a:extLst>
          </p:cNvPr>
          <p:cNvGrpSpPr/>
          <p:nvPr/>
        </p:nvGrpSpPr>
        <p:grpSpPr>
          <a:xfrm>
            <a:off x="4069735" y="1888072"/>
            <a:ext cx="4658112" cy="1323446"/>
            <a:chOff x="4069735" y="1888072"/>
            <a:chExt cx="4658112" cy="1323446"/>
          </a:xfrm>
        </p:grpSpPr>
        <p:sp>
          <p:nvSpPr>
            <p:cNvPr id="29" name="TextBox 28">
              <a:extLst>
                <a:ext uri="{FF2B5EF4-FFF2-40B4-BE49-F238E27FC236}">
                  <a16:creationId xmlns:a16="http://schemas.microsoft.com/office/drawing/2014/main" id="{10F7F8F2-B875-097B-CC1E-7584C881DFA6}"/>
                </a:ext>
              </a:extLst>
            </p:cNvPr>
            <p:cNvSpPr txBox="1"/>
            <p:nvPr/>
          </p:nvSpPr>
          <p:spPr>
            <a:xfrm rot="931176">
              <a:off x="5637091" y="2316112"/>
              <a:ext cx="2314326" cy="646331"/>
            </a:xfrm>
            <a:prstGeom prst="rect">
              <a:avLst/>
            </a:prstGeom>
            <a:solidFill>
              <a:schemeClr val="bg1"/>
            </a:solidFill>
          </p:spPr>
          <p:txBody>
            <a:bodyPr wrap="square" rtlCol="0">
              <a:spAutoFit/>
            </a:bodyPr>
            <a:lstStyle/>
            <a:p>
              <a:pPr>
                <a:tabLst>
                  <a:tab pos="269875" algn="l"/>
                </a:tabLst>
              </a:pPr>
              <a:r>
                <a:rPr lang="de-DE" sz="1800" b="1" dirty="0">
                  <a:solidFill>
                    <a:srgbClr val="FF0000"/>
                  </a:solidFill>
                  <a:latin typeface="Courier New" panose="02070309020205020404" pitchFamily="49" charset="0"/>
                  <a:cs typeface="Courier New" panose="02070309020205020404" pitchFamily="49" charset="0"/>
                </a:rPr>
                <a:t>3:plugin SDCard </a:t>
              </a:r>
              <a:br>
                <a:rPr lang="de-DE" sz="1800" b="1" dirty="0">
                  <a:solidFill>
                    <a:srgbClr val="FF0000"/>
                  </a:solidFill>
                  <a:latin typeface="Courier New" panose="02070309020205020404" pitchFamily="49" charset="0"/>
                  <a:cs typeface="Courier New" panose="02070309020205020404" pitchFamily="49" charset="0"/>
                </a:rPr>
              </a:br>
              <a:r>
                <a:rPr lang="de-DE" sz="1800" b="1" dirty="0">
                  <a:solidFill>
                    <a:srgbClr val="FF0000"/>
                  </a:solidFill>
                  <a:latin typeface="Courier New" panose="02070309020205020404" pitchFamily="49" charset="0"/>
                  <a:cs typeface="Courier New" panose="02070309020205020404" pitchFamily="49" charset="0"/>
                </a:rPr>
                <a:t> or use sam-ba</a:t>
              </a:r>
            </a:p>
          </p:txBody>
        </p:sp>
        <p:sp>
          <p:nvSpPr>
            <p:cNvPr id="66" name="TextBox 65">
              <a:extLst>
                <a:ext uri="{FF2B5EF4-FFF2-40B4-BE49-F238E27FC236}">
                  <a16:creationId xmlns:a16="http://schemas.microsoft.com/office/drawing/2014/main" id="{9D6AFEE2-71BB-B402-A43A-8CA0F4118BAF}"/>
                </a:ext>
              </a:extLst>
            </p:cNvPr>
            <p:cNvSpPr txBox="1"/>
            <p:nvPr/>
          </p:nvSpPr>
          <p:spPr>
            <a:xfrm>
              <a:off x="4069735" y="1888072"/>
              <a:ext cx="818639" cy="307777"/>
            </a:xfrm>
            <a:prstGeom prst="rect">
              <a:avLst/>
            </a:prstGeom>
            <a:noFill/>
            <a:ln>
              <a:solidFill>
                <a:schemeClr val="tx1"/>
              </a:solidFill>
            </a:ln>
          </p:spPr>
          <p:txBody>
            <a:bodyPr wrap="square" rtlCol="0">
              <a:spAutoFit/>
            </a:bodyPr>
            <a:lstStyle/>
            <a:p>
              <a:r>
                <a:rPr lang="de-DE" sz="1400" dirty="0"/>
                <a:t>at91.bin</a:t>
              </a:r>
            </a:p>
          </p:txBody>
        </p:sp>
        <p:sp>
          <p:nvSpPr>
            <p:cNvPr id="69" name="TextBox 68">
              <a:extLst>
                <a:ext uri="{FF2B5EF4-FFF2-40B4-BE49-F238E27FC236}">
                  <a16:creationId xmlns:a16="http://schemas.microsoft.com/office/drawing/2014/main" id="{194C48C5-743F-0D9A-C4FA-E7777EB52B0E}"/>
                </a:ext>
              </a:extLst>
            </p:cNvPr>
            <p:cNvSpPr txBox="1"/>
            <p:nvPr/>
          </p:nvSpPr>
          <p:spPr>
            <a:xfrm>
              <a:off x="4076425" y="2265562"/>
              <a:ext cx="1194798" cy="307777"/>
            </a:xfrm>
            <a:prstGeom prst="rect">
              <a:avLst/>
            </a:prstGeom>
            <a:noFill/>
            <a:ln>
              <a:solidFill>
                <a:schemeClr val="tx1"/>
              </a:solidFill>
            </a:ln>
          </p:spPr>
          <p:txBody>
            <a:bodyPr wrap="square" rtlCol="0">
              <a:spAutoFit/>
            </a:bodyPr>
            <a:lstStyle/>
            <a:p>
              <a:r>
                <a:rPr lang="de-DE" sz="1400" dirty="0"/>
                <a:t>harmony.bin</a:t>
              </a:r>
            </a:p>
          </p:txBody>
        </p:sp>
        <p:cxnSp>
          <p:nvCxnSpPr>
            <p:cNvPr id="71" name="Straight Arrow Connector 70">
              <a:extLst>
                <a:ext uri="{FF2B5EF4-FFF2-40B4-BE49-F238E27FC236}">
                  <a16:creationId xmlns:a16="http://schemas.microsoft.com/office/drawing/2014/main" id="{32273C48-56CA-2BFE-11B2-41DEC98575A3}"/>
                </a:ext>
              </a:extLst>
            </p:cNvPr>
            <p:cNvCxnSpPr>
              <a:cxnSpLocks/>
            </p:cNvCxnSpPr>
            <p:nvPr/>
          </p:nvCxnSpPr>
          <p:spPr>
            <a:xfrm flipH="1" flipV="1">
              <a:off x="5118961" y="2168809"/>
              <a:ext cx="3608886" cy="1042709"/>
            </a:xfrm>
            <a:prstGeom prst="straightConnector1">
              <a:avLst/>
            </a:prstGeom>
            <a:ln w="381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04710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Steps to run demo on SAM9x60-curiosity</a:t>
            </a:r>
            <a:endParaRPr lang="en-US" sz="3999" dirty="0"/>
          </a:p>
        </p:txBody>
      </p:sp>
      <p:sp>
        <p:nvSpPr>
          <p:cNvPr id="7" name="Content Placeholder 6">
            <a:extLst>
              <a:ext uri="{FF2B5EF4-FFF2-40B4-BE49-F238E27FC236}">
                <a16:creationId xmlns:a16="http://schemas.microsoft.com/office/drawing/2014/main" id="{6E6E0F51-7D03-6F0E-5C79-E059B78C7AE6}"/>
              </a:ext>
            </a:extLst>
          </p:cNvPr>
          <p:cNvSpPr>
            <a:spLocks noGrp="1"/>
          </p:cNvSpPr>
          <p:nvPr>
            <p:ph idx="1"/>
          </p:nvPr>
        </p:nvSpPr>
        <p:spPr>
          <a:xfrm>
            <a:off x="304800" y="928253"/>
            <a:ext cx="11540836" cy="5696271"/>
          </a:xfrm>
        </p:spPr>
        <p:txBody>
          <a:bodyPr>
            <a:noAutofit/>
          </a:bodyPr>
          <a:lstStyle/>
          <a:p>
            <a:pPr marL="457200" indent="-457200">
              <a:buFont typeface="+mj-lt"/>
              <a:buAutoNum type="arabicPeriod"/>
            </a:pPr>
            <a:r>
              <a:rPr lang="en-US" sz="1700" b="0" dirty="0"/>
              <a:t>Demo for a </a:t>
            </a:r>
            <a:r>
              <a:rPr lang="en-US" sz="1700" dirty="0">
                <a:solidFill>
                  <a:srgbClr val="FF0000"/>
                </a:solidFill>
              </a:rPr>
              <a:t>SAM9x60-curiosity</a:t>
            </a:r>
            <a:endParaRPr lang="en-US" sz="1700" b="0" dirty="0"/>
          </a:p>
          <a:p>
            <a:pPr marL="623888" lvl="1" indent="-180975"/>
            <a:r>
              <a:rPr lang="de-DE" sz="1700" dirty="0"/>
              <a:t>LEDpins: RED/PD17, GREEN/PD19 , BLUE/PD21 (gpioO,H)</a:t>
            </a:r>
          </a:p>
          <a:p>
            <a:pPr marL="623888" lvl="1" indent="-180975"/>
            <a:r>
              <a:rPr lang="de-DE" sz="1700" dirty="0"/>
              <a:t>onboardDbgVCOM: DBGU, Tx=PA10 , Rx=PA9</a:t>
            </a:r>
          </a:p>
          <a:p>
            <a:pPr marL="623888" lvl="1" indent="-180975"/>
            <a:r>
              <a:rPr lang="de-DE" sz="1700" dirty="0"/>
              <a:t>userButton: PA29 (gpioI, PU)</a:t>
            </a:r>
          </a:p>
          <a:p>
            <a:pPr marL="457200" indent="-457200">
              <a:buFont typeface="+mj-lt"/>
              <a:buAutoNum type="arabicPeriod"/>
            </a:pPr>
            <a:r>
              <a:rPr lang="en-US" sz="1700" b="0" dirty="0"/>
              <a:t>tools/options/plugins: set H3framework path + ask-flag</a:t>
            </a:r>
          </a:p>
          <a:p>
            <a:pPr marL="457200" indent="-457200">
              <a:buFont typeface="+mj-lt"/>
              <a:buAutoNum type="arabicPeriod"/>
            </a:pPr>
            <a:r>
              <a:rPr lang="en-US" sz="1700" b="0" dirty="0"/>
              <a:t>new prj -&gt; MCCH3 prj -&gt; H3path -&gt; prj </a:t>
            </a:r>
            <a:r>
              <a:rPr lang="en-US" sz="1700" b="0" dirty="0" err="1"/>
              <a:t>location,name</a:t>
            </a:r>
            <a:r>
              <a:rPr lang="en-US" sz="1700" b="0" dirty="0"/>
              <a:t> -&gt; H3cfg -&gt; device -&gt; </a:t>
            </a:r>
            <a:r>
              <a:rPr lang="en-US" sz="1700" i="1" dirty="0"/>
              <a:t>finish</a:t>
            </a:r>
            <a:r>
              <a:rPr lang="en-US" sz="1700" b="0" dirty="0"/>
              <a:t>  </a:t>
            </a:r>
          </a:p>
          <a:p>
            <a:pPr marL="457200" indent="-457200">
              <a:buFont typeface="+mj-lt"/>
              <a:buAutoNum type="arabicPeriod"/>
            </a:pPr>
            <a:r>
              <a:rPr lang="en-US" sz="1700" b="0" dirty="0"/>
              <a:t>start MCC -&gt; H3 -&gt; all </a:t>
            </a:r>
            <a:r>
              <a:rPr lang="en-US" sz="1700" b="0" dirty="0" err="1"/>
              <a:t>requ.content</a:t>
            </a:r>
            <a:r>
              <a:rPr lang="en-US" sz="1700" b="0" dirty="0"/>
              <a:t> avail? -&gt; </a:t>
            </a:r>
            <a:r>
              <a:rPr lang="en-US" sz="1700" i="1" dirty="0"/>
              <a:t>finish </a:t>
            </a:r>
            <a:endParaRPr lang="en-US" sz="1700" b="0" dirty="0"/>
          </a:p>
          <a:p>
            <a:pPr marL="457200" indent="-457200">
              <a:buFont typeface="+mj-lt"/>
              <a:buAutoNum type="arabicPeriod"/>
            </a:pPr>
            <a:r>
              <a:rPr lang="en-US" sz="1700" b="0" dirty="0"/>
              <a:t>in H3: </a:t>
            </a:r>
          </a:p>
          <a:p>
            <a:pPr marL="623888" lvl="1" indent="-180975"/>
            <a:r>
              <a:rPr lang="en-US" sz="1700" dirty="0"/>
              <a:t>add STIO-&gt;DBGU + TC1@500ms</a:t>
            </a:r>
          </a:p>
          <a:p>
            <a:pPr marL="623888" lvl="1" indent="-180975"/>
            <a:r>
              <a:rPr lang="en-US" sz="1700" dirty="0"/>
              <a:t>pinning from DS (-&gt;above)</a:t>
            </a:r>
          </a:p>
          <a:p>
            <a:pPr marL="623888" lvl="1" indent="-180975"/>
            <a:r>
              <a:rPr lang="en-US" sz="1700" dirty="0" err="1"/>
              <a:t>GenerateCode</a:t>
            </a:r>
            <a:endParaRPr lang="en-US" sz="1700" dirty="0"/>
          </a:p>
          <a:p>
            <a:pPr marL="457200" indent="-457200">
              <a:buFont typeface="+mj-lt"/>
              <a:buAutoNum type="arabicPeriod"/>
            </a:pPr>
            <a:r>
              <a:rPr lang="en-US" sz="1700" b="0" dirty="0"/>
              <a:t>project properties</a:t>
            </a:r>
          </a:p>
          <a:p>
            <a:pPr marL="623888" lvl="1" indent="-180975"/>
            <a:r>
              <a:rPr lang="en-US" sz="1700" dirty="0"/>
              <a:t>debugger: EDBG </a:t>
            </a:r>
            <a:r>
              <a:rPr lang="en-US" sz="1700" dirty="0" err="1"/>
              <a:t>jlink</a:t>
            </a:r>
            <a:r>
              <a:rPr lang="en-US" sz="1700" dirty="0"/>
              <a:t> -&gt; apply </a:t>
            </a:r>
          </a:p>
          <a:p>
            <a:pPr marL="623888" lvl="1" indent="-180975"/>
            <a:r>
              <a:rPr lang="en-US" sz="1700" dirty="0" err="1"/>
              <a:t>bootstrap.elf</a:t>
            </a:r>
            <a:r>
              <a:rPr lang="en-US" sz="1700" dirty="0"/>
              <a:t> </a:t>
            </a:r>
            <a:r>
              <a:rPr lang="en-US" sz="1700" b="0" dirty="0"/>
              <a:t>(-&gt;Labs\</a:t>
            </a:r>
            <a:r>
              <a:rPr lang="en-US" sz="1700" b="0" dirty="0" err="1"/>
              <a:t>LabHelp</a:t>
            </a:r>
            <a:r>
              <a:rPr lang="en-US" sz="1700" b="0" dirty="0"/>
              <a:t>\) </a:t>
            </a:r>
            <a:endParaRPr lang="en-US" sz="1700" dirty="0"/>
          </a:p>
          <a:p>
            <a:pPr marL="623888" lvl="1" indent="-180975"/>
            <a:r>
              <a:rPr lang="en-US" sz="1700" dirty="0"/>
              <a:t>XC32-v</a:t>
            </a:r>
            <a:r>
              <a:rPr lang="en-US" sz="1700" b="1" dirty="0">
                <a:solidFill>
                  <a:srgbClr val="FF0000"/>
                </a:solidFill>
              </a:rPr>
              <a:t>4.21</a:t>
            </a:r>
            <a:r>
              <a:rPr lang="en-US" sz="1700" dirty="0"/>
              <a:t> (make sure to use v3x+ as v2.50- have a MPU-specific bug -&gt; </a:t>
            </a:r>
            <a:r>
              <a:rPr lang="en-US" sz="1700" dirty="0" err="1"/>
              <a:t>hardfault</a:t>
            </a:r>
            <a:r>
              <a:rPr lang="en-US" sz="1700" dirty="0"/>
              <a:t>!)</a:t>
            </a:r>
          </a:p>
          <a:p>
            <a:pPr marL="457200" indent="-457200">
              <a:buFont typeface="+mj-lt"/>
              <a:buAutoNum type="arabicPeriod"/>
            </a:pPr>
            <a:r>
              <a:rPr lang="en-US" sz="1700" b="0" dirty="0"/>
              <a:t>test compile -&gt; add </a:t>
            </a:r>
            <a:r>
              <a:rPr lang="en-US" sz="1700" b="0" dirty="0" err="1"/>
              <a:t>main.c</a:t>
            </a:r>
            <a:r>
              <a:rPr lang="en-US" sz="1700" b="0" dirty="0"/>
              <a:t> (-&gt;Labs\</a:t>
            </a:r>
            <a:r>
              <a:rPr lang="en-US" sz="1700" b="0" dirty="0" err="1"/>
              <a:t>LabHelp</a:t>
            </a:r>
            <a:r>
              <a:rPr lang="en-US" sz="1700" b="0" dirty="0"/>
              <a:t>\) + re-compile</a:t>
            </a:r>
          </a:p>
          <a:p>
            <a:pPr marL="457200" indent="-457200">
              <a:buFont typeface="+mj-lt"/>
              <a:buAutoNum type="arabicPeriod"/>
            </a:pPr>
            <a:r>
              <a:rPr lang="en-US" sz="1700" b="0" dirty="0" err="1"/>
              <a:t>HWreset</a:t>
            </a:r>
            <a:r>
              <a:rPr lang="en-US" sz="1700" b="0" dirty="0"/>
              <a:t> -&gt; </a:t>
            </a:r>
            <a:r>
              <a:rPr lang="en-US" sz="1700" b="0" dirty="0" err="1"/>
              <a:t>RomBOOT</a:t>
            </a:r>
            <a:r>
              <a:rPr lang="en-US" sz="1700" b="0" dirty="0"/>
              <a:t>-msg on console? -&gt; if no, check </a:t>
            </a:r>
            <a:r>
              <a:rPr lang="en-US" sz="1700" b="0" dirty="0" err="1"/>
              <a:t>HWsetup</a:t>
            </a:r>
            <a:r>
              <a:rPr lang="en-US" sz="1700" b="0" dirty="0"/>
              <a:t> !!</a:t>
            </a:r>
          </a:p>
          <a:p>
            <a:pPr marL="457200" indent="-457200">
              <a:buFont typeface="+mj-lt"/>
              <a:buAutoNum type="arabicPeriod"/>
            </a:pPr>
            <a:r>
              <a:rPr lang="en-US" sz="1700" b="0" dirty="0" err="1"/>
              <a:t>debug-download+run</a:t>
            </a:r>
            <a:r>
              <a:rPr lang="en-US" sz="1700" b="0" dirty="0"/>
              <a:t> -&gt; notice at91- and h3app-printf on the console</a:t>
            </a:r>
          </a:p>
        </p:txBody>
      </p:sp>
      <p:sp>
        <p:nvSpPr>
          <p:cNvPr id="9" name="TextBox 8">
            <a:extLst>
              <a:ext uri="{FF2B5EF4-FFF2-40B4-BE49-F238E27FC236}">
                <a16:creationId xmlns:a16="http://schemas.microsoft.com/office/drawing/2014/main" id="{9FAF41D1-3251-092A-DB00-1992102EF23D}"/>
              </a:ext>
            </a:extLst>
          </p:cNvPr>
          <p:cNvSpPr txBox="1"/>
          <p:nvPr/>
        </p:nvSpPr>
        <p:spPr>
          <a:xfrm rot="1356932">
            <a:off x="7259167" y="3363643"/>
            <a:ext cx="4844057" cy="2308324"/>
          </a:xfrm>
          <a:prstGeom prst="rect">
            <a:avLst/>
          </a:prstGeom>
          <a:noFill/>
        </p:spPr>
        <p:txBody>
          <a:bodyPr wrap="square" rtlCol="0">
            <a:spAutoFit/>
          </a:bodyPr>
          <a:lstStyle/>
          <a:p>
            <a:pPr algn="ctr"/>
            <a:r>
              <a:rPr lang="de-DE" sz="4800" dirty="0">
                <a:solidFill>
                  <a:srgbClr val="0070C0"/>
                </a:solidFill>
              </a:rPr>
              <a:t>next slides </a:t>
            </a:r>
            <a:br>
              <a:rPr lang="de-DE" sz="4800" dirty="0">
                <a:solidFill>
                  <a:srgbClr val="0070C0"/>
                </a:solidFill>
              </a:rPr>
            </a:br>
            <a:r>
              <a:rPr lang="de-DE" sz="4800" dirty="0">
                <a:solidFill>
                  <a:srgbClr val="0070C0"/>
                </a:solidFill>
              </a:rPr>
              <a:t>= step-by-step</a:t>
            </a:r>
          </a:p>
          <a:p>
            <a:pPr algn="ctr"/>
            <a:r>
              <a:rPr lang="de-DE" sz="4800" dirty="0">
                <a:solidFill>
                  <a:srgbClr val="0070C0"/>
                </a:solidFill>
              </a:rPr>
              <a:t>for SAM9x60cur</a:t>
            </a:r>
          </a:p>
        </p:txBody>
      </p:sp>
      <p:grpSp>
        <p:nvGrpSpPr>
          <p:cNvPr id="13" name="Group 12">
            <a:extLst>
              <a:ext uri="{FF2B5EF4-FFF2-40B4-BE49-F238E27FC236}">
                <a16:creationId xmlns:a16="http://schemas.microsoft.com/office/drawing/2014/main" id="{4D6ED5AA-1E85-EAB1-9B84-506F6B9ADAB3}"/>
              </a:ext>
            </a:extLst>
          </p:cNvPr>
          <p:cNvGrpSpPr/>
          <p:nvPr/>
        </p:nvGrpSpPr>
        <p:grpSpPr>
          <a:xfrm>
            <a:off x="372501" y="916903"/>
            <a:ext cx="11473135" cy="5145693"/>
            <a:chOff x="372501" y="916903"/>
            <a:chExt cx="11473135" cy="5145693"/>
          </a:xfrm>
        </p:grpSpPr>
        <p:sp>
          <p:nvSpPr>
            <p:cNvPr id="10" name="TextBox 9">
              <a:extLst>
                <a:ext uri="{FF2B5EF4-FFF2-40B4-BE49-F238E27FC236}">
                  <a16:creationId xmlns:a16="http://schemas.microsoft.com/office/drawing/2014/main" id="{5DBDE0A8-3A32-0F89-E08A-9635EFF82A64}"/>
                </a:ext>
              </a:extLst>
            </p:cNvPr>
            <p:cNvSpPr txBox="1"/>
            <p:nvPr/>
          </p:nvSpPr>
          <p:spPr>
            <a:xfrm>
              <a:off x="7001579" y="916903"/>
              <a:ext cx="4844057" cy="1569660"/>
            </a:xfrm>
            <a:prstGeom prst="rect">
              <a:avLst/>
            </a:prstGeom>
            <a:noFill/>
          </p:spPr>
          <p:txBody>
            <a:bodyPr wrap="square" rtlCol="0">
              <a:spAutoFit/>
            </a:bodyPr>
            <a:lstStyle/>
            <a:p>
              <a:pPr algn="ctr"/>
              <a:r>
                <a:rPr lang="de-DE" sz="4800" dirty="0">
                  <a:solidFill>
                    <a:srgbClr val="0070C0"/>
                  </a:solidFill>
                </a:rPr>
                <a:t>difference </a:t>
              </a:r>
              <a:br>
                <a:rPr lang="de-DE" sz="4800" dirty="0">
                  <a:solidFill>
                    <a:srgbClr val="0070C0"/>
                  </a:solidFill>
                </a:rPr>
              </a:br>
              <a:r>
                <a:rPr lang="de-DE" sz="4800" dirty="0">
                  <a:solidFill>
                    <a:srgbClr val="0070C0"/>
                  </a:solidFill>
                </a:rPr>
                <a:t>MPU vs MCU</a:t>
              </a:r>
            </a:p>
          </p:txBody>
        </p:sp>
        <p:sp>
          <p:nvSpPr>
            <p:cNvPr id="11" name="Rectangle 10">
              <a:extLst>
                <a:ext uri="{FF2B5EF4-FFF2-40B4-BE49-F238E27FC236}">
                  <a16:creationId xmlns:a16="http://schemas.microsoft.com/office/drawing/2014/main" id="{C8655CB0-12B7-2333-CEEE-67E4DAA0D93F}"/>
                </a:ext>
              </a:extLst>
            </p:cNvPr>
            <p:cNvSpPr/>
            <p:nvPr/>
          </p:nvSpPr>
          <p:spPr>
            <a:xfrm>
              <a:off x="726510" y="4860099"/>
              <a:ext cx="3369501" cy="275572"/>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2" name="Rectangle 11">
              <a:extLst>
                <a:ext uri="{FF2B5EF4-FFF2-40B4-BE49-F238E27FC236}">
                  <a16:creationId xmlns:a16="http://schemas.microsoft.com/office/drawing/2014/main" id="{AFD6E92F-1A80-FDE1-8EDE-46B4DBF4C3C1}"/>
                </a:ext>
              </a:extLst>
            </p:cNvPr>
            <p:cNvSpPr/>
            <p:nvPr/>
          </p:nvSpPr>
          <p:spPr>
            <a:xfrm>
              <a:off x="372501" y="5693249"/>
              <a:ext cx="6504288" cy="369347"/>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spTree>
    <p:extLst>
      <p:ext uri="{BB962C8B-B14F-4D97-AF65-F5344CB8AC3E}">
        <p14:creationId xmlns:p14="http://schemas.microsoft.com/office/powerpoint/2010/main" val="3067144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where to load at91 to?</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829901"/>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endParaRPr lang="en-US" sz="2400" b="0" dirty="0">
              <a:solidFill>
                <a:schemeClr val="tx1"/>
              </a:solidFill>
            </a:endParaRPr>
          </a:p>
        </p:txBody>
      </p:sp>
      <p:sp>
        <p:nvSpPr>
          <p:cNvPr id="25" name="TextBox 24">
            <a:extLst>
              <a:ext uri="{FF2B5EF4-FFF2-40B4-BE49-F238E27FC236}">
                <a16:creationId xmlns:a16="http://schemas.microsoft.com/office/drawing/2014/main" id="{E3B59E06-F75A-A448-E098-5D89B6313FDD}"/>
              </a:ext>
            </a:extLst>
          </p:cNvPr>
          <p:cNvSpPr txBox="1"/>
          <p:nvPr/>
        </p:nvSpPr>
        <p:spPr>
          <a:xfrm>
            <a:off x="430212" y="1028099"/>
            <a:ext cx="4367256" cy="5324535"/>
          </a:xfrm>
          <a:prstGeom prst="rect">
            <a:avLst/>
          </a:prstGeom>
          <a:solidFill>
            <a:schemeClr val="bg1"/>
          </a:solidFill>
        </p:spPr>
        <p:txBody>
          <a:bodyPr wrap="square" rtlCol="0">
            <a:spAutoFit/>
          </a:bodyPr>
          <a:lstStyle/>
          <a:p>
            <a:pPr marL="303213" indent="-285750">
              <a:buFont typeface="Arial" panose="020B0604020202020204" pitchFamily="34" charset="0"/>
              <a:buChar char="•"/>
              <a:tabLst>
                <a:tab pos="3135313" algn="l"/>
              </a:tabLst>
            </a:pPr>
            <a:r>
              <a:rPr lang="de-DE" sz="2000" dirty="0"/>
              <a:t>H3app running from DDR, hence</a:t>
            </a:r>
            <a:br>
              <a:rPr lang="de-DE" sz="2000" dirty="0"/>
            </a:br>
            <a:r>
              <a:rPr lang="de-DE" sz="2000" dirty="0"/>
              <a:t>need to know DDR-space  </a:t>
            </a:r>
          </a:p>
          <a:p>
            <a:pPr marL="303213" indent="-285750">
              <a:buFont typeface="Arial" panose="020B0604020202020204" pitchFamily="34" charset="0"/>
              <a:buChar char="•"/>
              <a:tabLst>
                <a:tab pos="3135313" algn="l"/>
              </a:tabLst>
            </a:pPr>
            <a:endParaRPr lang="de-DE" sz="2000" dirty="0"/>
          </a:p>
          <a:p>
            <a:pPr marL="303213" indent="-285750">
              <a:buFont typeface="Arial" panose="020B0604020202020204" pitchFamily="34" charset="0"/>
              <a:buChar char="•"/>
              <a:tabLst>
                <a:tab pos="3135313" algn="l"/>
              </a:tabLst>
            </a:pPr>
            <a:r>
              <a:rPr lang="de-DE" sz="2000" dirty="0"/>
              <a:t>from DS find</a:t>
            </a:r>
            <a:br>
              <a:rPr lang="de-DE" sz="2000" dirty="0"/>
            </a:br>
            <a:r>
              <a:rPr lang="de-DE" sz="2000" dirty="0"/>
              <a:t>DDR=0x6000.0000-&gt;0xE000.0000</a:t>
            </a:r>
          </a:p>
          <a:p>
            <a:pPr marL="303213" indent="-285750">
              <a:buFont typeface="Arial" panose="020B0604020202020204" pitchFamily="34" charset="0"/>
              <a:buChar char="•"/>
              <a:tabLst>
                <a:tab pos="3135313" algn="l"/>
              </a:tabLst>
            </a:pPr>
            <a:endParaRPr lang="de-DE" sz="2000" dirty="0"/>
          </a:p>
          <a:p>
            <a:pPr marL="303213" indent="-285750">
              <a:buFont typeface="Arial" panose="020B0604020202020204" pitchFamily="34" charset="0"/>
              <a:buChar char="•"/>
              <a:tabLst>
                <a:tab pos="3135313" algn="l"/>
              </a:tabLst>
            </a:pPr>
            <a:r>
              <a:rPr lang="de-DE" sz="2000" dirty="0"/>
              <a:t>can load at91 anywhere, but typically harmony.bin load-address not @start-of-ddr, but with little offset </a:t>
            </a:r>
            <a:br>
              <a:rPr lang="de-DE" sz="2000" dirty="0"/>
            </a:br>
            <a:r>
              <a:rPr lang="de-DE" sz="2000" b="1" dirty="0"/>
              <a:t>@0x66F0.0000 </a:t>
            </a:r>
            <a:br>
              <a:rPr lang="de-DE" sz="2000" b="1" dirty="0"/>
            </a:br>
            <a:endParaRPr lang="de-DE" sz="2000" dirty="0"/>
          </a:p>
          <a:p>
            <a:pPr marL="303213" indent="-285750">
              <a:buFont typeface="Arial" panose="020B0604020202020204" pitchFamily="34" charset="0"/>
              <a:buChar char="•"/>
              <a:tabLst>
                <a:tab pos="3135313" algn="l"/>
              </a:tabLst>
            </a:pPr>
            <a:r>
              <a:rPr lang="de-DE" sz="2000" dirty="0"/>
              <a:t>why not loading harmony.bin to start of DDR=0x6000.0000?</a:t>
            </a:r>
          </a:p>
          <a:p>
            <a:pPr marL="450850" indent="-187325">
              <a:tabLst>
                <a:tab pos="3135313" algn="l"/>
              </a:tabLst>
            </a:pPr>
            <a:r>
              <a:rPr lang="de-DE" sz="2000" dirty="0"/>
              <a:t>-&gt;habit from Linux to load h3app.bin not at DDR-start, but with some offset because first entry typically is uboot</a:t>
            </a:r>
          </a:p>
        </p:txBody>
      </p:sp>
      <p:pic>
        <p:nvPicPr>
          <p:cNvPr id="29" name="Picture 28" descr="Diagram&#10;&#10;Description automatically generated">
            <a:extLst>
              <a:ext uri="{FF2B5EF4-FFF2-40B4-BE49-F238E27FC236}">
                <a16:creationId xmlns:a16="http://schemas.microsoft.com/office/drawing/2014/main" id="{CBBAF03F-6270-4769-76E9-6609A3B9DE90}"/>
              </a:ext>
            </a:extLst>
          </p:cNvPr>
          <p:cNvPicPr>
            <a:picLocks noChangeAspect="1"/>
          </p:cNvPicPr>
          <p:nvPr/>
        </p:nvPicPr>
        <p:blipFill>
          <a:blip r:embed="rId3"/>
          <a:stretch>
            <a:fillRect/>
          </a:stretch>
        </p:blipFill>
        <p:spPr>
          <a:xfrm>
            <a:off x="5055892" y="828928"/>
            <a:ext cx="5690840" cy="5812771"/>
          </a:xfrm>
          <a:prstGeom prst="rect">
            <a:avLst/>
          </a:prstGeom>
          <a:ln>
            <a:solidFill>
              <a:schemeClr val="tx1"/>
            </a:solidFill>
          </a:ln>
        </p:spPr>
      </p:pic>
    </p:spTree>
    <p:extLst>
      <p:ext uri="{BB962C8B-B14F-4D97-AF65-F5344CB8AC3E}">
        <p14:creationId xmlns:p14="http://schemas.microsoft.com/office/powerpoint/2010/main" val="387614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configure at91 for NVM=SDCard</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829901"/>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endParaRPr lang="en-US" sz="2400" b="0" dirty="0">
              <a:solidFill>
                <a:schemeClr val="tx1"/>
              </a:solidFill>
            </a:endParaRPr>
          </a:p>
        </p:txBody>
      </p:sp>
      <p:sp>
        <p:nvSpPr>
          <p:cNvPr id="25" name="TextBox 24">
            <a:extLst>
              <a:ext uri="{FF2B5EF4-FFF2-40B4-BE49-F238E27FC236}">
                <a16:creationId xmlns:a16="http://schemas.microsoft.com/office/drawing/2014/main" id="{E3B59E06-F75A-A448-E098-5D89B6313FDD}"/>
              </a:ext>
            </a:extLst>
          </p:cNvPr>
          <p:cNvSpPr txBox="1"/>
          <p:nvPr/>
        </p:nvSpPr>
        <p:spPr>
          <a:xfrm>
            <a:off x="430211" y="1028099"/>
            <a:ext cx="11758613" cy="3477875"/>
          </a:xfrm>
          <a:prstGeom prst="rect">
            <a:avLst/>
          </a:prstGeom>
          <a:solidFill>
            <a:schemeClr val="bg1"/>
          </a:solidFill>
        </p:spPr>
        <p:txBody>
          <a:bodyPr wrap="square" rtlCol="0">
            <a:spAutoFit/>
          </a:bodyPr>
          <a:lstStyle/>
          <a:p>
            <a:pPr marL="303213" indent="-285750">
              <a:buFont typeface="Arial" panose="020B0604020202020204" pitchFamily="34" charset="0"/>
              <a:buChar char="•"/>
              <a:tabLst>
                <a:tab pos="3135313" algn="l"/>
              </a:tabLst>
            </a:pPr>
            <a:r>
              <a:rPr lang="de-DE" sz="2000" dirty="0"/>
              <a:t>what else is importent? </a:t>
            </a:r>
          </a:p>
          <a:p>
            <a:pPr marL="303213" indent="-285750">
              <a:buFont typeface="Arial" panose="020B0604020202020204" pitchFamily="34" charset="0"/>
              <a:buChar char="•"/>
              <a:tabLst>
                <a:tab pos="3135313" algn="l"/>
              </a:tabLst>
            </a:pPr>
            <a:r>
              <a:rPr lang="de-DE" sz="2000" dirty="0"/>
              <a:t>parameters for SDCard-IF </a:t>
            </a:r>
          </a:p>
          <a:p>
            <a:pPr marL="303213" indent="-285750">
              <a:buFont typeface="Arial" panose="020B0604020202020204" pitchFamily="34" charset="0"/>
              <a:buChar char="•"/>
              <a:tabLst>
                <a:tab pos="3135313" algn="l"/>
              </a:tabLst>
            </a:pPr>
            <a:r>
              <a:rPr lang="de-DE" sz="2000" dirty="0"/>
              <a:t>might come from different datasheets:</a:t>
            </a:r>
          </a:p>
          <a:p>
            <a:pPr marL="760413" lvl="1" indent="-285750">
              <a:buFont typeface="Arial" panose="020B0604020202020204" pitchFamily="34" charset="0"/>
              <a:buChar char="•"/>
              <a:tabLst>
                <a:tab pos="3135313" algn="l"/>
              </a:tabLst>
            </a:pPr>
            <a:r>
              <a:rPr lang="de-DE" sz="2000" dirty="0"/>
              <a:t>from SAMA7g5-</a:t>
            </a:r>
            <a:r>
              <a:rPr lang="de-DE" sz="2000" b="1" dirty="0"/>
              <a:t>EK</a:t>
            </a:r>
            <a:r>
              <a:rPr lang="de-DE" sz="2000" dirty="0"/>
              <a:t> datasheet</a:t>
            </a:r>
            <a:br>
              <a:rPr lang="de-DE" sz="2000" dirty="0"/>
            </a:br>
            <a:r>
              <a:rPr lang="de-DE" sz="2000" dirty="0"/>
              <a:t>Fig_3-48 you find SDCard on</a:t>
            </a:r>
            <a:br>
              <a:rPr lang="de-DE" sz="2000" dirty="0"/>
            </a:br>
            <a:r>
              <a:rPr lang="de-DE" sz="2000" dirty="0"/>
              <a:t>SDMCC-IF SDMMC</a:t>
            </a:r>
            <a:r>
              <a:rPr lang="de-DE" sz="2000" b="1" dirty="0">
                <a:solidFill>
                  <a:srgbClr val="E60000"/>
                </a:solidFill>
              </a:rPr>
              <a:t>1</a:t>
            </a:r>
            <a:endParaRPr lang="de-DE" sz="2000" dirty="0"/>
          </a:p>
          <a:p>
            <a:pPr marL="760413" lvl="1" indent="-285750">
              <a:buFont typeface="Arial" panose="020B0604020202020204" pitchFamily="34" charset="0"/>
              <a:buChar char="•"/>
              <a:tabLst>
                <a:tab pos="3135313" algn="l"/>
              </a:tabLst>
            </a:pPr>
            <a:r>
              <a:rPr lang="de-DE" sz="2000" dirty="0"/>
              <a:t>from SAMA7g5 device DS you</a:t>
            </a:r>
            <a:br>
              <a:rPr lang="de-DE" sz="2000" dirty="0"/>
            </a:br>
            <a:r>
              <a:rPr lang="de-DE" sz="2000" dirty="0"/>
              <a:t>find IOset of SDMMC1=IOset</a:t>
            </a:r>
            <a:r>
              <a:rPr lang="de-DE" sz="2000" b="1" dirty="0">
                <a:solidFill>
                  <a:srgbClr val="E60000"/>
                </a:solidFill>
              </a:rPr>
              <a:t>1</a:t>
            </a:r>
          </a:p>
          <a:p>
            <a:pPr marL="760413" lvl="1" indent="-285750">
              <a:buFont typeface="Arial" panose="020B0604020202020204" pitchFamily="34" charset="0"/>
              <a:buChar char="•"/>
              <a:tabLst>
                <a:tab pos="3135313" algn="l"/>
              </a:tabLst>
            </a:pPr>
            <a:endParaRPr lang="de-DE" sz="2000" dirty="0"/>
          </a:p>
          <a:p>
            <a:pPr marL="303213" indent="-285750">
              <a:buFont typeface="Arial" panose="020B0604020202020204" pitchFamily="34" charset="0"/>
              <a:buChar char="•"/>
              <a:tabLst>
                <a:tab pos="3135313" algn="l"/>
              </a:tabLst>
            </a:pPr>
            <a:endParaRPr lang="de-DE" sz="2000" dirty="0"/>
          </a:p>
          <a:p>
            <a:pPr marL="303213" indent="-285750">
              <a:buFont typeface="Arial" panose="020B0604020202020204" pitchFamily="34" charset="0"/>
              <a:buChar char="•"/>
              <a:tabLst>
                <a:tab pos="3135313" algn="l"/>
              </a:tabLst>
            </a:pPr>
            <a:endParaRPr lang="de-DE" sz="2000" dirty="0"/>
          </a:p>
        </p:txBody>
      </p:sp>
      <p:pic>
        <p:nvPicPr>
          <p:cNvPr id="26" name="Picture 25">
            <a:extLst>
              <a:ext uri="{FF2B5EF4-FFF2-40B4-BE49-F238E27FC236}">
                <a16:creationId xmlns:a16="http://schemas.microsoft.com/office/drawing/2014/main" id="{25A56497-15DA-8CEC-CE81-51696E903246}"/>
              </a:ext>
            </a:extLst>
          </p:cNvPr>
          <p:cNvPicPr>
            <a:picLocks noChangeAspect="1"/>
          </p:cNvPicPr>
          <p:nvPr/>
        </p:nvPicPr>
        <p:blipFill>
          <a:blip r:embed="rId3"/>
          <a:stretch>
            <a:fillRect/>
          </a:stretch>
        </p:blipFill>
        <p:spPr>
          <a:xfrm>
            <a:off x="1014608" y="3618983"/>
            <a:ext cx="4262175" cy="3006132"/>
          </a:xfrm>
          <a:prstGeom prst="rect">
            <a:avLst/>
          </a:prstGeom>
        </p:spPr>
      </p:pic>
      <p:grpSp>
        <p:nvGrpSpPr>
          <p:cNvPr id="5" name="Group 4">
            <a:extLst>
              <a:ext uri="{FF2B5EF4-FFF2-40B4-BE49-F238E27FC236}">
                <a16:creationId xmlns:a16="http://schemas.microsoft.com/office/drawing/2014/main" id="{CDC7EF3A-792A-0903-58B8-EF273FC76F09}"/>
              </a:ext>
            </a:extLst>
          </p:cNvPr>
          <p:cNvGrpSpPr/>
          <p:nvPr/>
        </p:nvGrpSpPr>
        <p:grpSpPr>
          <a:xfrm>
            <a:off x="5574874" y="1426833"/>
            <a:ext cx="6453718" cy="4592573"/>
            <a:chOff x="5574874" y="1426833"/>
            <a:chExt cx="6453718" cy="4592573"/>
          </a:xfrm>
        </p:grpSpPr>
        <p:pic>
          <p:nvPicPr>
            <p:cNvPr id="27" name="Picture 26">
              <a:extLst>
                <a:ext uri="{FF2B5EF4-FFF2-40B4-BE49-F238E27FC236}">
                  <a16:creationId xmlns:a16="http://schemas.microsoft.com/office/drawing/2014/main" id="{CA93C0B4-7874-5EEA-2FF8-9162BCF15894}"/>
                </a:ext>
              </a:extLst>
            </p:cNvPr>
            <p:cNvPicPr>
              <a:picLocks noChangeAspect="1"/>
            </p:cNvPicPr>
            <p:nvPr/>
          </p:nvPicPr>
          <p:blipFill>
            <a:blip r:embed="rId4"/>
            <a:stretch>
              <a:fillRect/>
            </a:stretch>
          </p:blipFill>
          <p:spPr>
            <a:xfrm>
              <a:off x="5574874" y="1990192"/>
              <a:ext cx="6453718" cy="4029214"/>
            </a:xfrm>
            <a:prstGeom prst="rect">
              <a:avLst/>
            </a:prstGeom>
            <a:ln>
              <a:solidFill>
                <a:schemeClr val="tx1"/>
              </a:solidFill>
            </a:ln>
          </p:spPr>
        </p:pic>
        <p:sp>
          <p:nvSpPr>
            <p:cNvPr id="3" name="TextBox 2">
              <a:extLst>
                <a:ext uri="{FF2B5EF4-FFF2-40B4-BE49-F238E27FC236}">
                  <a16:creationId xmlns:a16="http://schemas.microsoft.com/office/drawing/2014/main" id="{9BA66497-FDF4-78C1-95C8-533A7C974BFC}"/>
                </a:ext>
              </a:extLst>
            </p:cNvPr>
            <p:cNvSpPr txBox="1"/>
            <p:nvPr/>
          </p:nvSpPr>
          <p:spPr>
            <a:xfrm>
              <a:off x="6793544" y="1426833"/>
              <a:ext cx="4550979" cy="461665"/>
            </a:xfrm>
            <a:prstGeom prst="rect">
              <a:avLst/>
            </a:prstGeom>
            <a:noFill/>
          </p:spPr>
          <p:txBody>
            <a:bodyPr wrap="square" rtlCol="0">
              <a:spAutoFit/>
            </a:bodyPr>
            <a:lstStyle/>
            <a:p>
              <a:r>
                <a:rPr lang="de-DE" dirty="0"/>
                <a:t>needed for sam-ba script -&gt; later</a:t>
              </a:r>
            </a:p>
          </p:txBody>
        </p:sp>
      </p:grpSp>
    </p:spTree>
    <p:extLst>
      <p:ext uri="{BB962C8B-B14F-4D97-AF65-F5344CB8AC3E}">
        <p14:creationId xmlns:p14="http://schemas.microsoft.com/office/powerpoint/2010/main" val="44703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72D5A4F2-507B-8520-3ACC-53D9FE711318}"/>
              </a:ext>
            </a:extLst>
          </p:cNvPr>
          <p:cNvPicPr>
            <a:picLocks noChangeAspect="1"/>
          </p:cNvPicPr>
          <p:nvPr/>
        </p:nvPicPr>
        <p:blipFill>
          <a:blip r:embed="rId3"/>
          <a:stretch>
            <a:fillRect/>
          </a:stretch>
        </p:blipFill>
        <p:spPr>
          <a:xfrm>
            <a:off x="65100" y="1384625"/>
            <a:ext cx="4529635" cy="5089111"/>
          </a:xfrm>
          <a:prstGeom prst="rect">
            <a:avLst/>
          </a:prstGeom>
          <a:ln>
            <a:solidFill>
              <a:schemeClr val="tx1"/>
            </a:solidFill>
          </a:ln>
        </p:spPr>
      </p:pic>
      <p:grpSp>
        <p:nvGrpSpPr>
          <p:cNvPr id="25" name="Group 24">
            <a:extLst>
              <a:ext uri="{FF2B5EF4-FFF2-40B4-BE49-F238E27FC236}">
                <a16:creationId xmlns:a16="http://schemas.microsoft.com/office/drawing/2014/main" id="{6B7D3943-B07E-845C-5746-184D2C632AD3}"/>
              </a:ext>
            </a:extLst>
          </p:cNvPr>
          <p:cNvGrpSpPr/>
          <p:nvPr/>
        </p:nvGrpSpPr>
        <p:grpSpPr>
          <a:xfrm>
            <a:off x="2519848" y="883668"/>
            <a:ext cx="7738996" cy="5575595"/>
            <a:chOff x="2519848" y="883668"/>
            <a:chExt cx="7738996" cy="5575595"/>
          </a:xfrm>
        </p:grpSpPr>
        <p:pic>
          <p:nvPicPr>
            <p:cNvPr id="10" name="Picture 9">
              <a:extLst>
                <a:ext uri="{FF2B5EF4-FFF2-40B4-BE49-F238E27FC236}">
                  <a16:creationId xmlns:a16="http://schemas.microsoft.com/office/drawing/2014/main" id="{9EEE7A38-48D7-0560-AD8A-23317E4D4C4D}"/>
                </a:ext>
              </a:extLst>
            </p:cNvPr>
            <p:cNvPicPr>
              <a:picLocks noChangeAspect="1"/>
            </p:cNvPicPr>
            <p:nvPr/>
          </p:nvPicPr>
          <p:blipFill>
            <a:blip r:embed="rId4"/>
            <a:stretch>
              <a:fillRect/>
            </a:stretch>
          </p:blipFill>
          <p:spPr>
            <a:xfrm>
              <a:off x="2519848" y="883668"/>
              <a:ext cx="7738996" cy="5575595"/>
            </a:xfrm>
            <a:prstGeom prst="rect">
              <a:avLst/>
            </a:prstGeom>
          </p:spPr>
        </p:pic>
        <p:pic>
          <p:nvPicPr>
            <p:cNvPr id="24" name="Picture 23">
              <a:extLst>
                <a:ext uri="{FF2B5EF4-FFF2-40B4-BE49-F238E27FC236}">
                  <a16:creationId xmlns:a16="http://schemas.microsoft.com/office/drawing/2014/main" id="{6157A56C-607A-85D0-A2AC-3C806E5D656C}"/>
                </a:ext>
              </a:extLst>
            </p:cNvPr>
            <p:cNvPicPr>
              <a:picLocks noChangeAspect="1"/>
            </p:cNvPicPr>
            <p:nvPr/>
          </p:nvPicPr>
          <p:blipFill>
            <a:blip r:embed="rId5"/>
            <a:stretch>
              <a:fillRect/>
            </a:stretch>
          </p:blipFill>
          <p:spPr>
            <a:xfrm>
              <a:off x="5102412" y="1264915"/>
              <a:ext cx="5156432" cy="183985"/>
            </a:xfrm>
            <a:prstGeom prst="rect">
              <a:avLst/>
            </a:prstGeom>
          </p:spPr>
        </p:pic>
      </p:grpSp>
      <p:sp>
        <p:nvSpPr>
          <p:cNvPr id="2" name="Title 1"/>
          <p:cNvSpPr>
            <a:spLocks noGrp="1"/>
          </p:cNvSpPr>
          <p:nvPr>
            <p:ph type="title"/>
          </p:nvPr>
        </p:nvSpPr>
        <p:spPr>
          <a:xfrm>
            <a:off x="1230489" y="191911"/>
            <a:ext cx="10481896" cy="637017"/>
          </a:xfrm>
        </p:spPr>
        <p:txBody>
          <a:bodyPr/>
          <a:lstStyle/>
          <a:p>
            <a:r>
              <a:rPr lang="en-US" dirty="0"/>
              <a:t>2) configure at91 for NVM=SDCard</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829901"/>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endParaRPr lang="en-US" sz="2400" b="0" dirty="0">
              <a:solidFill>
                <a:schemeClr val="tx1"/>
              </a:solidFill>
            </a:endParaRPr>
          </a:p>
        </p:txBody>
      </p:sp>
      <p:pic>
        <p:nvPicPr>
          <p:cNvPr id="11" name="Picture 10">
            <a:extLst>
              <a:ext uri="{FF2B5EF4-FFF2-40B4-BE49-F238E27FC236}">
                <a16:creationId xmlns:a16="http://schemas.microsoft.com/office/drawing/2014/main" id="{D8089D7D-D49B-7BB4-7A0C-B4B5BE7D1255}"/>
              </a:ext>
            </a:extLst>
          </p:cNvPr>
          <p:cNvPicPr>
            <a:picLocks noChangeAspect="1"/>
          </p:cNvPicPr>
          <p:nvPr/>
        </p:nvPicPr>
        <p:blipFill>
          <a:blip r:embed="rId6"/>
          <a:stretch>
            <a:fillRect/>
          </a:stretch>
        </p:blipFill>
        <p:spPr>
          <a:xfrm>
            <a:off x="8083154" y="3743674"/>
            <a:ext cx="3473754" cy="2479996"/>
          </a:xfrm>
          <a:prstGeom prst="rect">
            <a:avLst/>
          </a:prstGeom>
        </p:spPr>
      </p:pic>
      <p:sp>
        <p:nvSpPr>
          <p:cNvPr id="13" name="TextBox 12">
            <a:extLst>
              <a:ext uri="{FF2B5EF4-FFF2-40B4-BE49-F238E27FC236}">
                <a16:creationId xmlns:a16="http://schemas.microsoft.com/office/drawing/2014/main" id="{CE048691-53E2-3EA1-A5EC-2510A16C444D}"/>
              </a:ext>
            </a:extLst>
          </p:cNvPr>
          <p:cNvSpPr txBox="1"/>
          <p:nvPr/>
        </p:nvSpPr>
        <p:spPr>
          <a:xfrm>
            <a:off x="7092494" y="2299761"/>
            <a:ext cx="4220905" cy="319659"/>
          </a:xfrm>
          <a:prstGeom prst="rect">
            <a:avLst/>
          </a:prstGeom>
          <a:solidFill>
            <a:schemeClr val="bg1"/>
          </a:solidFill>
        </p:spPr>
        <p:txBody>
          <a:bodyPr wrap="square" rtlCol="0">
            <a:spAutoFit/>
          </a:bodyPr>
          <a:lstStyle/>
          <a:p>
            <a:r>
              <a:rPr lang="de-DE" sz="1200" dirty="0">
                <a:highlight>
                  <a:srgbClr val="99FF66"/>
                </a:highlight>
              </a:rPr>
              <a:t>don't loop at end but load next SW (eg: h3app.bin)</a:t>
            </a:r>
          </a:p>
        </p:txBody>
      </p:sp>
      <p:sp>
        <p:nvSpPr>
          <p:cNvPr id="14" name="TextBox 13">
            <a:extLst>
              <a:ext uri="{FF2B5EF4-FFF2-40B4-BE49-F238E27FC236}">
                <a16:creationId xmlns:a16="http://schemas.microsoft.com/office/drawing/2014/main" id="{7E364960-1F4E-AE69-5FB2-436322EFA6D9}"/>
              </a:ext>
            </a:extLst>
          </p:cNvPr>
          <p:cNvSpPr txBox="1"/>
          <p:nvPr/>
        </p:nvSpPr>
        <p:spPr>
          <a:xfrm>
            <a:off x="5995212" y="3736604"/>
            <a:ext cx="1846646" cy="319659"/>
          </a:xfrm>
          <a:prstGeom prst="rect">
            <a:avLst/>
          </a:prstGeom>
          <a:solidFill>
            <a:schemeClr val="bg1"/>
          </a:solidFill>
        </p:spPr>
        <p:txBody>
          <a:bodyPr wrap="square" rtlCol="0">
            <a:spAutoFit/>
          </a:bodyPr>
          <a:lstStyle/>
          <a:p>
            <a:r>
              <a:rPr lang="de-DE" sz="1200" dirty="0">
                <a:highlight>
                  <a:srgbClr val="99FF66"/>
                </a:highlight>
              </a:rPr>
              <a:t>target = SAMA7G5</a:t>
            </a:r>
          </a:p>
        </p:txBody>
      </p:sp>
      <p:grpSp>
        <p:nvGrpSpPr>
          <p:cNvPr id="6" name="Group 5">
            <a:extLst>
              <a:ext uri="{FF2B5EF4-FFF2-40B4-BE49-F238E27FC236}">
                <a16:creationId xmlns:a16="http://schemas.microsoft.com/office/drawing/2014/main" id="{9B89440D-5BE3-2E73-339D-32CEA95D77CD}"/>
              </a:ext>
            </a:extLst>
          </p:cNvPr>
          <p:cNvGrpSpPr/>
          <p:nvPr/>
        </p:nvGrpSpPr>
        <p:grpSpPr>
          <a:xfrm>
            <a:off x="3311266" y="5021118"/>
            <a:ext cx="1846646" cy="745872"/>
            <a:chOff x="3311266" y="5021118"/>
            <a:chExt cx="1846646" cy="745872"/>
          </a:xfrm>
        </p:grpSpPr>
        <p:sp>
          <p:nvSpPr>
            <p:cNvPr id="15" name="TextBox 14">
              <a:extLst>
                <a:ext uri="{FF2B5EF4-FFF2-40B4-BE49-F238E27FC236}">
                  <a16:creationId xmlns:a16="http://schemas.microsoft.com/office/drawing/2014/main" id="{BC9465A3-AEF4-49CA-61C3-42D9B0DFBCE4}"/>
                </a:ext>
              </a:extLst>
            </p:cNvPr>
            <p:cNvSpPr txBox="1"/>
            <p:nvPr/>
          </p:nvSpPr>
          <p:spPr>
            <a:xfrm>
              <a:off x="3311266" y="5021118"/>
              <a:ext cx="1319033" cy="745872"/>
            </a:xfrm>
            <a:prstGeom prst="rect">
              <a:avLst/>
            </a:prstGeom>
            <a:solidFill>
              <a:schemeClr val="bg1"/>
            </a:solidFill>
          </p:spPr>
          <p:txBody>
            <a:bodyPr wrap="square" rtlCol="0">
              <a:spAutoFit/>
            </a:bodyPr>
            <a:lstStyle/>
            <a:p>
              <a:r>
                <a:rPr lang="de-DE" sz="1200" dirty="0">
                  <a:highlight>
                    <a:srgbClr val="99FF66"/>
                  </a:highlight>
                </a:rPr>
                <a:t>load app from SDMMC-IF </a:t>
              </a:r>
              <a:br>
                <a:rPr lang="de-DE" sz="1200" dirty="0">
                  <a:highlight>
                    <a:srgbClr val="99FF66"/>
                  </a:highlight>
                </a:rPr>
              </a:br>
              <a:r>
                <a:rPr lang="de-DE" sz="1200" dirty="0">
                  <a:highlight>
                    <a:srgbClr val="99FF66"/>
                  </a:highlight>
                </a:rPr>
                <a:t>for SDCard</a:t>
              </a:r>
            </a:p>
          </p:txBody>
        </p:sp>
        <p:cxnSp>
          <p:nvCxnSpPr>
            <p:cNvPr id="16" name="Straight Connector 15">
              <a:extLst>
                <a:ext uri="{FF2B5EF4-FFF2-40B4-BE49-F238E27FC236}">
                  <a16:creationId xmlns:a16="http://schemas.microsoft.com/office/drawing/2014/main" id="{DE279F5D-2EF9-B496-4EAF-7C51067F630A}"/>
                </a:ext>
              </a:extLst>
            </p:cNvPr>
            <p:cNvCxnSpPr/>
            <p:nvPr/>
          </p:nvCxnSpPr>
          <p:spPr>
            <a:xfrm flipV="1">
              <a:off x="4454428" y="5264042"/>
              <a:ext cx="703484" cy="13001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8543F5E6-26AA-6504-3CD7-8D3F7568093B}"/>
              </a:ext>
            </a:extLst>
          </p:cNvPr>
          <p:cNvSpPr txBox="1"/>
          <p:nvPr/>
        </p:nvSpPr>
        <p:spPr>
          <a:xfrm>
            <a:off x="6389346" y="5770594"/>
            <a:ext cx="1615429" cy="276999"/>
          </a:xfrm>
          <a:prstGeom prst="rect">
            <a:avLst/>
          </a:prstGeom>
          <a:solidFill>
            <a:schemeClr val="bg1"/>
          </a:solidFill>
        </p:spPr>
        <p:txBody>
          <a:bodyPr wrap="square" rtlCol="0">
            <a:spAutoFit/>
          </a:bodyPr>
          <a:lstStyle/>
          <a:p>
            <a:r>
              <a:rPr lang="de-DE" sz="1200" dirty="0">
                <a:highlight>
                  <a:srgbClr val="99FF66"/>
                </a:highlight>
              </a:rPr>
              <a:t>SDCard on SDHC-IF '1'</a:t>
            </a:r>
          </a:p>
        </p:txBody>
      </p:sp>
      <p:sp>
        <p:nvSpPr>
          <p:cNvPr id="19" name="TextBox 18">
            <a:extLst>
              <a:ext uri="{FF2B5EF4-FFF2-40B4-BE49-F238E27FC236}">
                <a16:creationId xmlns:a16="http://schemas.microsoft.com/office/drawing/2014/main" id="{F41E02CF-2D0F-5775-7E59-6A3BFD89C564}"/>
              </a:ext>
            </a:extLst>
          </p:cNvPr>
          <p:cNvSpPr txBox="1"/>
          <p:nvPr/>
        </p:nvSpPr>
        <p:spPr>
          <a:xfrm>
            <a:off x="9808974" y="3726206"/>
            <a:ext cx="2151334" cy="319659"/>
          </a:xfrm>
          <a:prstGeom prst="rect">
            <a:avLst/>
          </a:prstGeom>
          <a:solidFill>
            <a:schemeClr val="bg1"/>
          </a:solidFill>
        </p:spPr>
        <p:txBody>
          <a:bodyPr wrap="square" rtlCol="0">
            <a:spAutoFit/>
          </a:bodyPr>
          <a:lstStyle/>
          <a:p>
            <a:r>
              <a:rPr lang="de-DE" sz="1200" dirty="0">
                <a:highlight>
                  <a:srgbClr val="99FF66"/>
                </a:highlight>
              </a:rPr>
              <a:t>SDCard on SDHC-IF '1'</a:t>
            </a:r>
          </a:p>
        </p:txBody>
      </p:sp>
      <p:sp>
        <p:nvSpPr>
          <p:cNvPr id="20" name="TextBox 19">
            <a:extLst>
              <a:ext uri="{FF2B5EF4-FFF2-40B4-BE49-F238E27FC236}">
                <a16:creationId xmlns:a16="http://schemas.microsoft.com/office/drawing/2014/main" id="{1B214546-33DC-7430-792E-711A49727172}"/>
              </a:ext>
            </a:extLst>
          </p:cNvPr>
          <p:cNvSpPr txBox="1"/>
          <p:nvPr/>
        </p:nvSpPr>
        <p:spPr>
          <a:xfrm>
            <a:off x="9489824" y="4313231"/>
            <a:ext cx="2374745" cy="532766"/>
          </a:xfrm>
          <a:prstGeom prst="rect">
            <a:avLst/>
          </a:prstGeom>
          <a:solidFill>
            <a:schemeClr val="bg1"/>
          </a:solidFill>
        </p:spPr>
        <p:txBody>
          <a:bodyPr wrap="square" rtlCol="0">
            <a:spAutoFit/>
          </a:bodyPr>
          <a:lstStyle/>
          <a:p>
            <a:r>
              <a:rPr lang="de-DE" sz="1200" dirty="0">
                <a:highlight>
                  <a:srgbClr val="99FF66"/>
                </a:highlight>
              </a:rPr>
              <a:t>next SW-type, just re-use  available entries of 'u-boot' </a:t>
            </a:r>
          </a:p>
        </p:txBody>
      </p:sp>
      <p:grpSp>
        <p:nvGrpSpPr>
          <p:cNvPr id="12" name="Group 11">
            <a:extLst>
              <a:ext uri="{FF2B5EF4-FFF2-40B4-BE49-F238E27FC236}">
                <a16:creationId xmlns:a16="http://schemas.microsoft.com/office/drawing/2014/main" id="{18FC350A-B1DA-93EC-809C-F5D7334A9EA4}"/>
              </a:ext>
            </a:extLst>
          </p:cNvPr>
          <p:cNvGrpSpPr/>
          <p:nvPr/>
        </p:nvGrpSpPr>
        <p:grpSpPr>
          <a:xfrm>
            <a:off x="9820031" y="4943738"/>
            <a:ext cx="2389920" cy="708640"/>
            <a:chOff x="9820031" y="4943738"/>
            <a:chExt cx="2389920" cy="708640"/>
          </a:xfrm>
        </p:grpSpPr>
        <p:sp>
          <p:nvSpPr>
            <p:cNvPr id="21" name="TextBox 20">
              <a:extLst>
                <a:ext uri="{FF2B5EF4-FFF2-40B4-BE49-F238E27FC236}">
                  <a16:creationId xmlns:a16="http://schemas.microsoft.com/office/drawing/2014/main" id="{801B67D7-042A-8B8E-28CF-F9CAE752C733}"/>
                </a:ext>
              </a:extLst>
            </p:cNvPr>
            <p:cNvSpPr txBox="1"/>
            <p:nvPr/>
          </p:nvSpPr>
          <p:spPr>
            <a:xfrm>
              <a:off x="10171329" y="4943738"/>
              <a:ext cx="2038622" cy="646331"/>
            </a:xfrm>
            <a:prstGeom prst="rect">
              <a:avLst/>
            </a:prstGeom>
            <a:solidFill>
              <a:schemeClr val="bg1"/>
            </a:solidFill>
          </p:spPr>
          <p:txBody>
            <a:bodyPr wrap="square" rtlCol="0">
              <a:spAutoFit/>
            </a:bodyPr>
            <a:lstStyle/>
            <a:p>
              <a:r>
                <a:rPr lang="de-DE" sz="1200" dirty="0">
                  <a:highlight>
                    <a:srgbClr val="99FF66"/>
                  </a:highlight>
                </a:rPr>
                <a:t>load nextSW into DDR-space </a:t>
              </a:r>
              <a:br>
                <a:rPr lang="de-DE" sz="1200" dirty="0">
                  <a:highlight>
                    <a:srgbClr val="99FF66"/>
                  </a:highlight>
                </a:rPr>
              </a:br>
              <a:r>
                <a:rPr lang="de-DE" sz="1200" dirty="0">
                  <a:highlight>
                    <a:srgbClr val="99FF66"/>
                  </a:highlight>
                </a:rPr>
                <a:t>starts 0x6000.0000</a:t>
              </a:r>
              <a:br>
                <a:rPr lang="de-DE" sz="1200" dirty="0">
                  <a:highlight>
                    <a:srgbClr val="99FF66"/>
                  </a:highlight>
                </a:rPr>
              </a:br>
              <a:r>
                <a:rPr lang="de-DE" sz="1200" dirty="0">
                  <a:highlight>
                    <a:srgbClr val="99FF66"/>
                  </a:highlight>
                </a:rPr>
                <a:t>(app_ddr.ld !!)</a:t>
              </a:r>
            </a:p>
          </p:txBody>
        </p:sp>
        <p:cxnSp>
          <p:nvCxnSpPr>
            <p:cNvPr id="9" name="Straight Connector 8">
              <a:extLst>
                <a:ext uri="{FF2B5EF4-FFF2-40B4-BE49-F238E27FC236}">
                  <a16:creationId xmlns:a16="http://schemas.microsoft.com/office/drawing/2014/main" id="{5A26955F-09B7-EC49-9638-31AD4F6865C8}"/>
                </a:ext>
              </a:extLst>
            </p:cNvPr>
            <p:cNvCxnSpPr>
              <a:stCxn id="21" idx="1"/>
            </p:cNvCxnSpPr>
            <p:nvPr/>
          </p:nvCxnSpPr>
          <p:spPr>
            <a:xfrm flipH="1">
              <a:off x="9820031" y="5266904"/>
              <a:ext cx="351298" cy="385474"/>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8A2EC90A-95C5-A42D-62A2-64EBC8CCCEA8}"/>
              </a:ext>
            </a:extLst>
          </p:cNvPr>
          <p:cNvGrpSpPr/>
          <p:nvPr/>
        </p:nvGrpSpPr>
        <p:grpSpPr>
          <a:xfrm>
            <a:off x="9820031" y="5974332"/>
            <a:ext cx="2311672" cy="547240"/>
            <a:chOff x="9820031" y="5974332"/>
            <a:chExt cx="2311672" cy="547240"/>
          </a:xfrm>
        </p:grpSpPr>
        <p:sp>
          <p:nvSpPr>
            <p:cNvPr id="22" name="TextBox 21">
              <a:extLst>
                <a:ext uri="{FF2B5EF4-FFF2-40B4-BE49-F238E27FC236}">
                  <a16:creationId xmlns:a16="http://schemas.microsoft.com/office/drawing/2014/main" id="{D2837FFB-CDE8-2E83-8EB4-25BF7EDEEA71}"/>
                </a:ext>
              </a:extLst>
            </p:cNvPr>
            <p:cNvSpPr txBox="1"/>
            <p:nvPr/>
          </p:nvSpPr>
          <p:spPr>
            <a:xfrm>
              <a:off x="10109187" y="5988806"/>
              <a:ext cx="2022516" cy="532766"/>
            </a:xfrm>
            <a:prstGeom prst="rect">
              <a:avLst/>
            </a:prstGeom>
            <a:solidFill>
              <a:schemeClr val="bg1"/>
            </a:solidFill>
          </p:spPr>
          <p:txBody>
            <a:bodyPr wrap="square" rtlCol="0">
              <a:spAutoFit/>
            </a:bodyPr>
            <a:lstStyle/>
            <a:p>
              <a:r>
                <a:rPr lang="de-DE" sz="1200" dirty="0">
                  <a:highlight>
                    <a:srgbClr val="99FF66"/>
                  </a:highlight>
                </a:rPr>
                <a:t>fixed name of nextSW is 'harmony.bin'</a:t>
              </a:r>
            </a:p>
          </p:txBody>
        </p:sp>
        <p:cxnSp>
          <p:nvCxnSpPr>
            <p:cNvPr id="18" name="Straight Connector 17">
              <a:extLst>
                <a:ext uri="{FF2B5EF4-FFF2-40B4-BE49-F238E27FC236}">
                  <a16:creationId xmlns:a16="http://schemas.microsoft.com/office/drawing/2014/main" id="{6D84663F-6EF6-2FE2-A54B-54B17E9648B2}"/>
                </a:ext>
              </a:extLst>
            </p:cNvPr>
            <p:cNvCxnSpPr>
              <a:cxnSpLocks/>
              <a:stCxn id="22" idx="1"/>
            </p:cNvCxnSpPr>
            <p:nvPr/>
          </p:nvCxnSpPr>
          <p:spPr>
            <a:xfrm flipH="1" flipV="1">
              <a:off x="9820031" y="5974332"/>
              <a:ext cx="289156" cy="280857"/>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grpSp>
      <p:sp>
        <p:nvSpPr>
          <p:cNvPr id="7" name="Oval 6">
            <a:extLst>
              <a:ext uri="{FF2B5EF4-FFF2-40B4-BE49-F238E27FC236}">
                <a16:creationId xmlns:a16="http://schemas.microsoft.com/office/drawing/2014/main" id="{86D6EDB3-5913-BB44-5C58-32E98DEB3740}"/>
              </a:ext>
            </a:extLst>
          </p:cNvPr>
          <p:cNvSpPr/>
          <p:nvPr/>
        </p:nvSpPr>
        <p:spPr>
          <a:xfrm>
            <a:off x="4806170" y="1722126"/>
            <a:ext cx="521204" cy="346035"/>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3" name="Rectangle 22">
            <a:extLst>
              <a:ext uri="{FF2B5EF4-FFF2-40B4-BE49-F238E27FC236}">
                <a16:creationId xmlns:a16="http://schemas.microsoft.com/office/drawing/2014/main" id="{5FA1501A-B881-4A10-8636-EE7BD4419572}"/>
              </a:ext>
            </a:extLst>
          </p:cNvPr>
          <p:cNvSpPr/>
          <p:nvPr/>
        </p:nvSpPr>
        <p:spPr>
          <a:xfrm>
            <a:off x="4806170" y="2212592"/>
            <a:ext cx="7277282" cy="4261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7" name="TextBox 26">
            <a:extLst>
              <a:ext uri="{FF2B5EF4-FFF2-40B4-BE49-F238E27FC236}">
                <a16:creationId xmlns:a16="http://schemas.microsoft.com/office/drawing/2014/main" id="{E55088B8-23D3-B550-F231-A4DBFD126BC8}"/>
              </a:ext>
            </a:extLst>
          </p:cNvPr>
          <p:cNvSpPr txBox="1"/>
          <p:nvPr/>
        </p:nvSpPr>
        <p:spPr>
          <a:xfrm>
            <a:off x="4871834" y="1366828"/>
            <a:ext cx="6555869" cy="338554"/>
          </a:xfrm>
          <a:prstGeom prst="rect">
            <a:avLst/>
          </a:prstGeom>
          <a:solidFill>
            <a:schemeClr val="bg1"/>
          </a:solidFill>
        </p:spPr>
        <p:txBody>
          <a:bodyPr wrap="square" rtlCol="0">
            <a:spAutoFit/>
          </a:bodyPr>
          <a:lstStyle/>
          <a:p>
            <a:r>
              <a:rPr lang="de-DE" sz="1600" b="1" dirty="0">
                <a:solidFill>
                  <a:srgbClr val="FF0000"/>
                </a:solidFill>
              </a:rPr>
              <a:t>at91bootstrap_sam_a7g5_ek.X\configs\sama7g5eksd_harmony_defconfig</a:t>
            </a:r>
          </a:p>
        </p:txBody>
      </p:sp>
    </p:spTree>
    <p:extLst>
      <p:ext uri="{BB962C8B-B14F-4D97-AF65-F5344CB8AC3E}">
        <p14:creationId xmlns:p14="http://schemas.microsoft.com/office/powerpoint/2010/main" val="3868710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21" presetClass="entr" presetSubtype="1"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wheel(1)">
                                      <p:cBhvr>
                                        <p:cTn id="9" dur="2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0" nodeType="clickEffect">
                                  <p:stCondLst>
                                    <p:cond delay="0"/>
                                  </p:stCondLst>
                                  <p:childTnLst>
                                    <p:set>
                                      <p:cBhvr>
                                        <p:cTn id="13" dur="1" fill="hold">
                                          <p:stCondLst>
                                            <p:cond delay="0"/>
                                          </p:stCondLst>
                                        </p:cTn>
                                        <p:tgtEl>
                                          <p:spTgt spid="23"/>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7" grpId="0" animBg="1"/>
      <p:bldP spid="19" grpId="0" animBg="1"/>
      <p:bldP spid="20" grpId="0" animBg="1"/>
      <p:bldP spid="7" grpId="0" animBg="1"/>
      <p:bldP spid="23" grpId="0" animBg="1"/>
      <p:bldP spid="2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EBC9C-2926-C14B-A427-B6BC9CC3838B}"/>
              </a:ext>
            </a:extLst>
          </p:cNvPr>
          <p:cNvSpPr>
            <a:spLocks noGrp="1"/>
          </p:cNvSpPr>
          <p:nvPr>
            <p:ph type="title"/>
          </p:nvPr>
        </p:nvSpPr>
        <p:spPr>
          <a:xfrm>
            <a:off x="1383323" y="96296"/>
            <a:ext cx="10372847" cy="942795"/>
          </a:xfrm>
        </p:spPr>
        <p:txBody>
          <a:bodyPr/>
          <a:lstStyle/>
          <a:p>
            <a:pPr algn="l"/>
            <a:r>
              <a:rPr lang="en-US" sz="4000" dirty="0"/>
              <a:t>2) </a:t>
            </a:r>
            <a:r>
              <a:rPr lang="en-US" sz="4000" dirty="0" err="1"/>
              <a:t>harmony.bin</a:t>
            </a:r>
            <a:endParaRPr lang="en-US" sz="4000" dirty="0"/>
          </a:p>
        </p:txBody>
      </p:sp>
      <p:sp>
        <p:nvSpPr>
          <p:cNvPr id="27" name="TextBox 26">
            <a:extLst>
              <a:ext uri="{FF2B5EF4-FFF2-40B4-BE49-F238E27FC236}">
                <a16:creationId xmlns:a16="http://schemas.microsoft.com/office/drawing/2014/main" id="{9BEB8AC0-6159-461B-A4D2-39BAE6A93814}"/>
              </a:ext>
            </a:extLst>
          </p:cNvPr>
          <p:cNvSpPr txBox="1"/>
          <p:nvPr/>
        </p:nvSpPr>
        <p:spPr>
          <a:xfrm>
            <a:off x="292099" y="1251194"/>
            <a:ext cx="11896725" cy="5293757"/>
          </a:xfrm>
          <a:prstGeom prst="rect">
            <a:avLst/>
          </a:prstGeom>
          <a:solidFill>
            <a:schemeClr val="bg1"/>
          </a:solidFill>
        </p:spPr>
        <p:txBody>
          <a:bodyPr wrap="square" rtlCol="0">
            <a:spAutoFit/>
          </a:bodyPr>
          <a:lstStyle/>
          <a:p>
            <a:pPr marL="17463">
              <a:spcBef>
                <a:spcPts val="1200"/>
              </a:spcBef>
              <a:tabLst>
                <a:tab pos="3135313" algn="l"/>
              </a:tabLst>
            </a:pPr>
            <a:r>
              <a:rPr lang="de-DE" dirty="0"/>
              <a:t>Specific for SDCard with filesystem is</a:t>
            </a:r>
            <a:br>
              <a:rPr lang="de-DE" dirty="0"/>
            </a:br>
            <a:r>
              <a:rPr lang="de-DE" dirty="0"/>
              <a:t>that you need to provide the name</a:t>
            </a:r>
            <a:br>
              <a:rPr lang="de-DE" dirty="0"/>
            </a:br>
            <a:r>
              <a:rPr lang="de-DE" dirty="0"/>
              <a:t>of the H3application</a:t>
            </a:r>
          </a:p>
          <a:p>
            <a:pPr marL="360363" indent="-342900">
              <a:spcBef>
                <a:spcPts val="1200"/>
              </a:spcBef>
              <a:buFont typeface="+mj-lt"/>
              <a:buAutoNum type="arabicPeriod"/>
              <a:tabLst>
                <a:tab pos="3135313" algn="l"/>
              </a:tabLst>
            </a:pPr>
            <a:r>
              <a:rPr lang="de-DE" dirty="0"/>
              <a:t>default output of XC32-compile </a:t>
            </a:r>
            <a:br>
              <a:rPr lang="de-DE" dirty="0"/>
            </a:br>
            <a:r>
              <a:rPr lang="de-DE" dirty="0"/>
              <a:t>is &lt;prj&gt;.elf, so how to create </a:t>
            </a:r>
            <a:br>
              <a:rPr lang="de-DE" dirty="0"/>
            </a:br>
            <a:r>
              <a:rPr lang="de-DE" dirty="0"/>
              <a:t>harmony.bin? </a:t>
            </a:r>
          </a:p>
          <a:p>
            <a:pPr marL="360363" indent="-342900">
              <a:spcBef>
                <a:spcPts val="1200"/>
              </a:spcBef>
              <a:buFont typeface="+mj-lt"/>
              <a:buAutoNum type="arabicPeriod"/>
              <a:tabLst>
                <a:tab pos="3135313" algn="l"/>
              </a:tabLst>
            </a:pPr>
            <a:r>
              <a:rPr lang="de-DE" dirty="0"/>
              <a:t>Use MPLABX post-processing </a:t>
            </a:r>
            <a:br>
              <a:rPr lang="de-DE" dirty="0"/>
            </a:br>
            <a:r>
              <a:rPr lang="de-DE" dirty="0"/>
              <a:t>capability</a:t>
            </a:r>
          </a:p>
          <a:p>
            <a:pPr marL="360363" indent="-342900">
              <a:spcBef>
                <a:spcPts val="1200"/>
              </a:spcBef>
              <a:buFont typeface="+mj-lt"/>
              <a:buAutoNum type="arabicPeriod"/>
              <a:tabLst>
                <a:tab pos="3135313" algn="l"/>
              </a:tabLst>
            </a:pPr>
            <a:endParaRPr lang="de-DE" dirty="0"/>
          </a:p>
          <a:p>
            <a:pPr marL="360363" indent="-342900">
              <a:spcBef>
                <a:spcPts val="1200"/>
              </a:spcBef>
              <a:buFont typeface="+mj-lt"/>
              <a:buAutoNum type="arabicPeriod"/>
              <a:tabLst>
                <a:tab pos="3135313" algn="l"/>
              </a:tabLst>
            </a:pPr>
            <a:r>
              <a:rPr lang="en-US" b="0" dirty="0"/>
              <a:t>For SDCard IF the at91 must be named '</a:t>
            </a:r>
            <a:r>
              <a:rPr lang="en-US" b="0" dirty="0" err="1"/>
              <a:t>boot.bin</a:t>
            </a:r>
            <a:r>
              <a:rPr lang="en-US" b="0" dirty="0"/>
              <a:t>' (-&gt;name fixed in </a:t>
            </a:r>
            <a:r>
              <a:rPr lang="en-US" b="0" dirty="0" err="1"/>
              <a:t>RomCode</a:t>
            </a:r>
            <a:r>
              <a:rPr lang="en-US" b="0" dirty="0"/>
              <a:t>) </a:t>
            </a:r>
            <a:br>
              <a:rPr lang="en-US" b="0" dirty="0"/>
            </a:br>
            <a:r>
              <a:rPr lang="en-US" b="0" dirty="0"/>
              <a:t>-&gt; cross-compile by-default creates multiple versions at91bootstrap*.elf, *.bin, </a:t>
            </a:r>
            <a:r>
              <a:rPr lang="en-US" b="0" dirty="0" err="1"/>
              <a:t>boot.bin</a:t>
            </a:r>
            <a:r>
              <a:rPr lang="en-US" b="0" dirty="0"/>
              <a:t>…</a:t>
            </a:r>
            <a:endParaRPr lang="en-US" dirty="0"/>
          </a:p>
          <a:p>
            <a:pPr marL="360363" indent="-342900">
              <a:spcBef>
                <a:spcPts val="1200"/>
              </a:spcBef>
              <a:buFont typeface="+mj-lt"/>
              <a:buAutoNum type="arabicPeriod"/>
              <a:tabLst>
                <a:tab pos="3135313" algn="l"/>
              </a:tabLst>
            </a:pPr>
            <a:r>
              <a:rPr lang="en-US" dirty="0"/>
              <a:t>finally, need to configure BSCR/BUREGs -&gt; next slide</a:t>
            </a:r>
            <a:endParaRPr lang="en-US" b="0" dirty="0"/>
          </a:p>
        </p:txBody>
      </p:sp>
      <p:grpSp>
        <p:nvGrpSpPr>
          <p:cNvPr id="5" name="Group 4">
            <a:extLst>
              <a:ext uri="{FF2B5EF4-FFF2-40B4-BE49-F238E27FC236}">
                <a16:creationId xmlns:a16="http://schemas.microsoft.com/office/drawing/2014/main" id="{1B680D7A-5311-D0AD-66AF-C6949762A9A3}"/>
              </a:ext>
            </a:extLst>
          </p:cNvPr>
          <p:cNvGrpSpPr/>
          <p:nvPr/>
        </p:nvGrpSpPr>
        <p:grpSpPr>
          <a:xfrm>
            <a:off x="5005007" y="667792"/>
            <a:ext cx="7144710" cy="4277493"/>
            <a:chOff x="5005007" y="667792"/>
            <a:chExt cx="7144710" cy="4277493"/>
          </a:xfrm>
        </p:grpSpPr>
        <p:pic>
          <p:nvPicPr>
            <p:cNvPr id="15" name="Picture 14">
              <a:extLst>
                <a:ext uri="{FF2B5EF4-FFF2-40B4-BE49-F238E27FC236}">
                  <a16:creationId xmlns:a16="http://schemas.microsoft.com/office/drawing/2014/main" id="{524C9B40-33E9-9F79-8286-4DE1CB282C44}"/>
                </a:ext>
              </a:extLst>
            </p:cNvPr>
            <p:cNvPicPr>
              <a:picLocks noChangeAspect="1"/>
            </p:cNvPicPr>
            <p:nvPr/>
          </p:nvPicPr>
          <p:blipFill>
            <a:blip r:embed="rId3"/>
            <a:stretch>
              <a:fillRect/>
            </a:stretch>
          </p:blipFill>
          <p:spPr>
            <a:xfrm>
              <a:off x="5092700" y="667792"/>
              <a:ext cx="6969324" cy="2338478"/>
            </a:xfrm>
            <a:prstGeom prst="rect">
              <a:avLst/>
            </a:prstGeom>
            <a:ln>
              <a:solidFill>
                <a:schemeClr val="tx1"/>
              </a:solidFill>
            </a:ln>
          </p:spPr>
        </p:pic>
        <p:sp>
          <p:nvSpPr>
            <p:cNvPr id="3" name="TextBox 2">
              <a:extLst>
                <a:ext uri="{FF2B5EF4-FFF2-40B4-BE49-F238E27FC236}">
                  <a16:creationId xmlns:a16="http://schemas.microsoft.com/office/drawing/2014/main" id="{944B3728-D654-3DF8-043F-E3CFE8EC4896}"/>
                </a:ext>
              </a:extLst>
            </p:cNvPr>
            <p:cNvSpPr txBox="1"/>
            <p:nvPr/>
          </p:nvSpPr>
          <p:spPr>
            <a:xfrm>
              <a:off x="5005007" y="3006293"/>
              <a:ext cx="7144710" cy="1938992"/>
            </a:xfrm>
            <a:prstGeom prst="rect">
              <a:avLst/>
            </a:prstGeom>
            <a:solidFill>
              <a:schemeClr val="bg1"/>
            </a:solidFill>
          </p:spPr>
          <p:txBody>
            <a:bodyPr wrap="square" rtlCol="0">
              <a:spAutoFit/>
            </a:bodyPr>
            <a:lstStyle/>
            <a:p>
              <a:pPr defTabSz="914400" fontAlgn="base">
                <a:spcAft>
                  <a:spcPct val="0"/>
                </a:spcAft>
                <a:tabLst>
                  <a:tab pos="3135313" algn="l"/>
                </a:tabLst>
                <a:defRPr/>
              </a:pPr>
              <a:r>
                <a:rPr lang="de-DE" sz="1500" dirty="0">
                  <a:solidFill>
                    <a:srgbClr val="0070C0"/>
                  </a:solidFill>
                  <a:latin typeface="Courier New" panose="02070309020205020404" pitchFamily="49" charset="0"/>
                  <a:ea typeface="Calibri" panose="020F0502020204030204" pitchFamily="34" charset="0"/>
                  <a:cs typeface="Courier New" panose="02070309020205020404" pitchFamily="49" charset="0"/>
                </a:rPr>
                <a:t>elf:</a:t>
              </a:r>
            </a:p>
            <a:p>
              <a:pPr marL="268288" indent="-179388" defTabSz="914400" fontAlgn="base">
                <a:spcAft>
                  <a:spcPct val="0"/>
                </a:spcAft>
                <a:tabLst>
                  <a:tab pos="3135313" algn="l"/>
                </a:tabLst>
                <a:defRPr/>
              </a:pPr>
              <a:r>
                <a:rPr lang="de-DE" sz="1500" dirty="0">
                  <a:solidFill>
                    <a:srgbClr val="0070C0"/>
                  </a:solidFill>
                  <a:latin typeface="Courier New" panose="02070309020205020404" pitchFamily="49" charset="0"/>
                  <a:ea typeface="Calibri" panose="020F0502020204030204" pitchFamily="34" charset="0"/>
                  <a:cs typeface="Courier New" panose="02070309020205020404" pitchFamily="49" charset="0"/>
                </a:rPr>
                <a:t>${MP_CC_DIR}\xc32-objcopy -I elf32-little </a:t>
              </a:r>
              <a:br>
                <a:rPr lang="de-DE" sz="1500" dirty="0">
                  <a:solidFill>
                    <a:srgbClr val="0070C0"/>
                  </a:solidFill>
                  <a:latin typeface="Courier New" panose="02070309020205020404" pitchFamily="49" charset="0"/>
                  <a:ea typeface="Calibri" panose="020F0502020204030204" pitchFamily="34" charset="0"/>
                  <a:cs typeface="Courier New" panose="02070309020205020404" pitchFamily="49" charset="0"/>
                </a:rPr>
              </a:br>
              <a:r>
                <a:rPr lang="de-DE" sz="1500" dirty="0">
                  <a:solidFill>
                    <a:srgbClr val="0070C0"/>
                  </a:solidFill>
                  <a:latin typeface="Courier New" panose="02070309020205020404" pitchFamily="49" charset="0"/>
                  <a:ea typeface="Calibri" panose="020F0502020204030204" pitchFamily="34" charset="0"/>
                  <a:cs typeface="Courier New" panose="02070309020205020404" pitchFamily="49" charset="0"/>
                </a:rPr>
                <a:t>-O binary "${DISTDIR}/${PROJECTNAME}.${IMAGE_TYPE}.elf" </a:t>
              </a:r>
              <a:br>
                <a:rPr lang="de-DE" sz="1500" dirty="0">
                  <a:solidFill>
                    <a:srgbClr val="0070C0"/>
                  </a:solidFill>
                  <a:latin typeface="Courier New" panose="02070309020205020404" pitchFamily="49" charset="0"/>
                  <a:ea typeface="Calibri" panose="020F0502020204030204" pitchFamily="34" charset="0"/>
                  <a:cs typeface="Courier New" panose="02070309020205020404" pitchFamily="49" charset="0"/>
                </a:rPr>
              </a:br>
              <a:r>
                <a:rPr lang="de-DE" sz="1500" dirty="0">
                  <a:solidFill>
                    <a:srgbClr val="0070C0"/>
                  </a:solidFill>
                  <a:latin typeface="Courier New" panose="02070309020205020404" pitchFamily="49" charset="0"/>
                  <a:ea typeface="Calibri" panose="020F0502020204030204" pitchFamily="34" charset="0"/>
                  <a:cs typeface="Courier New" panose="02070309020205020404" pitchFamily="49" charset="0"/>
                </a:rPr>
                <a:t>"${DISTDIR}/harmony.bin"</a:t>
              </a:r>
            </a:p>
            <a:p>
              <a:pPr>
                <a:tabLst>
                  <a:tab pos="3135313" algn="l"/>
                </a:tabLst>
              </a:pPr>
              <a:r>
                <a:rPr lang="en-US" sz="1500" dirty="0">
                  <a:solidFill>
                    <a:srgbClr val="0070C0"/>
                  </a:solidFill>
                  <a:latin typeface="Courier New" panose="02070309020205020404" pitchFamily="49" charset="0"/>
                  <a:ea typeface="Calibri" panose="020F0502020204030204" pitchFamily="34" charset="0"/>
                  <a:cs typeface="Courier New" panose="02070309020205020404" pitchFamily="49" charset="0"/>
                </a:rPr>
                <a:t>hex:</a:t>
              </a:r>
            </a:p>
            <a:p>
              <a:pPr marL="268288" indent="-179388">
                <a:tabLst>
                  <a:tab pos="3135313" algn="l"/>
                </a:tabLst>
                <a:defRPr/>
              </a:pPr>
              <a:r>
                <a:rPr lang="en-US" sz="1500" dirty="0">
                  <a:solidFill>
                    <a:srgbClr val="0070C0"/>
                  </a:solidFill>
                  <a:latin typeface="Courier New" panose="02070309020205020404" pitchFamily="49" charset="0"/>
                  <a:cs typeface="Courier New" panose="02070309020205020404" pitchFamily="49" charset="0"/>
                </a:rPr>
                <a:t>${MP_CC_DIR}\xc32-objcopy -I </a:t>
              </a:r>
              <a:r>
                <a:rPr lang="en-US" sz="1500" dirty="0" err="1">
                  <a:solidFill>
                    <a:srgbClr val="0070C0"/>
                  </a:solidFill>
                  <a:latin typeface="Courier New" panose="02070309020205020404" pitchFamily="49" charset="0"/>
                  <a:cs typeface="Courier New" panose="02070309020205020404" pitchFamily="49" charset="0"/>
                </a:rPr>
                <a:t>ihex</a:t>
              </a:r>
              <a:r>
                <a:rPr lang="en-US" sz="1500" dirty="0">
                  <a:solidFill>
                    <a:srgbClr val="0070C0"/>
                  </a:solidFill>
                  <a:latin typeface="Courier New" panose="02070309020205020404" pitchFamily="49" charset="0"/>
                  <a:cs typeface="Courier New" panose="02070309020205020404" pitchFamily="49" charset="0"/>
                </a:rPr>
                <a:t> </a:t>
              </a:r>
              <a:br>
                <a:rPr lang="en-US" sz="1500" dirty="0">
                  <a:solidFill>
                    <a:srgbClr val="0070C0"/>
                  </a:solidFill>
                  <a:latin typeface="Courier New" panose="02070309020205020404" pitchFamily="49" charset="0"/>
                  <a:cs typeface="Courier New" panose="02070309020205020404" pitchFamily="49" charset="0"/>
                </a:rPr>
              </a:br>
              <a:r>
                <a:rPr lang="en-US" sz="1500" dirty="0">
                  <a:solidFill>
                    <a:srgbClr val="0070C0"/>
                  </a:solidFill>
                  <a:latin typeface="Courier New" panose="02070309020205020404" pitchFamily="49" charset="0"/>
                  <a:cs typeface="Courier New" panose="02070309020205020404" pitchFamily="49" charset="0"/>
                </a:rPr>
                <a:t>-O binary"${DISTDIR}/${PROJECTNAME}.${IMAGE_TYPE}.hex" </a:t>
              </a:r>
              <a:br>
                <a:rPr lang="en-US" sz="1500" dirty="0">
                  <a:solidFill>
                    <a:srgbClr val="0070C0"/>
                  </a:solidFill>
                  <a:latin typeface="Courier New" panose="02070309020205020404" pitchFamily="49" charset="0"/>
                  <a:cs typeface="Courier New" panose="02070309020205020404" pitchFamily="49" charset="0"/>
                </a:rPr>
              </a:br>
              <a:r>
                <a:rPr lang="en-US" sz="1500" dirty="0">
                  <a:solidFill>
                    <a:srgbClr val="0070C0"/>
                  </a:solidFill>
                  <a:latin typeface="Courier New" panose="02070309020205020404" pitchFamily="49" charset="0"/>
                  <a:cs typeface="Courier New" panose="02070309020205020404" pitchFamily="49" charset="0"/>
                </a:rPr>
                <a:t>"${DISTDIR}/${PROJECTNAME}.${IMAGE_TYPE}.bin"</a:t>
              </a:r>
            </a:p>
          </p:txBody>
        </p:sp>
      </p:grpSp>
      <p:sp>
        <p:nvSpPr>
          <p:cNvPr id="4" name="TextBox 3">
            <a:extLst>
              <a:ext uri="{FF2B5EF4-FFF2-40B4-BE49-F238E27FC236}">
                <a16:creationId xmlns:a16="http://schemas.microsoft.com/office/drawing/2014/main" id="{5499529C-E9C5-6D60-41FE-9A4DCDF000B0}"/>
              </a:ext>
            </a:extLst>
          </p:cNvPr>
          <p:cNvSpPr txBox="1"/>
          <p:nvPr/>
        </p:nvSpPr>
        <p:spPr>
          <a:xfrm>
            <a:off x="5005007" y="4868977"/>
            <a:ext cx="7144710" cy="369332"/>
          </a:xfrm>
          <a:prstGeom prst="rect">
            <a:avLst/>
          </a:prstGeom>
          <a:solidFill>
            <a:schemeClr val="bg1"/>
          </a:solidFill>
        </p:spPr>
        <p:txBody>
          <a:bodyPr wrap="square" rtlCol="0">
            <a:spAutoFit/>
          </a:bodyPr>
          <a:lstStyle/>
          <a:p>
            <a:pPr marL="268288" indent="-179388">
              <a:tabLst>
                <a:tab pos="3135313" algn="l"/>
              </a:tabLst>
              <a:defRPr/>
            </a:pPr>
            <a:r>
              <a:rPr lang="en-US" sz="1800" b="1" dirty="0">
                <a:solidFill>
                  <a:srgbClr val="FF0000"/>
                </a:solidFill>
              </a:rPr>
              <a:t>(!!don't </a:t>
            </a:r>
            <a:r>
              <a:rPr lang="en-US" sz="1800" b="1" dirty="0" err="1">
                <a:solidFill>
                  <a:srgbClr val="FF0000"/>
                </a:solidFill>
              </a:rPr>
              <a:t>copy&amp;paste</a:t>
            </a:r>
            <a:r>
              <a:rPr lang="en-US" sz="1800" b="1" dirty="0">
                <a:solidFill>
                  <a:srgbClr val="FF0000"/>
                </a:solidFill>
              </a:rPr>
              <a:t> lines from PPT into MPLABX -&gt; hidden chars!!)</a:t>
            </a:r>
          </a:p>
        </p:txBody>
      </p:sp>
    </p:spTree>
    <p:extLst>
      <p:ext uri="{BB962C8B-B14F-4D97-AF65-F5344CB8AC3E}">
        <p14:creationId xmlns:p14="http://schemas.microsoft.com/office/powerpoint/2010/main" val="3762186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EBC9C-2926-C14B-A427-B6BC9CC3838B}"/>
              </a:ext>
            </a:extLst>
          </p:cNvPr>
          <p:cNvSpPr>
            <a:spLocks noGrp="1"/>
          </p:cNvSpPr>
          <p:nvPr>
            <p:ph type="title"/>
          </p:nvPr>
        </p:nvSpPr>
        <p:spPr>
          <a:xfrm>
            <a:off x="1383323" y="96296"/>
            <a:ext cx="10372847" cy="942795"/>
          </a:xfrm>
        </p:spPr>
        <p:txBody>
          <a:bodyPr/>
          <a:lstStyle/>
          <a:p>
            <a:pPr algn="l"/>
            <a:r>
              <a:rPr lang="en-US" sz="2800" dirty="0"/>
              <a:t>5) MPU-specifics: at91 for H3-dbg in X</a:t>
            </a:r>
          </a:p>
        </p:txBody>
      </p:sp>
      <p:sp>
        <p:nvSpPr>
          <p:cNvPr id="27" name="TextBox 26">
            <a:extLst>
              <a:ext uri="{FF2B5EF4-FFF2-40B4-BE49-F238E27FC236}">
                <a16:creationId xmlns:a16="http://schemas.microsoft.com/office/drawing/2014/main" id="{9BEB8AC0-6159-461B-A4D2-39BAE6A93814}"/>
              </a:ext>
            </a:extLst>
          </p:cNvPr>
          <p:cNvSpPr txBox="1"/>
          <p:nvPr/>
        </p:nvSpPr>
        <p:spPr>
          <a:xfrm>
            <a:off x="292100" y="1039091"/>
            <a:ext cx="10947400" cy="5170646"/>
          </a:xfrm>
          <a:prstGeom prst="rect">
            <a:avLst/>
          </a:prstGeom>
          <a:solidFill>
            <a:schemeClr val="bg1"/>
          </a:solidFill>
        </p:spPr>
        <p:txBody>
          <a:bodyPr wrap="square" rtlCol="0">
            <a:spAutoFit/>
          </a:bodyPr>
          <a:lstStyle/>
          <a:p>
            <a:pPr marL="17463">
              <a:spcBef>
                <a:spcPts val="1200"/>
              </a:spcBef>
              <a:tabLst>
                <a:tab pos="3135313" algn="l"/>
              </a:tabLst>
            </a:pPr>
            <a:r>
              <a:rPr lang="de-DE" sz="2000" dirty="0"/>
              <a:t>Final steps is to configure BCSR -&gt; at91 sequenceBUREG and BCSR </a:t>
            </a:r>
          </a:p>
          <a:p>
            <a:pPr marL="817563" lvl="1" indent="-342900">
              <a:spcBef>
                <a:spcPts val="1200"/>
              </a:spcBef>
              <a:buFont typeface="+mj-lt"/>
              <a:buAutoNum type="arabicPeriod"/>
              <a:tabLst>
                <a:tab pos="3135313" algn="l"/>
              </a:tabLst>
            </a:pPr>
            <a:r>
              <a:rPr lang="de-DE" sz="2000" dirty="0"/>
              <a:t>possible NVMs are scanned for valid at91</a:t>
            </a:r>
          </a:p>
          <a:p>
            <a:pPr marL="817563" lvl="1" indent="-342900">
              <a:spcBef>
                <a:spcPts val="1200"/>
              </a:spcBef>
              <a:buFont typeface="+mj-lt"/>
              <a:buAutoNum type="arabicPeriod"/>
              <a:tabLst>
                <a:tab pos="3135313" algn="l"/>
              </a:tabLst>
            </a:pPr>
            <a:r>
              <a:rPr lang="de-DE" sz="2000" dirty="0"/>
              <a:t>OTPs mapped to RAM for development </a:t>
            </a:r>
            <a:br>
              <a:rPr lang="de-DE" sz="2000" dirty="0"/>
            </a:br>
            <a:r>
              <a:rPr lang="de-DE" sz="2000" dirty="0"/>
              <a:t>eg: SAMA</a:t>
            </a:r>
            <a:r>
              <a:rPr lang="de-DE" sz="2000" b="1" dirty="0">
                <a:solidFill>
                  <a:srgbClr val="FF0000"/>
                </a:solidFill>
              </a:rPr>
              <a:t>5D2</a:t>
            </a:r>
            <a:r>
              <a:rPr lang="de-DE" sz="2000" dirty="0"/>
              <a:t> with BSCR and BUGREG banks</a:t>
            </a:r>
            <a:br>
              <a:rPr lang="de-DE" sz="2000" dirty="0"/>
            </a:br>
            <a:r>
              <a:rPr lang="de-DE" sz="2000" dirty="0"/>
              <a:t>!!different for SAMA7 -&gt; BCSR+EMULREG</a:t>
            </a:r>
          </a:p>
          <a:p>
            <a:pPr marL="17463">
              <a:spcBef>
                <a:spcPts val="1200"/>
              </a:spcBef>
              <a:tabLst>
                <a:tab pos="3135313" algn="l"/>
              </a:tabLst>
            </a:pPr>
            <a:r>
              <a:rPr lang="de-DE" sz="2000" dirty="0"/>
              <a:t>What is a valid at91?</a:t>
            </a:r>
          </a:p>
          <a:p>
            <a:pPr marL="817563" lvl="1" indent="-342900">
              <a:spcBef>
                <a:spcPts val="1200"/>
              </a:spcBef>
              <a:buFont typeface="+mj-lt"/>
              <a:buAutoNum type="arabicPeriod"/>
              <a:tabLst>
                <a:tab pos="3135313" algn="l"/>
              </a:tabLst>
            </a:pPr>
            <a:r>
              <a:rPr lang="de-DE" sz="2000" dirty="0"/>
              <a:t>Rom reads first 7 vectors (=7*4B/vec</a:t>
            </a:r>
            <a:br>
              <a:rPr lang="de-DE" sz="2000" dirty="0"/>
            </a:br>
            <a:r>
              <a:rPr lang="de-DE" sz="2000" dirty="0"/>
              <a:t>=28B) if NVM scanned -&gt;'1'</a:t>
            </a:r>
          </a:p>
          <a:p>
            <a:pPr marL="817563" lvl="1" indent="-342900">
              <a:spcBef>
                <a:spcPts val="1200"/>
              </a:spcBef>
              <a:buFont typeface="+mj-lt"/>
              <a:buAutoNum type="arabicPeriod"/>
              <a:tabLst>
                <a:tab pos="3135313" algn="l"/>
              </a:tabLst>
            </a:pPr>
            <a:r>
              <a:rPr lang="de-DE" sz="2000" dirty="0"/>
              <a:t>6</a:t>
            </a:r>
            <a:r>
              <a:rPr lang="de-DE" sz="2000" baseline="30000" dirty="0"/>
              <a:t>th</a:t>
            </a:r>
            <a:r>
              <a:rPr lang="de-DE" sz="2000" dirty="0"/>
              <a:t> vector must match at91-size</a:t>
            </a:r>
          </a:p>
          <a:p>
            <a:pPr marL="817563" lvl="1" indent="-342900">
              <a:spcBef>
                <a:spcPts val="1200"/>
              </a:spcBef>
              <a:buFont typeface="+mj-lt"/>
              <a:buAutoNum type="arabicPeriod"/>
              <a:tabLst>
                <a:tab pos="3135313" algn="l"/>
              </a:tabLst>
            </a:pPr>
            <a:r>
              <a:rPr lang="de-DE" sz="2000" dirty="0"/>
              <a:t>7</a:t>
            </a:r>
            <a:r>
              <a:rPr lang="de-DE" sz="2000" baseline="30000" dirty="0"/>
              <a:t>th</a:t>
            </a:r>
            <a:r>
              <a:rPr lang="de-DE" sz="2000" dirty="0"/>
              <a:t> vector must start with 0xEA or 0xE5</a:t>
            </a:r>
            <a:br>
              <a:rPr lang="de-DE" sz="2000" dirty="0"/>
            </a:br>
            <a:r>
              <a:rPr lang="de-DE" sz="2000" dirty="0"/>
              <a:t>which is a branch/jump</a:t>
            </a:r>
          </a:p>
          <a:p>
            <a:pPr marL="174625" lvl="1" indent="-174625">
              <a:spcBef>
                <a:spcPts val="1200"/>
              </a:spcBef>
              <a:tabLst>
                <a:tab pos="3135313" algn="l"/>
              </a:tabLst>
            </a:pPr>
            <a:r>
              <a:rPr lang="de-DE" sz="2000" dirty="0"/>
              <a:t>Now you're finally ready to run yourH3app</a:t>
            </a:r>
            <a:br>
              <a:rPr lang="de-DE" sz="2000" dirty="0"/>
            </a:br>
            <a:r>
              <a:rPr lang="de-DE" sz="2000" dirty="0"/>
              <a:t>in production</a:t>
            </a:r>
          </a:p>
        </p:txBody>
      </p:sp>
      <p:pic>
        <p:nvPicPr>
          <p:cNvPr id="6" name="Picture 5">
            <a:extLst>
              <a:ext uri="{FF2B5EF4-FFF2-40B4-BE49-F238E27FC236}">
                <a16:creationId xmlns:a16="http://schemas.microsoft.com/office/drawing/2014/main" id="{FAB9A12B-0A67-B7F8-1788-891130A1F68A}"/>
              </a:ext>
            </a:extLst>
          </p:cNvPr>
          <p:cNvPicPr>
            <a:picLocks noChangeAspect="1"/>
          </p:cNvPicPr>
          <p:nvPr/>
        </p:nvPicPr>
        <p:blipFill>
          <a:blip r:embed="rId3"/>
          <a:stretch>
            <a:fillRect/>
          </a:stretch>
        </p:blipFill>
        <p:spPr>
          <a:xfrm>
            <a:off x="6900992" y="1470520"/>
            <a:ext cx="4134438" cy="5099676"/>
          </a:xfrm>
          <a:prstGeom prst="rect">
            <a:avLst/>
          </a:prstGeom>
          <a:ln>
            <a:solidFill>
              <a:schemeClr val="tx1"/>
            </a:solidFill>
          </a:ln>
        </p:spPr>
      </p:pic>
    </p:spTree>
    <p:extLst>
      <p:ext uri="{BB962C8B-B14F-4D97-AF65-F5344CB8AC3E}">
        <p14:creationId xmlns:p14="http://schemas.microsoft.com/office/powerpoint/2010/main" val="3532792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summary: at91 for </a:t>
            </a:r>
            <a:r>
              <a:rPr lang="en-US"/>
              <a:t>SDCard</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850764" cy="5637990"/>
          </a:xfrm>
          <a:prstGeom prst="rect">
            <a:avLst/>
          </a:prstGeom>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b="0" dirty="0">
                <a:solidFill>
                  <a:schemeClr val="tx1"/>
                </a:solidFill>
              </a:rPr>
              <a:t>So to create an at91 to run a H3application in production from SDCard, the steps are</a:t>
            </a:r>
          </a:p>
          <a:p>
            <a:r>
              <a:rPr lang="en-US" b="0" dirty="0" err="1">
                <a:solidFill>
                  <a:schemeClr val="tx1"/>
                </a:solidFill>
              </a:rPr>
              <a:t>find+copy</a:t>
            </a:r>
            <a:r>
              <a:rPr lang="en-US" b="0" dirty="0">
                <a:solidFill>
                  <a:schemeClr val="tx1"/>
                </a:solidFill>
              </a:rPr>
              <a:t> an at91-prj from H3-csp-&lt;</a:t>
            </a:r>
            <a:r>
              <a:rPr lang="en-US" b="0" dirty="0" err="1">
                <a:solidFill>
                  <a:schemeClr val="tx1"/>
                </a:solidFill>
              </a:rPr>
              <a:t>your_architecture</a:t>
            </a:r>
            <a:r>
              <a:rPr lang="en-US" b="0" dirty="0">
                <a:solidFill>
                  <a:schemeClr val="tx1"/>
                </a:solidFill>
              </a:rPr>
              <a:t>&gt;</a:t>
            </a:r>
          </a:p>
          <a:p>
            <a:r>
              <a:rPr lang="en-US" b="0" dirty="0">
                <a:solidFill>
                  <a:schemeClr val="tx1"/>
                </a:solidFill>
              </a:rPr>
              <a:t>define cross-compile tools using XC32-executables -&gt; at91.X/</a:t>
            </a:r>
            <a:r>
              <a:rPr lang="en-US" b="0" dirty="0" err="1">
                <a:solidFill>
                  <a:schemeClr val="tx1"/>
                </a:solidFill>
              </a:rPr>
              <a:t>projectProperties</a:t>
            </a:r>
            <a:r>
              <a:rPr lang="en-US" b="0" dirty="0">
                <a:solidFill>
                  <a:schemeClr val="tx1"/>
                </a:solidFill>
              </a:rPr>
              <a:t>: </a:t>
            </a:r>
            <a:r>
              <a:rPr lang="en-US" b="0" dirty="0" err="1">
                <a:solidFill>
                  <a:schemeClr val="tx1"/>
                </a:solidFill>
              </a:rPr>
              <a:t>Makefile</a:t>
            </a:r>
            <a:endParaRPr lang="en-US" b="0" dirty="0">
              <a:solidFill>
                <a:schemeClr val="tx1"/>
              </a:solidFill>
            </a:endParaRPr>
          </a:p>
          <a:p>
            <a:r>
              <a:rPr lang="en-US" b="0" dirty="0">
                <a:solidFill>
                  <a:schemeClr val="tx1"/>
                </a:solidFill>
              </a:rPr>
              <a:t>configure at91 for NVM=SDCard -&gt; at91.X/</a:t>
            </a:r>
            <a:r>
              <a:rPr lang="en-US" b="0" dirty="0" err="1">
                <a:solidFill>
                  <a:schemeClr val="tx1"/>
                </a:solidFill>
              </a:rPr>
              <a:t>projectProperties</a:t>
            </a:r>
            <a:r>
              <a:rPr lang="en-US" b="0" dirty="0">
                <a:solidFill>
                  <a:schemeClr val="tx1"/>
                </a:solidFill>
              </a:rPr>
              <a:t>: </a:t>
            </a:r>
            <a:r>
              <a:rPr lang="en-US" b="0" dirty="0" err="1">
                <a:solidFill>
                  <a:schemeClr val="tx1"/>
                </a:solidFill>
              </a:rPr>
              <a:t>Kconfig</a:t>
            </a:r>
            <a:r>
              <a:rPr lang="en-US" b="0" dirty="0">
                <a:solidFill>
                  <a:schemeClr val="tx1"/>
                </a:solidFill>
              </a:rPr>
              <a:t> -&gt; load a </a:t>
            </a:r>
            <a:r>
              <a:rPr lang="en-US" b="0" dirty="0" err="1">
                <a:solidFill>
                  <a:schemeClr val="tx1"/>
                </a:solidFill>
              </a:rPr>
              <a:t>defconf</a:t>
            </a:r>
            <a:r>
              <a:rPr lang="en-US" b="0" dirty="0">
                <a:solidFill>
                  <a:schemeClr val="tx1"/>
                </a:solidFill>
              </a:rPr>
              <a:t> from at91.X\configs</a:t>
            </a:r>
          </a:p>
          <a:p>
            <a:pPr lvl="1"/>
            <a:r>
              <a:rPr lang="en-US" sz="1800" dirty="0" err="1">
                <a:solidFill>
                  <a:schemeClr val="tx1"/>
                </a:solidFill>
              </a:rPr>
              <a:t>primaryOp</a:t>
            </a:r>
            <a:r>
              <a:rPr lang="en-US" sz="1800" dirty="0">
                <a:solidFill>
                  <a:schemeClr val="tx1"/>
                </a:solidFill>
              </a:rPr>
              <a:t>: load and launch next </a:t>
            </a:r>
            <a:r>
              <a:rPr lang="en-US" sz="1800" dirty="0" err="1">
                <a:solidFill>
                  <a:schemeClr val="tx1"/>
                </a:solidFill>
              </a:rPr>
              <a:t>sw</a:t>
            </a:r>
            <a:endParaRPr lang="en-US" sz="1800" dirty="0">
              <a:solidFill>
                <a:schemeClr val="tx1"/>
              </a:solidFill>
            </a:endParaRPr>
          </a:p>
          <a:p>
            <a:pPr lvl="1"/>
            <a:r>
              <a:rPr lang="en-US" sz="1800" b="0" dirty="0">
                <a:solidFill>
                  <a:schemeClr val="tx1"/>
                </a:solidFill>
              </a:rPr>
              <a:t>Flash-memory: SDCard</a:t>
            </a:r>
          </a:p>
          <a:p>
            <a:pPr lvl="1"/>
            <a:r>
              <a:rPr lang="en-US" sz="1800" dirty="0">
                <a:solidFill>
                  <a:schemeClr val="tx1"/>
                </a:solidFill>
              </a:rPr>
              <a:t>Next SW Type: eg </a:t>
            </a:r>
            <a:r>
              <a:rPr lang="en-US" sz="1800" b="1" i="1" dirty="0" err="1">
                <a:solidFill>
                  <a:schemeClr val="tx1"/>
                </a:solidFill>
              </a:rPr>
              <a:t>uboot</a:t>
            </a:r>
            <a:r>
              <a:rPr lang="en-US" sz="1800" dirty="0">
                <a:solidFill>
                  <a:schemeClr val="tx1"/>
                </a:solidFill>
              </a:rPr>
              <a:t> (doesn't matter, just a name!)</a:t>
            </a:r>
          </a:p>
          <a:p>
            <a:pPr lvl="1"/>
            <a:r>
              <a:rPr lang="en-US" sz="1800" b="0" dirty="0">
                <a:solidFill>
                  <a:schemeClr val="tx1"/>
                </a:solidFill>
              </a:rPr>
              <a:t>u</a:t>
            </a:r>
            <a:r>
              <a:rPr lang="en-US" sz="1800" dirty="0">
                <a:solidFill>
                  <a:schemeClr val="tx1"/>
                </a:solidFill>
              </a:rPr>
              <a:t>-boot image storage setup:</a:t>
            </a:r>
          </a:p>
          <a:p>
            <a:pPr lvl="2"/>
            <a:r>
              <a:rPr lang="en-US" b="0" dirty="0">
                <a:solidFill>
                  <a:schemeClr val="tx1"/>
                </a:solidFill>
              </a:rPr>
              <a:t>exte</a:t>
            </a:r>
            <a:r>
              <a:rPr lang="en-US" dirty="0">
                <a:solidFill>
                  <a:schemeClr val="tx1"/>
                </a:solidFill>
              </a:rPr>
              <a:t>rnal ram-</a:t>
            </a:r>
            <a:r>
              <a:rPr lang="en-US" dirty="0" err="1">
                <a:solidFill>
                  <a:schemeClr val="tx1"/>
                </a:solidFill>
              </a:rPr>
              <a:t>addr</a:t>
            </a:r>
            <a:r>
              <a:rPr lang="en-US" dirty="0">
                <a:solidFill>
                  <a:schemeClr val="tx1"/>
                </a:solidFill>
              </a:rPr>
              <a:t> …: 0x66F0.0000 (inside DDR)</a:t>
            </a:r>
          </a:p>
          <a:p>
            <a:pPr lvl="2"/>
            <a:r>
              <a:rPr lang="en-US" dirty="0">
                <a:solidFill>
                  <a:schemeClr val="tx1"/>
                </a:solidFill>
              </a:rPr>
              <a:t>next SW image file name: </a:t>
            </a:r>
            <a:r>
              <a:rPr lang="en-US" dirty="0" err="1">
                <a:solidFill>
                  <a:schemeClr val="tx1"/>
                </a:solidFill>
              </a:rPr>
              <a:t>harmony.bin</a:t>
            </a:r>
            <a:endParaRPr lang="en-US" b="0" dirty="0">
              <a:solidFill>
                <a:schemeClr val="tx1"/>
              </a:solidFill>
            </a:endParaRPr>
          </a:p>
          <a:p>
            <a:r>
              <a:rPr lang="en-US" b="0" dirty="0">
                <a:solidFill>
                  <a:schemeClr val="tx1"/>
                </a:solidFill>
              </a:rPr>
              <a:t>link H3app to DDR-space -&gt; </a:t>
            </a:r>
            <a:r>
              <a:rPr lang="en-US" b="0" dirty="0" err="1">
                <a:solidFill>
                  <a:schemeClr val="tx1"/>
                </a:solidFill>
              </a:rPr>
              <a:t>ddr.ld</a:t>
            </a:r>
            <a:r>
              <a:rPr lang="en-US" b="0" dirty="0">
                <a:solidFill>
                  <a:schemeClr val="tx1"/>
                </a:solidFill>
              </a:rPr>
              <a:t> </a:t>
            </a:r>
            <a:r>
              <a:rPr lang="en-US" b="0" dirty="0" err="1">
                <a:solidFill>
                  <a:schemeClr val="tx1"/>
                </a:solidFill>
              </a:rPr>
              <a:t>linkerfile</a:t>
            </a:r>
            <a:r>
              <a:rPr lang="en-US" b="0" dirty="0">
                <a:solidFill>
                  <a:schemeClr val="tx1"/>
                </a:solidFill>
              </a:rPr>
              <a:t> </a:t>
            </a:r>
          </a:p>
          <a:p>
            <a:r>
              <a:rPr lang="en-US" b="0" dirty="0">
                <a:solidFill>
                  <a:schemeClr val="tx1"/>
                </a:solidFill>
              </a:rPr>
              <a:t>SDCard has filesystem, hence you can select</a:t>
            </a:r>
            <a:br>
              <a:rPr lang="en-US" b="0" dirty="0">
                <a:solidFill>
                  <a:schemeClr val="tx1"/>
                </a:solidFill>
              </a:rPr>
            </a:br>
            <a:r>
              <a:rPr lang="en-US" b="0" dirty="0">
                <a:solidFill>
                  <a:schemeClr val="tx1"/>
                </a:solidFill>
              </a:rPr>
              <a:t>H3app by its name '</a:t>
            </a:r>
            <a:r>
              <a:rPr lang="en-US" b="0" dirty="0" err="1">
                <a:solidFill>
                  <a:schemeClr val="tx1"/>
                </a:solidFill>
              </a:rPr>
              <a:t>harmony.bin</a:t>
            </a:r>
            <a:r>
              <a:rPr lang="en-US" b="0" dirty="0">
                <a:solidFill>
                  <a:schemeClr val="tx1"/>
                </a:solidFill>
              </a:rPr>
              <a:t>' </a:t>
            </a:r>
          </a:p>
          <a:p>
            <a:r>
              <a:rPr lang="en-US" b="0" dirty="0">
                <a:solidFill>
                  <a:schemeClr val="tx1"/>
                </a:solidFill>
              </a:rPr>
              <a:t>MPLABX-post-processing to create '</a:t>
            </a:r>
            <a:r>
              <a:rPr lang="en-US" b="0" dirty="0" err="1">
                <a:solidFill>
                  <a:schemeClr val="tx1"/>
                </a:solidFill>
              </a:rPr>
              <a:t>harmony.bin</a:t>
            </a:r>
            <a:endParaRPr lang="en-US" b="0" dirty="0">
              <a:solidFill>
                <a:schemeClr val="tx1"/>
              </a:solidFill>
            </a:endParaRPr>
          </a:p>
          <a:p>
            <a:r>
              <a:rPr lang="en-US" b="0" dirty="0">
                <a:solidFill>
                  <a:schemeClr val="tx1"/>
                </a:solidFill>
              </a:rPr>
              <a:t>finally might have to configure BCSR/BUREGs (-&gt;</a:t>
            </a:r>
            <a:r>
              <a:rPr lang="en-US" b="0" dirty="0" err="1">
                <a:solidFill>
                  <a:schemeClr val="tx1"/>
                </a:solidFill>
              </a:rPr>
              <a:t>sam-ba</a:t>
            </a:r>
            <a:r>
              <a:rPr lang="en-US" b="0" dirty="0">
                <a:solidFill>
                  <a:schemeClr val="tx1"/>
                </a:solidFill>
              </a:rPr>
              <a:t> only - cannot be done in MPLABX)</a:t>
            </a:r>
            <a:br>
              <a:rPr lang="en-US" b="0" dirty="0">
                <a:solidFill>
                  <a:schemeClr val="tx1"/>
                </a:solidFill>
              </a:rPr>
            </a:br>
            <a:endParaRPr lang="en-US" b="0" dirty="0">
              <a:solidFill>
                <a:schemeClr val="tx1"/>
              </a:solidFill>
            </a:endParaRPr>
          </a:p>
          <a:p>
            <a:r>
              <a:rPr lang="en-US" b="0" i="1" dirty="0">
                <a:solidFill>
                  <a:srgbClr val="0070C0"/>
                </a:solidFill>
              </a:rPr>
              <a:t>QSPI: does not have filesystem, hence for QSPI need to provide </a:t>
            </a:r>
            <a:r>
              <a:rPr lang="en-US" b="0" i="1" dirty="0" err="1">
                <a:solidFill>
                  <a:srgbClr val="0070C0"/>
                </a:solidFill>
              </a:rPr>
              <a:t>storeAddr</a:t>
            </a:r>
            <a:r>
              <a:rPr lang="en-US" b="0" i="1" dirty="0">
                <a:solidFill>
                  <a:srgbClr val="0070C0"/>
                </a:solidFill>
              </a:rPr>
              <a:t> and no post-processing -&gt; later slide</a:t>
            </a:r>
          </a:p>
        </p:txBody>
      </p:sp>
      <p:pic>
        <p:nvPicPr>
          <p:cNvPr id="7" name="Picture 6">
            <a:extLst>
              <a:ext uri="{FF2B5EF4-FFF2-40B4-BE49-F238E27FC236}">
                <a16:creationId xmlns:a16="http://schemas.microsoft.com/office/drawing/2014/main" id="{F9731C6A-2D41-9B51-7F70-5CC6ED68D93B}"/>
              </a:ext>
            </a:extLst>
          </p:cNvPr>
          <p:cNvPicPr>
            <a:picLocks noChangeAspect="1"/>
          </p:cNvPicPr>
          <p:nvPr/>
        </p:nvPicPr>
        <p:blipFill>
          <a:blip r:embed="rId3"/>
          <a:stretch>
            <a:fillRect/>
          </a:stretch>
        </p:blipFill>
        <p:spPr>
          <a:xfrm>
            <a:off x="6263443" y="2465999"/>
            <a:ext cx="5296359" cy="3170195"/>
          </a:xfrm>
          <a:prstGeom prst="rect">
            <a:avLst/>
          </a:prstGeom>
          <a:ln>
            <a:solidFill>
              <a:schemeClr val="tx1"/>
            </a:solidFill>
          </a:ln>
        </p:spPr>
      </p:pic>
    </p:spTree>
    <p:extLst>
      <p:ext uri="{BB962C8B-B14F-4D97-AF65-F5344CB8AC3E}">
        <p14:creationId xmlns:p14="http://schemas.microsoft.com/office/powerpoint/2010/main" val="426652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solidFill>
                  <a:srgbClr val="00B050"/>
                </a:solidFill>
              </a:rPr>
              <a:t>DEMO</a:t>
            </a:r>
          </a:p>
        </p:txBody>
      </p:sp>
      <p:sp>
        <p:nvSpPr>
          <p:cNvPr id="5" name="Content Placeholder 4"/>
          <p:cNvSpPr>
            <a:spLocks noGrp="1"/>
          </p:cNvSpPr>
          <p:nvPr>
            <p:ph idx="1"/>
          </p:nvPr>
        </p:nvSpPr>
        <p:spPr>
          <a:xfrm>
            <a:off x="239537" y="924761"/>
            <a:ext cx="10997721" cy="430855"/>
          </a:xfrm>
        </p:spPr>
        <p:txBody>
          <a:bodyPr wrap="square">
            <a:spAutoFit/>
          </a:bodyPr>
          <a:lstStyle/>
          <a:p>
            <a:pPr marL="0" indent="0">
              <a:buNone/>
            </a:pPr>
            <a:r>
              <a:rPr lang="en-US" sz="2000" dirty="0"/>
              <a:t> </a:t>
            </a:r>
          </a:p>
        </p:txBody>
      </p:sp>
      <p:sp>
        <p:nvSpPr>
          <p:cNvPr id="7" name="TextBox 6">
            <a:extLst>
              <a:ext uri="{FF2B5EF4-FFF2-40B4-BE49-F238E27FC236}">
                <a16:creationId xmlns:a16="http://schemas.microsoft.com/office/drawing/2014/main" id="{86EC2730-96C5-9BAE-08B8-6CD29458BAFF}"/>
              </a:ext>
            </a:extLst>
          </p:cNvPr>
          <p:cNvSpPr txBox="1"/>
          <p:nvPr/>
        </p:nvSpPr>
        <p:spPr>
          <a:xfrm>
            <a:off x="1244096" y="1355616"/>
            <a:ext cx="10029501" cy="2308324"/>
          </a:xfrm>
          <a:prstGeom prst="rect">
            <a:avLst/>
          </a:prstGeom>
          <a:noFill/>
        </p:spPr>
        <p:txBody>
          <a:bodyPr wrap="square" rtlCol="0">
            <a:spAutoFit/>
          </a:bodyPr>
          <a:lstStyle/>
          <a:p>
            <a:pPr algn="ctr"/>
            <a:r>
              <a:rPr lang="de-DE" sz="4800" dirty="0">
                <a:solidFill>
                  <a:srgbClr val="00B050"/>
                </a:solidFill>
              </a:rPr>
              <a:t>DEMO with</a:t>
            </a:r>
            <a:br>
              <a:rPr lang="de-DE" sz="4800" dirty="0">
                <a:solidFill>
                  <a:srgbClr val="00B050"/>
                </a:solidFill>
              </a:rPr>
            </a:br>
            <a:r>
              <a:rPr lang="de-DE" sz="4800" dirty="0">
                <a:solidFill>
                  <a:srgbClr val="00B050"/>
                </a:solidFill>
              </a:rPr>
              <a:t>self-built at91-4-SDCard</a:t>
            </a:r>
            <a:br>
              <a:rPr lang="de-DE" sz="4800" dirty="0">
                <a:solidFill>
                  <a:srgbClr val="00B050"/>
                </a:solidFill>
              </a:rPr>
            </a:br>
            <a:r>
              <a:rPr lang="de-DE" sz="4800" dirty="0">
                <a:solidFill>
                  <a:srgbClr val="00B050"/>
                </a:solidFill>
              </a:rPr>
              <a:t>(change at91-msg printed)</a:t>
            </a:r>
          </a:p>
        </p:txBody>
      </p:sp>
      <p:sp>
        <p:nvSpPr>
          <p:cNvPr id="2" name="TextBox 1">
            <a:extLst>
              <a:ext uri="{FF2B5EF4-FFF2-40B4-BE49-F238E27FC236}">
                <a16:creationId xmlns:a16="http://schemas.microsoft.com/office/drawing/2014/main" id="{A153730E-275A-DA38-9501-10A0BC7AFBF9}"/>
              </a:ext>
            </a:extLst>
          </p:cNvPr>
          <p:cNvSpPr txBox="1"/>
          <p:nvPr/>
        </p:nvSpPr>
        <p:spPr>
          <a:xfrm>
            <a:off x="1244096" y="4846973"/>
            <a:ext cx="10029501" cy="830997"/>
          </a:xfrm>
          <a:prstGeom prst="rect">
            <a:avLst/>
          </a:prstGeom>
          <a:noFill/>
        </p:spPr>
        <p:txBody>
          <a:bodyPr wrap="square" rtlCol="0">
            <a:spAutoFit/>
          </a:bodyPr>
          <a:lstStyle/>
          <a:p>
            <a:pPr algn="ctr"/>
            <a:r>
              <a:rPr lang="de-DE" sz="4800" dirty="0">
                <a:solidFill>
                  <a:srgbClr val="00B050"/>
                </a:solidFill>
              </a:rPr>
              <a:t>or skip ?!</a:t>
            </a:r>
          </a:p>
        </p:txBody>
      </p:sp>
    </p:spTree>
    <p:custDataLst>
      <p:tags r:id="rId1"/>
    </p:custDataLst>
    <p:extLst>
      <p:ext uri="{BB962C8B-B14F-4D97-AF65-F5344CB8AC3E}">
        <p14:creationId xmlns:p14="http://schemas.microsoft.com/office/powerpoint/2010/main" val="42558847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199" y="172271"/>
            <a:ext cx="10969625" cy="628650"/>
          </a:xfrm>
        </p:spPr>
        <p:txBody>
          <a:bodyPr/>
          <a:lstStyle/>
          <a:p>
            <a:r>
              <a:rPr lang="en-US" sz="3600" dirty="0"/>
              <a:t>BREAK</a:t>
            </a:r>
          </a:p>
        </p:txBody>
      </p:sp>
      <p:sp>
        <p:nvSpPr>
          <p:cNvPr id="5" name="Content Placeholder 4"/>
          <p:cNvSpPr>
            <a:spLocks noGrp="1"/>
          </p:cNvSpPr>
          <p:nvPr>
            <p:ph idx="1"/>
          </p:nvPr>
        </p:nvSpPr>
        <p:spPr>
          <a:xfrm>
            <a:off x="547339" y="1849253"/>
            <a:ext cx="11294585" cy="2246737"/>
          </a:xfrm>
        </p:spPr>
        <p:txBody>
          <a:bodyPr wrap="square">
            <a:spAutoFit/>
          </a:bodyPr>
          <a:lstStyle/>
          <a:p>
            <a:pPr marL="0" indent="0" algn="ctr">
              <a:buNone/>
            </a:pPr>
            <a:r>
              <a:rPr lang="en-US" sz="13800" dirty="0"/>
              <a:t>BREAK</a:t>
            </a:r>
          </a:p>
        </p:txBody>
      </p:sp>
    </p:spTree>
    <p:custDataLst>
      <p:tags r:id="rId1"/>
    </p:custDataLst>
    <p:extLst>
      <p:ext uri="{BB962C8B-B14F-4D97-AF65-F5344CB8AC3E}">
        <p14:creationId xmlns:p14="http://schemas.microsoft.com/office/powerpoint/2010/main" val="36034934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a:t>
            </a:r>
            <a:r>
              <a:rPr lang="en-US" dirty="0" err="1"/>
              <a:t>sam-ba</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121893" y="973014"/>
            <a:ext cx="12066932" cy="5802359"/>
          </a:xfrm>
          <a:prstGeom prst="rect">
            <a:avLst/>
          </a:prstGeom>
          <a:solidFill>
            <a:schemeClr val="bg1"/>
          </a:solidFill>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spcBef>
                <a:spcPts val="1200"/>
              </a:spcBef>
              <a:buNone/>
              <a:tabLst>
                <a:tab pos="3135313" algn="l"/>
              </a:tabLst>
            </a:pPr>
            <a:r>
              <a:rPr lang="de-DE" b="0" dirty="0"/>
              <a:t>Download at91*.bin and h3app.bin into target with sam-ba  (</a:t>
            </a:r>
            <a:r>
              <a:rPr lang="de-DE" sz="1600" b="0" dirty="0"/>
              <a:t>BSCR&amp;EMUL must be in RomBOOT-state = sam-ba monitor mode</a:t>
            </a:r>
            <a:r>
              <a:rPr lang="de-DE" b="0" dirty="0"/>
              <a:t>)</a:t>
            </a:r>
          </a:p>
          <a:p>
            <a:pPr marL="0" indent="0">
              <a:spcBef>
                <a:spcPts val="1200"/>
              </a:spcBef>
              <a:buNone/>
              <a:tabLst>
                <a:tab pos="3135313" algn="l"/>
              </a:tabLst>
            </a:pPr>
            <a:r>
              <a:rPr lang="en-US" sz="16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#-test </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sam-ba</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IF working with </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readuniqueid</a:t>
            </a:r>
            <a:endParaRPr lang="de-DE"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endParaRPr>
          </a:p>
          <a:p>
            <a:pPr marL="266700" indent="0">
              <a:lnSpc>
                <a:spcPct val="107000"/>
              </a:lnSpc>
              <a:buNone/>
            </a:pPr>
            <a:r>
              <a:rPr lang="pt-BR"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rPr>
              <a:t>sam-ba -p serial:COM23 -b sama7g5-ek -a readuniqueid</a:t>
            </a:r>
          </a:p>
          <a:p>
            <a:pPr marL="266700" indent="0">
              <a:lnSpc>
                <a:spcPct val="107000"/>
              </a:lnSpc>
              <a:buNone/>
            </a:pP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a:t>
            </a:r>
            <a:r>
              <a:rPr lang="de-DE"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use 'help' with any option to get more infos - eg: </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what 'applets' are known?</a:t>
            </a:r>
          </a:p>
          <a:p>
            <a:pPr marL="266700" indent="0">
              <a:lnSpc>
                <a:spcPct val="107000"/>
              </a:lnSpc>
              <a:buNone/>
            </a:pPr>
            <a:r>
              <a:rPr lang="en-US" sz="1400" b="0" dirty="0" err="1">
                <a:solidFill>
                  <a:srgbClr val="0070C0"/>
                </a:solidFill>
                <a:latin typeface="Courier New" panose="02070309020205020404" pitchFamily="49" charset="0"/>
                <a:ea typeface="Calibri" panose="020F0502020204030204" pitchFamily="34" charset="0"/>
                <a:cs typeface="Courier New" panose="02070309020205020404" pitchFamily="49" charset="0"/>
              </a:rPr>
              <a:t>sam-ba</a:t>
            </a:r>
            <a:r>
              <a:rPr lang="en-US"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rPr>
              <a:t> -p serial:COM23 -b sama7g5-ek -a help</a:t>
            </a:r>
          </a:p>
          <a:p>
            <a:pPr marL="266700" indent="0">
              <a:lnSpc>
                <a:spcPct val="107000"/>
              </a:lnSpc>
              <a:buNone/>
            </a:pP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#-&gt;Known applets: </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bootconfig</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nandflash</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qspiflash</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sdmmc</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-&gt; what commands for </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bscr</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-access are known?</a:t>
            </a:r>
          </a:p>
          <a:p>
            <a:pPr marL="266700" indent="0">
              <a:lnSpc>
                <a:spcPct val="107000"/>
              </a:lnSpc>
              <a:buNone/>
            </a:pPr>
            <a:r>
              <a:rPr lang="pt-BR"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rPr>
              <a:t>sam-ba -p serial:COM23 -b sama7g5-ek -a bootconfig -c help</a:t>
            </a:r>
            <a:endParaRPr lang="de-DE"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endParaRPr>
          </a:p>
          <a:p>
            <a:pPr marL="266700" indent="0">
              <a:lnSpc>
                <a:spcPct val="107000"/>
              </a:lnSpc>
              <a:buNone/>
            </a:pP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#-&gt;</a:t>
            </a:r>
            <a:r>
              <a:rPr lang="de-DE"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read BSCR/BSC_CR = BootSequenceControl_ConfigRegister</a:t>
            </a:r>
            <a:endParaRPr lang="pt-BR"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endParaRPr>
          </a:p>
          <a:p>
            <a:pPr marL="266700" indent="0">
              <a:lnSpc>
                <a:spcPct val="107000"/>
              </a:lnSpc>
              <a:buNone/>
            </a:pPr>
            <a:r>
              <a:rPr lang="pt-BR"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rPr>
              <a:t>sam-ba -p serial:COM23 -b sama7g5-ek -a bootconfig -c readcfg:bscr </a:t>
            </a:r>
          </a:p>
          <a:p>
            <a:pPr marL="809625" indent="0">
              <a:lnSpc>
                <a:spcPct val="107000"/>
              </a:lnSpc>
              <a:spcBef>
                <a:spcPts val="1200"/>
              </a:spcBef>
              <a:buNone/>
            </a:pPr>
            <a:r>
              <a:rPr lang="en-US" sz="1400" i="1" dirty="0">
                <a:solidFill>
                  <a:schemeClr val="tx1"/>
                </a:solidFill>
                <a:latin typeface="Courier New" panose="02070309020205020404" pitchFamily="49" charset="0"/>
                <a:ea typeface="Calibri" panose="020F0502020204030204" pitchFamily="34" charset="0"/>
                <a:cs typeface="Courier New" panose="02070309020205020404" pitchFamily="49" charset="0"/>
              </a:rPr>
              <a:t>#- Erase QSPI Flash memory</a:t>
            </a:r>
            <a:endParaRPr lang="de-DE" sz="1400" i="1" dirty="0">
              <a:solidFill>
                <a:schemeClr val="tx1"/>
              </a:solidFill>
              <a:latin typeface="Courier New" panose="02070309020205020404" pitchFamily="49" charset="0"/>
              <a:ea typeface="Calibri" panose="020F0502020204030204" pitchFamily="34" charset="0"/>
              <a:cs typeface="Courier New" panose="02070309020205020404" pitchFamily="49" charset="0"/>
            </a:endParaRPr>
          </a:p>
          <a:p>
            <a:pPr marL="266700" indent="0">
              <a:lnSpc>
                <a:spcPct val="107000"/>
              </a:lnSpc>
              <a:buNone/>
            </a:pPr>
            <a:r>
              <a:rPr lang="en-US" sz="1400" b="0" dirty="0" err="1">
                <a:solidFill>
                  <a:srgbClr val="0070C0"/>
                </a:solidFill>
                <a:latin typeface="Courier New" panose="02070309020205020404" pitchFamily="49" charset="0"/>
                <a:ea typeface="Calibri" panose="020F0502020204030204" pitchFamily="34" charset="0"/>
                <a:cs typeface="Courier New" panose="02070309020205020404" pitchFamily="49" charset="0"/>
              </a:rPr>
              <a:t>sam-ba</a:t>
            </a:r>
            <a:r>
              <a:rPr lang="en-US"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rPr>
              <a:t> -p serial:COM23 -b sama7g5-ek -a </a:t>
            </a:r>
            <a:r>
              <a:rPr lang="en-US" sz="1400" b="0" dirty="0" err="1">
                <a:solidFill>
                  <a:srgbClr val="0070C0"/>
                </a:solidFill>
                <a:latin typeface="Courier New" panose="02070309020205020404" pitchFamily="49" charset="0"/>
                <a:ea typeface="Calibri" panose="020F0502020204030204" pitchFamily="34" charset="0"/>
                <a:cs typeface="Courier New" panose="02070309020205020404" pitchFamily="49" charset="0"/>
              </a:rPr>
              <a:t>qspiflash</a:t>
            </a:r>
            <a:r>
              <a:rPr lang="en-US"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rPr>
              <a:t> -c erase</a:t>
            </a:r>
          </a:p>
          <a:p>
            <a:pPr marL="266700" indent="0">
              <a:lnSpc>
                <a:spcPct val="107000"/>
              </a:lnSpc>
              <a:buNone/>
            </a:pP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 Write at91 to </a:t>
            </a:r>
            <a:r>
              <a:rPr lang="en-US" sz="1400" b="0" i="1" dirty="0">
                <a:solidFill>
                  <a:schemeClr val="tx1"/>
                </a:solidFill>
                <a:latin typeface="Courier New" panose="02070309020205020404" pitchFamily="49" charset="0"/>
                <a:ea typeface="Calibri" panose="020F0502020204030204" pitchFamily="34" charset="0"/>
                <a:cs typeface="Courier New" panose="02070309020205020404" pitchFamily="49" charset="0"/>
              </a:rPr>
              <a:t>QSPI</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Flash with offset 0x0 (skip offset == 0ffset=0x0)</a:t>
            </a:r>
            <a:endParaRPr lang="de-DE"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endParaRPr>
          </a:p>
          <a:p>
            <a:pPr marL="266700" indent="0">
              <a:lnSpc>
                <a:spcPct val="107000"/>
              </a:lnSpc>
              <a:buNone/>
            </a:pPr>
            <a:r>
              <a:rPr lang="en-US" sz="1400" b="0" dirty="0" err="1">
                <a:solidFill>
                  <a:srgbClr val="0070C0"/>
                </a:solidFill>
                <a:latin typeface="Courier New" panose="02070309020205020404" pitchFamily="49" charset="0"/>
                <a:ea typeface="Calibri" panose="020F0502020204030204" pitchFamily="34" charset="0"/>
                <a:cs typeface="Courier New" panose="02070309020205020404" pitchFamily="49" charset="0"/>
              </a:rPr>
              <a:t>sam-ba</a:t>
            </a:r>
            <a:r>
              <a:rPr lang="en-US"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rPr>
              <a:t> -p serial:COM23 -b sama7g5-ek -a </a:t>
            </a:r>
            <a:r>
              <a:rPr lang="en-US" sz="1400" b="0" dirty="0" err="1">
                <a:solidFill>
                  <a:srgbClr val="0070C0"/>
                </a:solidFill>
                <a:latin typeface="Courier New" panose="02070309020205020404" pitchFamily="49" charset="0"/>
                <a:ea typeface="Calibri" panose="020F0502020204030204" pitchFamily="34" charset="0"/>
                <a:cs typeface="Courier New" panose="02070309020205020404" pitchFamily="49" charset="0"/>
              </a:rPr>
              <a:t>qspiflash</a:t>
            </a:r>
            <a:r>
              <a:rPr lang="en-US"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rPr>
              <a:t> -c </a:t>
            </a:r>
            <a:r>
              <a:rPr lang="en-US" sz="1400" b="0" dirty="0" err="1">
                <a:solidFill>
                  <a:srgbClr val="0070C0"/>
                </a:solidFill>
                <a:latin typeface="Courier New" panose="02070309020205020404" pitchFamily="49" charset="0"/>
                <a:ea typeface="Calibri" panose="020F0502020204030204" pitchFamily="34" charset="0"/>
                <a:cs typeface="Courier New" panose="02070309020205020404" pitchFamily="49" charset="0"/>
              </a:rPr>
              <a:t>writeboot:boot.bin</a:t>
            </a:r>
            <a:endParaRPr lang="de-DE"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endParaRPr>
          </a:p>
          <a:p>
            <a:pPr marL="266700" indent="0">
              <a:lnSpc>
                <a:spcPct val="107000"/>
              </a:lnSpc>
              <a:buNone/>
            </a:pP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 Write </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harmony.bin</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to </a:t>
            </a:r>
            <a:r>
              <a:rPr lang="en-US" sz="1400" b="0" i="1" dirty="0">
                <a:solidFill>
                  <a:schemeClr val="tx1"/>
                </a:solidFill>
                <a:latin typeface="Courier New" panose="02070309020205020404" pitchFamily="49" charset="0"/>
                <a:ea typeface="Calibri" panose="020F0502020204030204" pitchFamily="34" charset="0"/>
                <a:cs typeface="Courier New" panose="02070309020205020404" pitchFamily="49" charset="0"/>
              </a:rPr>
              <a:t>QSPI</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Flash with offset 0x8.0000 (</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savely</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after at91)</a:t>
            </a:r>
            <a:endParaRPr lang="de-DE"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endParaRPr>
          </a:p>
          <a:p>
            <a:pPr marL="266700" indent="0">
              <a:lnSpc>
                <a:spcPct val="107000"/>
              </a:lnSpc>
              <a:buNone/>
            </a:pPr>
            <a:r>
              <a:rPr lang="en-US" sz="1400" b="0" dirty="0" err="1">
                <a:solidFill>
                  <a:srgbClr val="0070C0"/>
                </a:solidFill>
                <a:latin typeface="Courier New" panose="02070309020205020404" pitchFamily="49" charset="0"/>
                <a:ea typeface="Calibri" panose="020F0502020204030204" pitchFamily="34" charset="0"/>
                <a:cs typeface="Courier New" panose="02070309020205020404" pitchFamily="49" charset="0"/>
              </a:rPr>
              <a:t>sam-ba</a:t>
            </a:r>
            <a:r>
              <a:rPr lang="en-US"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rPr>
              <a:t> -p serial:COM23 -b sama7g5-ek -a </a:t>
            </a:r>
            <a:r>
              <a:rPr lang="en-US" sz="1400" b="0" dirty="0" err="1">
                <a:solidFill>
                  <a:srgbClr val="0070C0"/>
                </a:solidFill>
                <a:latin typeface="Courier New" panose="02070309020205020404" pitchFamily="49" charset="0"/>
                <a:ea typeface="Calibri" panose="020F0502020204030204" pitchFamily="34" charset="0"/>
                <a:cs typeface="Courier New" panose="02070309020205020404" pitchFamily="49" charset="0"/>
              </a:rPr>
              <a:t>qspiflash</a:t>
            </a:r>
            <a:r>
              <a:rPr lang="en-US"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rPr>
              <a:t> -c write:harmony.bin:0x80000</a:t>
            </a:r>
          </a:p>
          <a:p>
            <a:pPr marL="715963" indent="0">
              <a:lnSpc>
                <a:spcPct val="107000"/>
              </a:lnSpc>
              <a:spcBef>
                <a:spcPts val="1200"/>
              </a:spcBef>
              <a:buNone/>
            </a:pPr>
            <a:r>
              <a:rPr lang="en-US" sz="1400" i="1" dirty="0">
                <a:solidFill>
                  <a:schemeClr val="tx1"/>
                </a:solidFill>
                <a:latin typeface="Courier New" panose="02070309020205020404" pitchFamily="49" charset="0"/>
                <a:ea typeface="Calibri" panose="020F0502020204030204" pitchFamily="34" charset="0"/>
                <a:cs typeface="Courier New" panose="02070309020205020404" pitchFamily="49" charset="0"/>
              </a:rPr>
              <a:t>#- </a:t>
            </a:r>
            <a:r>
              <a:rPr lang="de-DE" sz="1400" i="1" dirty="0">
                <a:solidFill>
                  <a:schemeClr val="tx1"/>
                </a:solidFill>
                <a:latin typeface="Courier New" panose="02070309020205020404" pitchFamily="49" charset="0"/>
                <a:ea typeface="Calibri" panose="020F0502020204030204" pitchFamily="34" charset="0"/>
                <a:cs typeface="Courier New" panose="02070309020205020404" pitchFamily="49" charset="0"/>
              </a:rPr>
              <a:t>use SDCard</a:t>
            </a:r>
          </a:p>
          <a:p>
            <a:pPr marL="266700" indent="0">
              <a:lnSpc>
                <a:spcPct val="107000"/>
              </a:lnSpc>
              <a:spcBef>
                <a:spcPts val="0"/>
              </a:spcBef>
              <a:buNone/>
            </a:pPr>
            <a:r>
              <a:rPr lang="en-US"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rPr>
              <a:t> </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Write </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harmony.bin</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to </a:t>
            </a:r>
            <a:r>
              <a:rPr lang="en-US" sz="1400" b="0" i="1" dirty="0">
                <a:solidFill>
                  <a:schemeClr val="tx1"/>
                </a:solidFill>
                <a:latin typeface="Courier New" panose="02070309020205020404" pitchFamily="49" charset="0"/>
                <a:ea typeface="Calibri" panose="020F0502020204030204" pitchFamily="34" charset="0"/>
                <a:cs typeface="Courier New" panose="02070309020205020404" pitchFamily="49" charset="0"/>
              </a:rPr>
              <a:t>SDCard</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-&gt; </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sdmmc</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:[&lt;instance&gt;]:[&lt;</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ioset</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&gt;]:[&lt;</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partit</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&gt;]:[&lt;</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buswidth</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&gt;]:[&lt;volt&gt;]</a:t>
            </a:r>
            <a:endParaRPr lang="de-DE"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endParaRPr>
          </a:p>
          <a:p>
            <a:pPr marL="266700" indent="0">
              <a:lnSpc>
                <a:spcPct val="107000"/>
              </a:lnSpc>
              <a:buNone/>
            </a:pPr>
            <a:r>
              <a:rPr lang="en-US" sz="1400" b="0" dirty="0" err="1">
                <a:solidFill>
                  <a:srgbClr val="0070C0"/>
                </a:solidFill>
                <a:latin typeface="Courier New" panose="02070309020205020404" pitchFamily="49" charset="0"/>
                <a:ea typeface="Calibri" panose="020F0502020204030204" pitchFamily="34" charset="0"/>
                <a:cs typeface="Courier New" panose="02070309020205020404" pitchFamily="49" charset="0"/>
              </a:rPr>
              <a:t>sam-ba</a:t>
            </a:r>
            <a:r>
              <a:rPr lang="en-US"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rPr>
              <a:t> -p serial:COM23 -b sama7g5-ek -a sdmmc:1:1:1:4:4 -c write:harmony.bin:0x80000</a:t>
            </a:r>
            <a:endParaRPr lang="de-DE" sz="1400" b="0" dirty="0">
              <a:solidFill>
                <a:srgbClr val="0070C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26978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13" end="1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a:t>
            </a:r>
            <a:r>
              <a:rPr lang="en-US" dirty="0" err="1"/>
              <a:t>sam-ba</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461601"/>
          </a:xfrm>
          <a:prstGeom prst="rect">
            <a:avLst/>
          </a:prstGeom>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360363" indent="-342900">
              <a:spcBef>
                <a:spcPts val="1200"/>
              </a:spcBef>
              <a:buFont typeface="Arial" panose="020B0604020202020204" pitchFamily="34" charset="0"/>
              <a:buChar char="•"/>
              <a:tabLst>
                <a:tab pos="3135313" algn="l"/>
              </a:tabLst>
            </a:pPr>
            <a:r>
              <a:rPr lang="de-DE" b="0" dirty="0"/>
              <a:t>sam-ba docu is in </a:t>
            </a:r>
            <a:br>
              <a:rPr lang="de-DE" b="0" dirty="0"/>
            </a:br>
            <a:r>
              <a:rPr lang="de-DE" b="0" dirty="0"/>
              <a:t>&lt;sam-ba_inst&gt;\doc\index.html</a:t>
            </a:r>
          </a:p>
          <a:p>
            <a:pPr marL="360363" indent="-342900">
              <a:spcBef>
                <a:spcPts val="1200"/>
              </a:spcBef>
              <a:buFont typeface="Arial" panose="020B0604020202020204" pitchFamily="34" charset="0"/>
              <a:buChar char="•"/>
              <a:tabLst>
                <a:tab pos="3135313" algn="l"/>
              </a:tabLst>
            </a:pPr>
            <a:r>
              <a:rPr lang="de-DE" b="0" dirty="0"/>
              <a:t>sam-ba docu uses hyperlinks </a:t>
            </a:r>
            <a:br>
              <a:rPr lang="de-DE" b="0" dirty="0"/>
            </a:br>
            <a:r>
              <a:rPr lang="de-DE" b="0" dirty="0"/>
              <a:t>to jump to specific option</a:t>
            </a:r>
            <a:br>
              <a:rPr lang="de-DE" b="0" dirty="0"/>
            </a:br>
            <a:r>
              <a:rPr lang="de-DE" b="0" dirty="0"/>
              <a:t>-&gt;very helpful</a:t>
            </a:r>
          </a:p>
        </p:txBody>
      </p:sp>
      <p:pic>
        <p:nvPicPr>
          <p:cNvPr id="5" name="Picture 4">
            <a:extLst>
              <a:ext uri="{FF2B5EF4-FFF2-40B4-BE49-F238E27FC236}">
                <a16:creationId xmlns:a16="http://schemas.microsoft.com/office/drawing/2014/main" id="{BFEEF670-C783-AF22-EBE8-93493C9B3D09}"/>
              </a:ext>
            </a:extLst>
          </p:cNvPr>
          <p:cNvPicPr>
            <a:picLocks noChangeAspect="1"/>
          </p:cNvPicPr>
          <p:nvPr/>
        </p:nvPicPr>
        <p:blipFill>
          <a:blip r:embed="rId3"/>
          <a:stretch>
            <a:fillRect/>
          </a:stretch>
        </p:blipFill>
        <p:spPr>
          <a:xfrm>
            <a:off x="4218436" y="603693"/>
            <a:ext cx="7059163" cy="5886007"/>
          </a:xfrm>
          <a:prstGeom prst="rect">
            <a:avLst/>
          </a:prstGeom>
          <a:ln>
            <a:solidFill>
              <a:schemeClr val="tx1"/>
            </a:solidFill>
          </a:ln>
        </p:spPr>
      </p:pic>
    </p:spTree>
    <p:extLst>
      <p:ext uri="{BB962C8B-B14F-4D97-AF65-F5344CB8AC3E}">
        <p14:creationId xmlns:p14="http://schemas.microsoft.com/office/powerpoint/2010/main" val="6862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step-by-step for SAM9x60-curiosity (1)</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05166"/>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Steps to </a:t>
            </a:r>
            <a:r>
              <a:rPr lang="en-US" sz="2400" b="0" dirty="0" err="1"/>
              <a:t>create+run</a:t>
            </a:r>
            <a:r>
              <a:rPr lang="en-US" sz="2400" b="0" dirty="0"/>
              <a:t> demo on </a:t>
            </a:r>
            <a:r>
              <a:rPr lang="en-US" sz="2400" dirty="0">
                <a:solidFill>
                  <a:srgbClr val="FF0000"/>
                </a:solidFill>
              </a:rPr>
              <a:t>SAM9x60-curiosity</a:t>
            </a:r>
            <a:r>
              <a:rPr lang="en-US" sz="2400" b="0" dirty="0"/>
              <a:t> ( </a:t>
            </a:r>
            <a:r>
              <a:rPr lang="en-US" sz="2400" b="0" dirty="0">
                <a:hlinkClick r:id="rId3"/>
              </a:rPr>
              <a:t>EV40E67A</a:t>
            </a:r>
            <a:r>
              <a:rPr lang="en-US" sz="2400" b="0" dirty="0"/>
              <a:t> )</a:t>
            </a:r>
          </a:p>
          <a:p>
            <a:pPr marL="0" indent="0">
              <a:buNone/>
            </a:pPr>
            <a:endParaRPr lang="en-US" sz="2400" b="0" dirty="0"/>
          </a:p>
        </p:txBody>
      </p:sp>
      <p:sp>
        <p:nvSpPr>
          <p:cNvPr id="3" name="TextBox 2">
            <a:extLst>
              <a:ext uri="{FF2B5EF4-FFF2-40B4-BE49-F238E27FC236}">
                <a16:creationId xmlns:a16="http://schemas.microsoft.com/office/drawing/2014/main" id="{75969082-A8E5-5A15-DDC7-508488BFAE1F}"/>
              </a:ext>
            </a:extLst>
          </p:cNvPr>
          <p:cNvSpPr txBox="1"/>
          <p:nvPr/>
        </p:nvSpPr>
        <p:spPr>
          <a:xfrm>
            <a:off x="752731" y="1368990"/>
            <a:ext cx="10257205" cy="5262979"/>
          </a:xfrm>
          <a:prstGeom prst="rect">
            <a:avLst/>
          </a:prstGeom>
          <a:noFill/>
        </p:spPr>
        <p:txBody>
          <a:bodyPr wrap="square" rtlCol="0">
            <a:spAutoFit/>
          </a:bodyPr>
          <a:lstStyle/>
          <a:p>
            <a:pPr marL="179388" indent="-179388"/>
            <a:r>
              <a:rPr lang="de-DE" dirty="0"/>
              <a:t>env: </a:t>
            </a:r>
            <a:br>
              <a:rPr lang="de-DE" dirty="0"/>
            </a:br>
            <a:r>
              <a:rPr lang="de-DE" dirty="0"/>
              <a:t>MPLABX-v6.05</a:t>
            </a:r>
            <a:br>
              <a:rPr lang="de-DE" dirty="0"/>
            </a:br>
            <a:r>
              <a:rPr lang="de-DE" dirty="0"/>
              <a:t>MCC-plugin-v5.2.2</a:t>
            </a:r>
            <a:br>
              <a:rPr lang="de-DE" dirty="0"/>
            </a:br>
            <a:r>
              <a:rPr lang="de-DE" dirty="0"/>
              <a:t>XC32-v4.21</a:t>
            </a:r>
            <a:br>
              <a:rPr lang="de-DE" dirty="0"/>
            </a:br>
            <a:r>
              <a:rPr lang="de-DE" dirty="0"/>
              <a:t>SAM9X6_DFP-v1.8.201 or</a:t>
            </a:r>
            <a:br>
              <a:rPr lang="de-DE" dirty="0"/>
            </a:br>
            <a:r>
              <a:rPr lang="de-DE" dirty="0"/>
              <a:t>  SAMA7G5_DFP-v1.1.175</a:t>
            </a:r>
          </a:p>
          <a:p>
            <a:pPr marL="179388" indent="-179388"/>
            <a:endParaRPr lang="de-DE" dirty="0"/>
          </a:p>
          <a:p>
            <a:pPr marL="179388" indent="-179388"/>
            <a:r>
              <a:rPr lang="de-DE" dirty="0"/>
              <a:t>MPLABX-options:</a:t>
            </a:r>
            <a:br>
              <a:rPr lang="de-DE" dirty="0"/>
            </a:br>
            <a:r>
              <a:rPr lang="de-DE" dirty="0"/>
              <a:t>make sure to set H3path</a:t>
            </a:r>
            <a:br>
              <a:rPr lang="de-DE" dirty="0"/>
            </a:br>
            <a:r>
              <a:rPr lang="de-DE" dirty="0"/>
              <a:t>AND enable 'always ask...'</a:t>
            </a:r>
          </a:p>
          <a:p>
            <a:pPr marL="179388" indent="-179388"/>
            <a:endParaRPr lang="de-DE" dirty="0"/>
          </a:p>
          <a:p>
            <a:pPr marL="179388" indent="-179388"/>
            <a:r>
              <a:rPr lang="de-DE" dirty="0"/>
              <a:t>H3:</a:t>
            </a:r>
            <a:br>
              <a:rPr lang="de-DE" dirty="0"/>
            </a:br>
            <a:r>
              <a:rPr lang="de-DE" dirty="0"/>
              <a:t>prepare/manage H3-repos</a:t>
            </a:r>
            <a:br>
              <a:rPr lang="de-DE" dirty="0"/>
            </a:br>
            <a:r>
              <a:rPr lang="de-DE" dirty="0"/>
              <a:t>in either MCC-CM or H3-CM or commandline gitbash ...</a:t>
            </a:r>
          </a:p>
        </p:txBody>
      </p:sp>
      <p:pic>
        <p:nvPicPr>
          <p:cNvPr id="6" name="Picture 5">
            <a:extLst>
              <a:ext uri="{FF2B5EF4-FFF2-40B4-BE49-F238E27FC236}">
                <a16:creationId xmlns:a16="http://schemas.microsoft.com/office/drawing/2014/main" id="{7D2EB137-1E44-AF6B-479C-7976D709F24D}"/>
              </a:ext>
            </a:extLst>
          </p:cNvPr>
          <p:cNvPicPr>
            <a:picLocks noChangeAspect="1"/>
          </p:cNvPicPr>
          <p:nvPr/>
        </p:nvPicPr>
        <p:blipFill>
          <a:blip r:embed="rId4"/>
          <a:stretch>
            <a:fillRect/>
          </a:stretch>
        </p:blipFill>
        <p:spPr>
          <a:xfrm>
            <a:off x="4437095" y="1489880"/>
            <a:ext cx="6998999" cy="4669182"/>
          </a:xfrm>
          <a:prstGeom prst="rect">
            <a:avLst/>
          </a:prstGeom>
          <a:ln>
            <a:solidFill>
              <a:schemeClr val="tx1"/>
            </a:solidFill>
          </a:ln>
        </p:spPr>
      </p:pic>
      <p:sp>
        <p:nvSpPr>
          <p:cNvPr id="8" name="TextBox 7">
            <a:extLst>
              <a:ext uri="{FF2B5EF4-FFF2-40B4-BE49-F238E27FC236}">
                <a16:creationId xmlns:a16="http://schemas.microsoft.com/office/drawing/2014/main" id="{6ECE457C-AC81-7D6E-57F2-3F9E714358E6}"/>
              </a:ext>
            </a:extLst>
          </p:cNvPr>
          <p:cNvSpPr txBox="1"/>
          <p:nvPr/>
        </p:nvSpPr>
        <p:spPr>
          <a:xfrm>
            <a:off x="307685" y="1715831"/>
            <a:ext cx="445046" cy="461665"/>
          </a:xfrm>
          <a:prstGeom prst="rect">
            <a:avLst/>
          </a:prstGeom>
          <a:noFill/>
        </p:spPr>
        <p:txBody>
          <a:bodyPr wrap="square" rtlCol="0">
            <a:spAutoFit/>
          </a:bodyPr>
          <a:lstStyle/>
          <a:p>
            <a:pPr algn="ctr"/>
            <a:r>
              <a:rPr lang="de-DE" b="1" dirty="0">
                <a:solidFill>
                  <a:srgbClr val="FF0000"/>
                </a:solidFill>
              </a:rPr>
              <a:t>0</a:t>
            </a:r>
          </a:p>
        </p:txBody>
      </p:sp>
    </p:spTree>
    <p:extLst>
      <p:ext uri="{BB962C8B-B14F-4D97-AF65-F5344CB8AC3E}">
        <p14:creationId xmlns:p14="http://schemas.microsoft.com/office/powerpoint/2010/main" val="23236367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at91 config </a:t>
            </a:r>
            <a:r>
              <a:rPr lang="en-US" dirty="0" err="1"/>
              <a:t>SDcard</a:t>
            </a:r>
            <a:r>
              <a:rPr lang="en-US" dirty="0"/>
              <a:t> vs QSPI</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829901"/>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endParaRPr lang="en-US" sz="2400" b="0" dirty="0">
              <a:solidFill>
                <a:schemeClr val="tx1"/>
              </a:solidFill>
            </a:endParaRPr>
          </a:p>
        </p:txBody>
      </p:sp>
      <p:grpSp>
        <p:nvGrpSpPr>
          <p:cNvPr id="9" name="Group 8">
            <a:extLst>
              <a:ext uri="{FF2B5EF4-FFF2-40B4-BE49-F238E27FC236}">
                <a16:creationId xmlns:a16="http://schemas.microsoft.com/office/drawing/2014/main" id="{5FC63F65-F2AC-0864-EF14-7A04E7138363}"/>
              </a:ext>
            </a:extLst>
          </p:cNvPr>
          <p:cNvGrpSpPr/>
          <p:nvPr/>
        </p:nvGrpSpPr>
        <p:grpSpPr>
          <a:xfrm>
            <a:off x="1809467" y="967432"/>
            <a:ext cx="9073420" cy="5698657"/>
            <a:chOff x="2980035" y="828928"/>
            <a:chExt cx="9073420" cy="5698657"/>
          </a:xfrm>
        </p:grpSpPr>
        <p:pic>
          <p:nvPicPr>
            <p:cNvPr id="6" name="Picture 5" descr="A picture containing timeline&#10;&#10;Description automatically generated">
              <a:extLst>
                <a:ext uri="{FF2B5EF4-FFF2-40B4-BE49-F238E27FC236}">
                  <a16:creationId xmlns:a16="http://schemas.microsoft.com/office/drawing/2014/main" id="{CBEF5178-9F14-F83E-96B0-371CA97B099A}"/>
                </a:ext>
              </a:extLst>
            </p:cNvPr>
            <p:cNvPicPr>
              <a:picLocks noChangeAspect="1"/>
            </p:cNvPicPr>
            <p:nvPr/>
          </p:nvPicPr>
          <p:blipFill>
            <a:blip r:embed="rId3"/>
            <a:stretch>
              <a:fillRect/>
            </a:stretch>
          </p:blipFill>
          <p:spPr>
            <a:xfrm>
              <a:off x="2980035" y="828928"/>
              <a:ext cx="9073420" cy="5698657"/>
            </a:xfrm>
            <a:prstGeom prst="rect">
              <a:avLst/>
            </a:prstGeom>
            <a:ln>
              <a:solidFill>
                <a:schemeClr val="tx1"/>
              </a:solidFill>
            </a:ln>
          </p:spPr>
        </p:pic>
        <p:sp>
          <p:nvSpPr>
            <p:cNvPr id="7" name="TextBox 6">
              <a:extLst>
                <a:ext uri="{FF2B5EF4-FFF2-40B4-BE49-F238E27FC236}">
                  <a16:creationId xmlns:a16="http://schemas.microsoft.com/office/drawing/2014/main" id="{D23822A5-E043-A37C-2374-05C1ACCA205E}"/>
                </a:ext>
              </a:extLst>
            </p:cNvPr>
            <p:cNvSpPr txBox="1"/>
            <p:nvPr/>
          </p:nvSpPr>
          <p:spPr>
            <a:xfrm>
              <a:off x="3291828" y="2473167"/>
              <a:ext cx="1575868" cy="584775"/>
            </a:xfrm>
            <a:prstGeom prst="rect">
              <a:avLst/>
            </a:prstGeom>
            <a:noFill/>
            <a:ln>
              <a:solidFill>
                <a:schemeClr val="tx1"/>
              </a:solidFill>
            </a:ln>
          </p:spPr>
          <p:txBody>
            <a:bodyPr wrap="square" rtlCol="0">
              <a:spAutoFit/>
            </a:bodyPr>
            <a:lstStyle/>
            <a:p>
              <a:r>
                <a:rPr lang="de-DE" sz="3200" dirty="0"/>
                <a:t>SDCard</a:t>
              </a:r>
            </a:p>
          </p:txBody>
        </p:sp>
        <p:sp>
          <p:nvSpPr>
            <p:cNvPr id="8" name="TextBox 7">
              <a:extLst>
                <a:ext uri="{FF2B5EF4-FFF2-40B4-BE49-F238E27FC236}">
                  <a16:creationId xmlns:a16="http://schemas.microsoft.com/office/drawing/2014/main" id="{895C0463-493F-8401-22E0-3CFF97BE563B}"/>
                </a:ext>
              </a:extLst>
            </p:cNvPr>
            <p:cNvSpPr txBox="1"/>
            <p:nvPr/>
          </p:nvSpPr>
          <p:spPr>
            <a:xfrm>
              <a:off x="10658532" y="1888392"/>
              <a:ext cx="1157451" cy="584775"/>
            </a:xfrm>
            <a:prstGeom prst="rect">
              <a:avLst/>
            </a:prstGeom>
            <a:noFill/>
            <a:ln>
              <a:solidFill>
                <a:schemeClr val="tx1"/>
              </a:solidFill>
            </a:ln>
          </p:spPr>
          <p:txBody>
            <a:bodyPr wrap="square" rtlCol="0">
              <a:spAutoFit/>
            </a:bodyPr>
            <a:lstStyle/>
            <a:p>
              <a:r>
                <a:rPr lang="de-DE" sz="3200" dirty="0"/>
                <a:t>QSPI</a:t>
              </a:r>
            </a:p>
          </p:txBody>
        </p:sp>
      </p:grpSp>
      <p:sp>
        <p:nvSpPr>
          <p:cNvPr id="3" name="TextBox 2">
            <a:extLst>
              <a:ext uri="{FF2B5EF4-FFF2-40B4-BE49-F238E27FC236}">
                <a16:creationId xmlns:a16="http://schemas.microsoft.com/office/drawing/2014/main" id="{3485CB6C-A8B3-E649-2277-95DBFB9E8525}"/>
              </a:ext>
            </a:extLst>
          </p:cNvPr>
          <p:cNvSpPr txBox="1"/>
          <p:nvPr/>
        </p:nvSpPr>
        <p:spPr>
          <a:xfrm>
            <a:off x="10688753" y="3669834"/>
            <a:ext cx="1299991" cy="1077218"/>
          </a:xfrm>
          <a:prstGeom prst="rect">
            <a:avLst/>
          </a:prstGeom>
          <a:solidFill>
            <a:schemeClr val="bg1"/>
          </a:solidFill>
        </p:spPr>
        <p:txBody>
          <a:bodyPr wrap="square" rtlCol="0">
            <a:spAutoFit/>
          </a:bodyPr>
          <a:lstStyle/>
          <a:p>
            <a:r>
              <a:rPr lang="de-DE" sz="1600" dirty="0"/>
              <a:t>get size of harmony.bin from XC32-compile</a:t>
            </a:r>
          </a:p>
        </p:txBody>
      </p:sp>
      <p:cxnSp>
        <p:nvCxnSpPr>
          <p:cNvPr id="5" name="Straight Arrow Connector 4">
            <a:extLst>
              <a:ext uri="{FF2B5EF4-FFF2-40B4-BE49-F238E27FC236}">
                <a16:creationId xmlns:a16="http://schemas.microsoft.com/office/drawing/2014/main" id="{567758C5-AF4D-9ADB-D983-84A5FF1D487E}"/>
              </a:ext>
            </a:extLst>
          </p:cNvPr>
          <p:cNvCxnSpPr>
            <a:cxnSpLocks/>
          </p:cNvCxnSpPr>
          <p:nvPr/>
        </p:nvCxnSpPr>
        <p:spPr>
          <a:xfrm flipH="1">
            <a:off x="10179586" y="4065224"/>
            <a:ext cx="465829" cy="870333"/>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49195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summary: at91 for production with SDCard</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637990"/>
          </a:xfrm>
          <a:prstGeom prst="rect">
            <a:avLst/>
          </a:prstGeom>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solidFill>
                  <a:schemeClr val="tx1"/>
                </a:solidFill>
              </a:rPr>
              <a:t>Summary of what must be done to use H3app in production with </a:t>
            </a:r>
            <a:r>
              <a:rPr lang="en-US" sz="2400" dirty="0">
                <a:solidFill>
                  <a:srgbClr val="FF0000"/>
                </a:solidFill>
              </a:rPr>
              <a:t>SDCard</a:t>
            </a:r>
            <a:r>
              <a:rPr lang="en-US" sz="2400" b="0" dirty="0">
                <a:solidFill>
                  <a:schemeClr val="tx1"/>
                </a:solidFill>
              </a:rPr>
              <a:t> </a:t>
            </a:r>
            <a:endParaRPr lang="en-US" sz="2400" dirty="0">
              <a:solidFill>
                <a:srgbClr val="FF0000"/>
              </a:solidFill>
            </a:endParaRPr>
          </a:p>
          <a:p>
            <a:pPr marL="457200" indent="-457200">
              <a:buFont typeface="+mj-lt"/>
              <a:buAutoNum type="arabicPeriod"/>
            </a:pPr>
            <a:r>
              <a:rPr lang="en-US" b="0" dirty="0">
                <a:solidFill>
                  <a:schemeClr val="tx1"/>
                </a:solidFill>
              </a:rPr>
              <a:t>building</a:t>
            </a:r>
          </a:p>
          <a:p>
            <a:pPr marL="758952" lvl="1" indent="-457200">
              <a:buFont typeface="+mj-lt"/>
              <a:buAutoNum type="alphaLcPeriod"/>
            </a:pPr>
            <a:r>
              <a:rPr lang="en-US" b="0" dirty="0">
                <a:solidFill>
                  <a:schemeClr val="tx1"/>
                </a:solidFill>
              </a:rPr>
              <a:t>in at91.X project </a:t>
            </a:r>
          </a:p>
          <a:p>
            <a:pPr marL="1108710" lvl="2" indent="-514350">
              <a:buFont typeface="+mj-lt"/>
              <a:buAutoNum type="romanLcPeriod"/>
            </a:pPr>
            <a:r>
              <a:rPr lang="en-US" sz="2000" b="0" dirty="0">
                <a:solidFill>
                  <a:schemeClr val="tx1"/>
                </a:solidFill>
              </a:rPr>
              <a:t>configure at91 for SDCard (</a:t>
            </a:r>
            <a:r>
              <a:rPr lang="en-US" sz="2000" b="1" i="1" dirty="0">
                <a:solidFill>
                  <a:schemeClr val="tx1"/>
                </a:solidFill>
              </a:rPr>
              <a:t>load-next-SW</a:t>
            </a:r>
            <a:r>
              <a:rPr lang="en-US" sz="2000" b="0" dirty="0">
                <a:solidFill>
                  <a:schemeClr val="tx1"/>
                </a:solidFill>
              </a:rPr>
              <a:t> -&gt; </a:t>
            </a:r>
            <a:r>
              <a:rPr lang="en-US" sz="2000" dirty="0">
                <a:solidFill>
                  <a:schemeClr val="tx1"/>
                </a:solidFill>
              </a:rPr>
              <a:t>sama7g5ek</a:t>
            </a:r>
            <a:r>
              <a:rPr lang="en-US" sz="2000" b="1" dirty="0">
                <a:solidFill>
                  <a:srgbClr val="0070C0"/>
                </a:solidFill>
              </a:rPr>
              <a:t>sd</a:t>
            </a:r>
            <a:r>
              <a:rPr lang="en-US" sz="2000" dirty="0">
                <a:solidFill>
                  <a:schemeClr val="tx1"/>
                </a:solidFill>
              </a:rPr>
              <a:t>_</a:t>
            </a:r>
            <a:r>
              <a:rPr lang="en-US" sz="2000" b="1" dirty="0">
                <a:solidFill>
                  <a:srgbClr val="0070C0"/>
                </a:solidFill>
              </a:rPr>
              <a:t>harmony</a:t>
            </a:r>
            <a:r>
              <a:rPr lang="en-US" sz="2000" dirty="0">
                <a:solidFill>
                  <a:schemeClr val="tx1"/>
                </a:solidFill>
              </a:rPr>
              <a:t>_defconfig) </a:t>
            </a:r>
            <a:endParaRPr lang="en-US" sz="2000" b="0" dirty="0">
              <a:solidFill>
                <a:schemeClr val="tx1"/>
              </a:solidFill>
            </a:endParaRPr>
          </a:p>
          <a:p>
            <a:pPr marL="1108710" lvl="2" indent="-514350">
              <a:buFont typeface="+mj-lt"/>
              <a:buAutoNum type="romanLcPeriod"/>
            </a:pPr>
            <a:r>
              <a:rPr lang="en-US" sz="2000" dirty="0">
                <a:solidFill>
                  <a:schemeClr val="tx1"/>
                </a:solidFill>
              </a:rPr>
              <a:t>specify H3application-name - eg: </a:t>
            </a:r>
            <a:r>
              <a:rPr lang="en-US" sz="2000" b="1" dirty="0" err="1">
                <a:solidFill>
                  <a:srgbClr val="00B050"/>
                </a:solidFill>
              </a:rPr>
              <a:t>harmony.bin</a:t>
            </a:r>
            <a:r>
              <a:rPr lang="en-US" sz="2000" dirty="0">
                <a:solidFill>
                  <a:schemeClr val="tx1"/>
                </a:solidFill>
              </a:rPr>
              <a:t> (!! must match post-processing!!)</a:t>
            </a:r>
          </a:p>
          <a:p>
            <a:pPr marL="1108710" lvl="2" indent="-514350">
              <a:buFont typeface="+mj-lt"/>
              <a:buAutoNum type="romanLcPeriod"/>
            </a:pPr>
            <a:r>
              <a:rPr lang="en-US" sz="2000" b="0" dirty="0">
                <a:solidFill>
                  <a:schemeClr val="tx1"/>
                </a:solidFill>
              </a:rPr>
              <a:t>build -&gt; from '</a:t>
            </a:r>
            <a:r>
              <a:rPr lang="en-US" sz="2000" dirty="0">
                <a:solidFill>
                  <a:schemeClr val="tx1"/>
                </a:solidFill>
              </a:rPr>
              <a:t>at91. X\build\binaries\' use </a:t>
            </a:r>
            <a:r>
              <a:rPr lang="en-US" sz="2000" b="1" dirty="0" err="1">
                <a:solidFill>
                  <a:srgbClr val="00B050"/>
                </a:solidFill>
              </a:rPr>
              <a:t>boot.bin</a:t>
            </a:r>
            <a:r>
              <a:rPr lang="en-US" sz="2000" b="0" dirty="0">
                <a:solidFill>
                  <a:schemeClr val="tx1"/>
                </a:solidFill>
              </a:rPr>
              <a:t> </a:t>
            </a:r>
            <a:r>
              <a:rPr lang="en-US" sz="2000" dirty="0">
                <a:solidFill>
                  <a:schemeClr val="tx1"/>
                </a:solidFill>
              </a:rPr>
              <a:t>(!fixed name in </a:t>
            </a:r>
            <a:r>
              <a:rPr lang="en-US" sz="2000" dirty="0" err="1">
                <a:solidFill>
                  <a:schemeClr val="tx1"/>
                </a:solidFill>
              </a:rPr>
              <a:t>RomCode</a:t>
            </a:r>
            <a:r>
              <a:rPr lang="en-US" sz="2000" dirty="0">
                <a:solidFill>
                  <a:schemeClr val="tx1"/>
                </a:solidFill>
              </a:rPr>
              <a:t>!)</a:t>
            </a:r>
            <a:endParaRPr lang="en-US" sz="2000" b="0" dirty="0">
              <a:solidFill>
                <a:schemeClr val="tx1"/>
              </a:solidFill>
            </a:endParaRPr>
          </a:p>
          <a:p>
            <a:pPr marL="758952" lvl="1" indent="-457200">
              <a:buFont typeface="+mj-lt"/>
              <a:buAutoNum type="alphaLcPeriod"/>
            </a:pPr>
            <a:r>
              <a:rPr lang="en-US" b="0" dirty="0">
                <a:solidFill>
                  <a:schemeClr val="tx1"/>
                </a:solidFill>
              </a:rPr>
              <a:t>in h3app.X project</a:t>
            </a:r>
          </a:p>
          <a:p>
            <a:pPr marL="1108710" lvl="2" indent="-514350">
              <a:buFont typeface="+mj-lt"/>
              <a:buAutoNum type="romanLcPeriod"/>
            </a:pPr>
            <a:r>
              <a:rPr lang="en-US" sz="2000" b="0" dirty="0">
                <a:solidFill>
                  <a:schemeClr val="tx1"/>
                </a:solidFill>
              </a:rPr>
              <a:t>link application for DDR (-&gt;</a:t>
            </a:r>
            <a:r>
              <a:rPr lang="en-US" sz="2000" b="0" dirty="0" err="1">
                <a:solidFill>
                  <a:schemeClr val="tx1"/>
                </a:solidFill>
              </a:rPr>
              <a:t>ddr.ld</a:t>
            </a:r>
            <a:r>
              <a:rPr lang="en-US" sz="2000" b="0" dirty="0">
                <a:solidFill>
                  <a:schemeClr val="tx1"/>
                </a:solidFill>
              </a:rPr>
              <a:t>)</a:t>
            </a:r>
          </a:p>
          <a:p>
            <a:pPr marL="1108710" lvl="2" indent="-514350">
              <a:buFont typeface="+mj-lt"/>
              <a:buAutoNum type="romanLcPeriod"/>
            </a:pPr>
            <a:r>
              <a:rPr lang="en-US" sz="2000" dirty="0">
                <a:solidFill>
                  <a:schemeClr val="tx1"/>
                </a:solidFill>
              </a:rPr>
              <a:t>add post-processing to create </a:t>
            </a:r>
            <a:r>
              <a:rPr lang="en-US" sz="2000" b="1" dirty="0" err="1">
                <a:solidFill>
                  <a:srgbClr val="00B050"/>
                </a:solidFill>
              </a:rPr>
              <a:t>harmony.bin</a:t>
            </a:r>
            <a:r>
              <a:rPr lang="en-US" sz="2000" dirty="0">
                <a:solidFill>
                  <a:schemeClr val="tx1"/>
                </a:solidFill>
              </a:rPr>
              <a:t> (!! must match at91-config !!)</a:t>
            </a:r>
            <a:endParaRPr lang="en-US" sz="2000" b="0" dirty="0">
              <a:solidFill>
                <a:schemeClr val="tx1"/>
              </a:solidFill>
            </a:endParaRPr>
          </a:p>
          <a:p>
            <a:pPr marL="457200" indent="-457200">
              <a:buFont typeface="+mj-lt"/>
              <a:buAutoNum type="arabicPeriod"/>
            </a:pPr>
            <a:r>
              <a:rPr lang="en-US" b="0" dirty="0">
                <a:solidFill>
                  <a:schemeClr val="tx1"/>
                </a:solidFill>
              </a:rPr>
              <a:t>prepare SDCard</a:t>
            </a:r>
          </a:p>
          <a:p>
            <a:pPr marL="758952" lvl="1" indent="-457200">
              <a:buFont typeface="+mj-lt"/>
              <a:buAutoNum type="alphaLcPeriod"/>
            </a:pPr>
            <a:r>
              <a:rPr lang="en-US" b="0" dirty="0">
                <a:solidFill>
                  <a:schemeClr val="tx1"/>
                </a:solidFill>
              </a:rPr>
              <a:t>manually copy </a:t>
            </a:r>
            <a:r>
              <a:rPr lang="en-US" b="1" dirty="0" err="1">
                <a:solidFill>
                  <a:srgbClr val="00B050"/>
                </a:solidFill>
              </a:rPr>
              <a:t>boot.bin</a:t>
            </a:r>
            <a:r>
              <a:rPr lang="en-US" b="0" dirty="0">
                <a:solidFill>
                  <a:schemeClr val="tx1"/>
                </a:solidFill>
              </a:rPr>
              <a:t> (-&gt;1.a.iii) and </a:t>
            </a:r>
            <a:r>
              <a:rPr lang="en-US" b="1" dirty="0" err="1">
                <a:solidFill>
                  <a:srgbClr val="00B050"/>
                </a:solidFill>
              </a:rPr>
              <a:t>harmony.bin</a:t>
            </a:r>
            <a:r>
              <a:rPr lang="en-US" dirty="0">
                <a:solidFill>
                  <a:schemeClr val="tx1"/>
                </a:solidFill>
              </a:rPr>
              <a:t> (-&gt;1.b.ii)</a:t>
            </a:r>
            <a:endParaRPr lang="en-US" b="0" dirty="0">
              <a:solidFill>
                <a:schemeClr val="tx1"/>
              </a:solidFill>
            </a:endParaRPr>
          </a:p>
          <a:p>
            <a:pPr marL="758952" lvl="1" indent="-457200">
              <a:buFont typeface="+mj-lt"/>
              <a:buAutoNum type="alphaLcPeriod"/>
            </a:pPr>
            <a:r>
              <a:rPr lang="en-US" dirty="0">
                <a:solidFill>
                  <a:schemeClr val="tx1"/>
                </a:solidFill>
              </a:rPr>
              <a:t>or use </a:t>
            </a:r>
            <a:r>
              <a:rPr lang="en-US" dirty="0" err="1">
                <a:solidFill>
                  <a:schemeClr val="tx1"/>
                </a:solidFill>
              </a:rPr>
              <a:t>sam-ba</a:t>
            </a:r>
            <a:r>
              <a:rPr lang="en-US" dirty="0">
                <a:solidFill>
                  <a:schemeClr val="tx1"/>
                </a:solidFill>
              </a:rPr>
              <a:t> to copy both files</a:t>
            </a:r>
            <a:endParaRPr lang="en-US" b="0" dirty="0">
              <a:solidFill>
                <a:schemeClr val="tx1"/>
              </a:solidFill>
            </a:endParaRPr>
          </a:p>
          <a:p>
            <a:pPr marL="457200" indent="-457200">
              <a:buFont typeface="+mj-lt"/>
              <a:buAutoNum type="arabicPeriod"/>
            </a:pPr>
            <a:r>
              <a:rPr lang="en-US" b="0" dirty="0">
                <a:solidFill>
                  <a:schemeClr val="tx1"/>
                </a:solidFill>
              </a:rPr>
              <a:t>run</a:t>
            </a:r>
          </a:p>
          <a:p>
            <a:pPr marL="758952" lvl="1" indent="-457200">
              <a:buFont typeface="+mj-lt"/>
              <a:buAutoNum type="alphaLcPeriod"/>
            </a:pPr>
            <a:r>
              <a:rPr lang="en-US" b="0" dirty="0">
                <a:solidFill>
                  <a:schemeClr val="tx1"/>
                </a:solidFill>
              </a:rPr>
              <a:t>don't yet plug SDCard into system -&gt; enable power (</a:t>
            </a:r>
            <a:r>
              <a:rPr lang="en-US" b="0" dirty="0" err="1">
                <a:solidFill>
                  <a:schemeClr val="tx1"/>
                </a:solidFill>
              </a:rPr>
              <a:t>nSTART</a:t>
            </a:r>
            <a:r>
              <a:rPr lang="en-US" b="0" dirty="0">
                <a:solidFill>
                  <a:schemeClr val="tx1"/>
                </a:solidFill>
              </a:rPr>
              <a:t> button) -&gt; open console + </a:t>
            </a:r>
            <a:r>
              <a:rPr lang="en-US" b="0" dirty="0" err="1">
                <a:solidFill>
                  <a:schemeClr val="tx1"/>
                </a:solidFill>
              </a:rPr>
              <a:t>HWreset</a:t>
            </a:r>
            <a:r>
              <a:rPr lang="en-US" b="0" dirty="0">
                <a:solidFill>
                  <a:schemeClr val="tx1"/>
                </a:solidFill>
              </a:rPr>
              <a:t> -&gt; make sure you see '</a:t>
            </a:r>
            <a:r>
              <a:rPr lang="en-US" b="0" dirty="0" err="1">
                <a:solidFill>
                  <a:schemeClr val="tx1"/>
                </a:solidFill>
              </a:rPr>
              <a:t>RomBOOT</a:t>
            </a:r>
            <a:r>
              <a:rPr lang="en-US" b="0" dirty="0">
                <a:solidFill>
                  <a:schemeClr val="tx1"/>
                </a:solidFill>
              </a:rPr>
              <a:t>' msg (no need to continue if no </a:t>
            </a:r>
            <a:r>
              <a:rPr lang="en-US" b="0" dirty="0" err="1">
                <a:solidFill>
                  <a:schemeClr val="tx1"/>
                </a:solidFill>
              </a:rPr>
              <a:t>RomBOOT</a:t>
            </a:r>
            <a:r>
              <a:rPr lang="en-US" b="0" dirty="0">
                <a:solidFill>
                  <a:schemeClr val="tx1"/>
                </a:solidFill>
              </a:rPr>
              <a:t>-msg </a:t>
            </a:r>
            <a:r>
              <a:rPr lang="en-US" dirty="0">
                <a:solidFill>
                  <a:schemeClr val="tx1"/>
                </a:solidFill>
              </a:rPr>
              <a:t>BUT</a:t>
            </a:r>
            <a:r>
              <a:rPr lang="en-US" b="0" dirty="0">
                <a:solidFill>
                  <a:schemeClr val="tx1"/>
                </a:solidFill>
              </a:rPr>
              <a:t> check setup)</a:t>
            </a:r>
          </a:p>
          <a:p>
            <a:pPr marL="758952" lvl="1" indent="-457200">
              <a:buFont typeface="+mj-lt"/>
              <a:buAutoNum type="alphaLcPeriod"/>
            </a:pPr>
            <a:r>
              <a:rPr lang="en-US" b="0" dirty="0">
                <a:solidFill>
                  <a:schemeClr val="tx1"/>
                </a:solidFill>
              </a:rPr>
              <a:t>now plug SDCard into system and reset -&gt; you should see at91-msg and h3app-msg on the console</a:t>
            </a:r>
          </a:p>
        </p:txBody>
      </p:sp>
      <p:sp>
        <p:nvSpPr>
          <p:cNvPr id="3" name="Freeform: Shape 2">
            <a:extLst>
              <a:ext uri="{FF2B5EF4-FFF2-40B4-BE49-F238E27FC236}">
                <a16:creationId xmlns:a16="http://schemas.microsoft.com/office/drawing/2014/main" id="{3DA9E824-27A5-5982-EAD3-822B61ABAB08}"/>
              </a:ext>
            </a:extLst>
          </p:cNvPr>
          <p:cNvSpPr/>
          <p:nvPr/>
        </p:nvSpPr>
        <p:spPr>
          <a:xfrm>
            <a:off x="9244208" y="2805830"/>
            <a:ext cx="926926" cy="1302707"/>
          </a:xfrm>
          <a:custGeom>
            <a:avLst/>
            <a:gdLst>
              <a:gd name="connsiteX0" fmla="*/ 0 w 926926"/>
              <a:gd name="connsiteY0" fmla="*/ 1302707 h 1302707"/>
              <a:gd name="connsiteX1" fmla="*/ 776614 w 926926"/>
              <a:gd name="connsiteY1" fmla="*/ 826718 h 1302707"/>
              <a:gd name="connsiteX2" fmla="*/ 926926 w 926926"/>
              <a:gd name="connsiteY2" fmla="*/ 263047 h 1302707"/>
              <a:gd name="connsiteX3" fmla="*/ 651354 w 926926"/>
              <a:gd name="connsiteY3" fmla="*/ 0 h 1302707"/>
            </a:gdLst>
            <a:ahLst/>
            <a:cxnLst>
              <a:cxn ang="0">
                <a:pos x="connsiteX0" y="connsiteY0"/>
              </a:cxn>
              <a:cxn ang="0">
                <a:pos x="connsiteX1" y="connsiteY1"/>
              </a:cxn>
              <a:cxn ang="0">
                <a:pos x="connsiteX2" y="connsiteY2"/>
              </a:cxn>
              <a:cxn ang="0">
                <a:pos x="connsiteX3" y="connsiteY3"/>
              </a:cxn>
            </a:cxnLst>
            <a:rect l="l" t="t" r="r" b="b"/>
            <a:pathLst>
              <a:path w="926926" h="1302707">
                <a:moveTo>
                  <a:pt x="0" y="1302707"/>
                </a:moveTo>
                <a:lnTo>
                  <a:pt x="776614" y="826718"/>
                </a:lnTo>
                <a:lnTo>
                  <a:pt x="926926" y="263047"/>
                </a:lnTo>
                <a:lnTo>
                  <a:pt x="651354" y="0"/>
                </a:lnTo>
              </a:path>
            </a:pathLst>
          </a:custGeom>
          <a:noFill/>
          <a:ln w="38100">
            <a:solidFill>
              <a:srgbClr val="FF0000"/>
            </a:solidFill>
            <a:headEnd type="arrow"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76458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summary: at91 for production with QSPI</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247573"/>
          </a:xfrm>
          <a:prstGeom prst="rect">
            <a:avLst/>
          </a:prstGeom>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solidFill>
                  <a:schemeClr val="tx1"/>
                </a:solidFill>
              </a:rPr>
              <a:t>Summary of what must be done to use H3app in production with </a:t>
            </a:r>
            <a:r>
              <a:rPr lang="en-US" sz="2400" dirty="0">
                <a:solidFill>
                  <a:srgbClr val="FF0000"/>
                </a:solidFill>
              </a:rPr>
              <a:t>QSPI</a:t>
            </a:r>
            <a:r>
              <a:rPr lang="en-US" sz="2400" b="0" dirty="0">
                <a:solidFill>
                  <a:schemeClr val="tx1"/>
                </a:solidFill>
              </a:rPr>
              <a:t> </a:t>
            </a:r>
            <a:endParaRPr lang="en-US" sz="2400" dirty="0">
              <a:solidFill>
                <a:srgbClr val="FF0000"/>
              </a:solidFill>
            </a:endParaRPr>
          </a:p>
          <a:p>
            <a:pPr marL="457200" indent="-457200">
              <a:buFont typeface="+mj-lt"/>
              <a:buAutoNum type="arabicPeriod"/>
            </a:pPr>
            <a:r>
              <a:rPr lang="en-US" b="0" dirty="0">
                <a:solidFill>
                  <a:schemeClr val="tx1"/>
                </a:solidFill>
              </a:rPr>
              <a:t>building</a:t>
            </a:r>
          </a:p>
          <a:p>
            <a:pPr marL="622300" lvl="1" indent="-457200">
              <a:buFont typeface="+mj-lt"/>
              <a:buAutoNum type="alphaLcPeriod"/>
            </a:pPr>
            <a:r>
              <a:rPr lang="en-US" b="0" dirty="0">
                <a:solidFill>
                  <a:schemeClr val="tx1"/>
                </a:solidFill>
              </a:rPr>
              <a:t>in at91.X project </a:t>
            </a:r>
          </a:p>
          <a:p>
            <a:pPr marL="901700" lvl="2" indent="-514350">
              <a:buFont typeface="+mj-lt"/>
              <a:buAutoNum type="romanLcPeriod"/>
            </a:pPr>
            <a:r>
              <a:rPr lang="en-US" sz="2000" b="0" dirty="0">
                <a:solidFill>
                  <a:schemeClr val="tx1"/>
                </a:solidFill>
              </a:rPr>
              <a:t>configure at91 for SDCard (</a:t>
            </a:r>
            <a:r>
              <a:rPr lang="en-US" sz="2000" b="1" i="1" dirty="0">
                <a:solidFill>
                  <a:schemeClr val="tx1"/>
                </a:solidFill>
              </a:rPr>
              <a:t>load-next-SW</a:t>
            </a:r>
            <a:r>
              <a:rPr lang="en-US" sz="2000" b="0" dirty="0">
                <a:solidFill>
                  <a:schemeClr val="tx1"/>
                </a:solidFill>
              </a:rPr>
              <a:t> -&gt; </a:t>
            </a:r>
            <a:r>
              <a:rPr lang="en-US" sz="2000" dirty="0">
                <a:solidFill>
                  <a:schemeClr val="tx1"/>
                </a:solidFill>
              </a:rPr>
              <a:t>sama7g5ek</a:t>
            </a:r>
            <a:r>
              <a:rPr lang="en-US" sz="2000" b="1" dirty="0">
                <a:solidFill>
                  <a:srgbClr val="0070C0"/>
                </a:solidFill>
              </a:rPr>
              <a:t>df</a:t>
            </a:r>
            <a:r>
              <a:rPr lang="en-US" sz="2000" dirty="0">
                <a:solidFill>
                  <a:schemeClr val="tx1"/>
                </a:solidFill>
              </a:rPr>
              <a:t>_</a:t>
            </a:r>
            <a:r>
              <a:rPr lang="en-US" sz="2000" b="1" dirty="0">
                <a:solidFill>
                  <a:srgbClr val="0070C0"/>
                </a:solidFill>
              </a:rPr>
              <a:t>qspi</a:t>
            </a:r>
            <a:r>
              <a:rPr lang="en-US" sz="2000" dirty="0">
                <a:solidFill>
                  <a:schemeClr val="tx1"/>
                </a:solidFill>
              </a:rPr>
              <a:t>_uboot_defconfig) </a:t>
            </a:r>
            <a:endParaRPr lang="en-US" sz="2000" b="0" dirty="0">
              <a:solidFill>
                <a:schemeClr val="tx1"/>
              </a:solidFill>
            </a:endParaRPr>
          </a:p>
          <a:p>
            <a:pPr marL="901700" lvl="2" indent="-514350">
              <a:buFont typeface="+mj-lt"/>
              <a:buAutoNum type="romanLcPeriod"/>
            </a:pPr>
            <a:r>
              <a:rPr lang="en-US" sz="2000" dirty="0">
                <a:solidFill>
                  <a:schemeClr val="tx1"/>
                </a:solidFill>
              </a:rPr>
              <a:t>no </a:t>
            </a:r>
            <a:r>
              <a:rPr lang="en-US" sz="2000" dirty="0" err="1">
                <a:solidFill>
                  <a:schemeClr val="tx1"/>
                </a:solidFill>
              </a:rPr>
              <a:t>fileSystem</a:t>
            </a:r>
            <a:r>
              <a:rPr lang="en-US" sz="2000" dirty="0">
                <a:solidFill>
                  <a:schemeClr val="tx1"/>
                </a:solidFill>
              </a:rPr>
              <a:t> on QSPI, hence can't specify h3app by name '</a:t>
            </a:r>
            <a:r>
              <a:rPr lang="en-US" sz="2000" dirty="0" err="1">
                <a:solidFill>
                  <a:schemeClr val="tx1"/>
                </a:solidFill>
              </a:rPr>
              <a:t>harmony.bin</a:t>
            </a:r>
            <a:r>
              <a:rPr lang="en-US" sz="2000" dirty="0">
                <a:solidFill>
                  <a:schemeClr val="tx1"/>
                </a:solidFill>
              </a:rPr>
              <a:t>' but with </a:t>
            </a:r>
            <a:r>
              <a:rPr lang="en-US" sz="2000" b="1" dirty="0">
                <a:solidFill>
                  <a:srgbClr val="00B050"/>
                </a:solidFill>
              </a:rPr>
              <a:t>h3app-size</a:t>
            </a:r>
            <a:r>
              <a:rPr lang="en-US" sz="2000" dirty="0">
                <a:solidFill>
                  <a:schemeClr val="tx1"/>
                </a:solidFill>
              </a:rPr>
              <a:t> (-&gt;1.b.iii)</a:t>
            </a:r>
          </a:p>
          <a:p>
            <a:pPr marL="901700" lvl="2" indent="-514350">
              <a:buFont typeface="+mj-lt"/>
              <a:buAutoNum type="romanLcPeriod"/>
            </a:pPr>
            <a:r>
              <a:rPr lang="en-US" b="0" dirty="0">
                <a:solidFill>
                  <a:schemeClr val="tx1"/>
                </a:solidFill>
              </a:rPr>
              <a:t>build -&gt; from '</a:t>
            </a:r>
            <a:r>
              <a:rPr lang="en-US" dirty="0">
                <a:solidFill>
                  <a:schemeClr val="tx1"/>
                </a:solidFill>
              </a:rPr>
              <a:t>at91. X\build\binaries\' use in project-properties entry 'Bootstrap' </a:t>
            </a:r>
            <a:r>
              <a:rPr lang="en-US" b="1" dirty="0">
                <a:solidFill>
                  <a:srgbClr val="00B050"/>
                </a:solidFill>
              </a:rPr>
              <a:t>at91bootstrap.bin </a:t>
            </a:r>
            <a:r>
              <a:rPr lang="en-US" dirty="0">
                <a:solidFill>
                  <a:schemeClr val="tx1"/>
                </a:solidFill>
              </a:rPr>
              <a:t>or </a:t>
            </a:r>
            <a:r>
              <a:rPr lang="en-US" b="1" dirty="0" err="1">
                <a:solidFill>
                  <a:srgbClr val="00B050"/>
                </a:solidFill>
              </a:rPr>
              <a:t>boot.bin</a:t>
            </a:r>
            <a:endParaRPr lang="en-US" b="1" dirty="0">
              <a:solidFill>
                <a:srgbClr val="00B050"/>
              </a:solidFill>
            </a:endParaRPr>
          </a:p>
          <a:p>
            <a:pPr marL="758952" lvl="1" indent="-457200">
              <a:buFont typeface="+mj-lt"/>
              <a:buAutoNum type="alphaLcPeriod"/>
            </a:pPr>
            <a:r>
              <a:rPr lang="en-US" b="0" dirty="0">
                <a:solidFill>
                  <a:schemeClr val="tx1"/>
                </a:solidFill>
              </a:rPr>
              <a:t>in h3app.X project</a:t>
            </a:r>
          </a:p>
          <a:p>
            <a:pPr marL="1108710" lvl="2" indent="-514350">
              <a:buFont typeface="+mj-lt"/>
              <a:buAutoNum type="romanLcPeriod"/>
            </a:pPr>
            <a:r>
              <a:rPr lang="en-US" sz="2000" b="0" dirty="0">
                <a:solidFill>
                  <a:schemeClr val="tx1"/>
                </a:solidFill>
              </a:rPr>
              <a:t>link application for DDR (-&gt;</a:t>
            </a:r>
            <a:r>
              <a:rPr lang="en-US" sz="2000" b="0" dirty="0" err="1">
                <a:solidFill>
                  <a:schemeClr val="tx1"/>
                </a:solidFill>
              </a:rPr>
              <a:t>ddr.ld</a:t>
            </a:r>
            <a:r>
              <a:rPr lang="en-US" sz="2000" b="0" dirty="0">
                <a:solidFill>
                  <a:schemeClr val="tx1"/>
                </a:solidFill>
              </a:rPr>
              <a:t>)</a:t>
            </a:r>
          </a:p>
          <a:p>
            <a:pPr marL="1108710" lvl="2" indent="-514350">
              <a:buFont typeface="+mj-lt"/>
              <a:buAutoNum type="romanLcPeriod"/>
            </a:pPr>
            <a:r>
              <a:rPr lang="en-US" sz="2000" dirty="0">
                <a:solidFill>
                  <a:schemeClr val="tx1"/>
                </a:solidFill>
              </a:rPr>
              <a:t>post-processing still needed to create binary but no specific name, though need h3app-size</a:t>
            </a:r>
          </a:p>
          <a:p>
            <a:pPr marL="1108710" lvl="2" indent="-514350">
              <a:buFont typeface="+mj-lt"/>
              <a:buAutoNum type="romanLcPeriod"/>
            </a:pPr>
            <a:r>
              <a:rPr lang="en-US" sz="2000" b="0" dirty="0">
                <a:solidFill>
                  <a:schemeClr val="tx1"/>
                </a:solidFill>
              </a:rPr>
              <a:t>compile to get </a:t>
            </a:r>
            <a:r>
              <a:rPr lang="en-US" sz="2000" b="1" dirty="0">
                <a:solidFill>
                  <a:srgbClr val="00B050"/>
                </a:solidFill>
              </a:rPr>
              <a:t>h3app.bin</a:t>
            </a:r>
            <a:r>
              <a:rPr lang="en-US" sz="2000" b="0" dirty="0">
                <a:solidFill>
                  <a:schemeClr val="tx1"/>
                </a:solidFill>
              </a:rPr>
              <a:t> and </a:t>
            </a:r>
            <a:r>
              <a:rPr lang="en-US" sz="2000" b="1" dirty="0">
                <a:solidFill>
                  <a:srgbClr val="00B050"/>
                </a:solidFill>
              </a:rPr>
              <a:t>h3app-size</a:t>
            </a:r>
            <a:r>
              <a:rPr lang="en-US" sz="2000" b="0" dirty="0">
                <a:solidFill>
                  <a:schemeClr val="tx1"/>
                </a:solidFill>
              </a:rPr>
              <a:t> </a:t>
            </a:r>
          </a:p>
          <a:p>
            <a:pPr marL="457200" indent="-457200">
              <a:buFont typeface="+mj-lt"/>
              <a:buAutoNum type="arabicPeriod"/>
            </a:pPr>
            <a:r>
              <a:rPr lang="en-US" b="0" dirty="0">
                <a:solidFill>
                  <a:schemeClr val="tx1"/>
                </a:solidFill>
              </a:rPr>
              <a:t>prepare QSPI</a:t>
            </a:r>
          </a:p>
          <a:p>
            <a:pPr marL="816102" lvl="1" indent="-514350">
              <a:buFont typeface="+mj-lt"/>
              <a:buAutoNum type="alphaLcPeriod"/>
            </a:pPr>
            <a:r>
              <a:rPr lang="en-US" b="0" dirty="0">
                <a:solidFill>
                  <a:schemeClr val="tx1"/>
                </a:solidFill>
              </a:rPr>
              <a:t>use </a:t>
            </a:r>
            <a:r>
              <a:rPr lang="en-US" b="0" dirty="0" err="1">
                <a:solidFill>
                  <a:schemeClr val="tx1"/>
                </a:solidFill>
              </a:rPr>
              <a:t>sam-ba</a:t>
            </a:r>
            <a:r>
              <a:rPr lang="en-US" b="0" dirty="0">
                <a:solidFill>
                  <a:schemeClr val="tx1"/>
                </a:solidFill>
              </a:rPr>
              <a:t> to program '</a:t>
            </a:r>
            <a:r>
              <a:rPr lang="en-US" b="1" dirty="0">
                <a:solidFill>
                  <a:srgbClr val="00B050"/>
                </a:solidFill>
              </a:rPr>
              <a:t>at91bootstrap.bin</a:t>
            </a:r>
            <a:r>
              <a:rPr lang="en-US" b="0" dirty="0">
                <a:solidFill>
                  <a:schemeClr val="tx1"/>
                </a:solidFill>
              </a:rPr>
              <a:t>' (-&gt;1.a.iii) and '</a:t>
            </a:r>
            <a:r>
              <a:rPr lang="en-US" b="1" dirty="0">
                <a:solidFill>
                  <a:srgbClr val="00B050"/>
                </a:solidFill>
              </a:rPr>
              <a:t>h3app.bin</a:t>
            </a:r>
            <a:r>
              <a:rPr lang="en-US" dirty="0">
                <a:solidFill>
                  <a:schemeClr val="tx1"/>
                </a:solidFill>
              </a:rPr>
              <a:t>' (-&gt;1.b.iii) </a:t>
            </a:r>
            <a:br>
              <a:rPr lang="en-US" dirty="0">
                <a:solidFill>
                  <a:schemeClr val="tx1"/>
                </a:solidFill>
              </a:rPr>
            </a:br>
            <a:r>
              <a:rPr lang="en-US" dirty="0">
                <a:solidFill>
                  <a:schemeClr val="tx1"/>
                </a:solidFill>
              </a:rPr>
              <a:t>using </a:t>
            </a:r>
            <a:r>
              <a:rPr lang="en-US" b="1" dirty="0">
                <a:solidFill>
                  <a:srgbClr val="00B050"/>
                </a:solidFill>
              </a:rPr>
              <a:t>h3app-size</a:t>
            </a:r>
            <a:r>
              <a:rPr lang="en-US" dirty="0">
                <a:solidFill>
                  <a:schemeClr val="tx1"/>
                </a:solidFill>
              </a:rPr>
              <a:t> (-&gt;1.b.iii) and also define </a:t>
            </a:r>
            <a:r>
              <a:rPr lang="en-US" b="1" dirty="0">
                <a:solidFill>
                  <a:srgbClr val="00B050"/>
                </a:solidFill>
              </a:rPr>
              <a:t>h3app-offset</a:t>
            </a:r>
            <a:r>
              <a:rPr lang="en-US" dirty="0">
                <a:solidFill>
                  <a:schemeClr val="tx1"/>
                </a:solidFill>
              </a:rPr>
              <a:t> (whatever fits)</a:t>
            </a:r>
            <a:endParaRPr lang="en-US" b="0" dirty="0">
              <a:solidFill>
                <a:schemeClr val="tx1"/>
              </a:solidFill>
            </a:endParaRPr>
          </a:p>
          <a:p>
            <a:pPr marL="457200" indent="-457200">
              <a:buFont typeface="+mj-lt"/>
              <a:buAutoNum type="arabicPeriod"/>
            </a:pPr>
            <a:r>
              <a:rPr lang="en-US" b="0" dirty="0">
                <a:solidFill>
                  <a:schemeClr val="tx1"/>
                </a:solidFill>
              </a:rPr>
              <a:t>run</a:t>
            </a:r>
          </a:p>
          <a:p>
            <a:pPr marL="758952" lvl="1" indent="-457200">
              <a:buFont typeface="+mj-lt"/>
              <a:buAutoNum type="alphaLcPeriod"/>
            </a:pPr>
            <a:r>
              <a:rPr lang="en-US" dirty="0">
                <a:solidFill>
                  <a:schemeClr val="tx1"/>
                </a:solidFill>
              </a:rPr>
              <a:t>open console -&gt; should see '</a:t>
            </a:r>
            <a:r>
              <a:rPr lang="en-US" dirty="0" err="1">
                <a:solidFill>
                  <a:schemeClr val="tx1"/>
                </a:solidFill>
              </a:rPr>
              <a:t>RomBOOT</a:t>
            </a:r>
            <a:r>
              <a:rPr lang="en-US" dirty="0">
                <a:solidFill>
                  <a:schemeClr val="tx1"/>
                </a:solidFill>
              </a:rPr>
              <a:t>' msg and immediately at91 and then h3app</a:t>
            </a:r>
          </a:p>
        </p:txBody>
      </p:sp>
    </p:spTree>
    <p:extLst>
      <p:ext uri="{BB962C8B-B14F-4D97-AF65-F5344CB8AC3E}">
        <p14:creationId xmlns:p14="http://schemas.microsoft.com/office/powerpoint/2010/main" val="3737736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Agenda</a:t>
            </a:r>
          </a:p>
        </p:txBody>
      </p:sp>
      <p:sp>
        <p:nvSpPr>
          <p:cNvPr id="5" name="Content Placeholder 4"/>
          <p:cNvSpPr>
            <a:spLocks noGrp="1"/>
          </p:cNvSpPr>
          <p:nvPr>
            <p:ph idx="1"/>
          </p:nvPr>
        </p:nvSpPr>
        <p:spPr>
          <a:xfrm>
            <a:off x="520604" y="860710"/>
            <a:ext cx="11554485" cy="5763084"/>
          </a:xfrm>
          <a:noFill/>
        </p:spPr>
        <p:txBody>
          <a:bodyPr wrap="square">
            <a:spAutoFit/>
          </a:bodyPr>
          <a:lstStyle/>
          <a:p>
            <a:pPr marL="457200" indent="-457200">
              <a:spcBef>
                <a:spcPts val="0"/>
              </a:spcBef>
              <a:buFont typeface="+mj-lt"/>
              <a:buAutoNum type="arabicPeriod"/>
            </a:pPr>
            <a:r>
              <a:rPr lang="en-US" sz="1800" dirty="0"/>
              <a:t>Introduction and flow for MPU-H3-apps-in-X</a:t>
            </a:r>
          </a:p>
          <a:p>
            <a:pPr lvl="1">
              <a:spcBef>
                <a:spcPts val="0"/>
              </a:spcBef>
            </a:pPr>
            <a:r>
              <a:rPr lang="en-US" sz="1800" dirty="0"/>
              <a:t>How to develop H3 applications for MPUs with M</a:t>
            </a:r>
            <a:r>
              <a:rPr lang="en-US" sz="1800" b="1" dirty="0">
                <a:solidFill>
                  <a:srgbClr val="0070C0"/>
                </a:solidFill>
              </a:rPr>
              <a:t>CCH</a:t>
            </a:r>
            <a:r>
              <a:rPr lang="en-US" sz="1800" dirty="0"/>
              <a:t>3 + M</a:t>
            </a:r>
            <a:r>
              <a:rPr lang="en-US" sz="1800" b="1" dirty="0">
                <a:solidFill>
                  <a:srgbClr val="0070C0"/>
                </a:solidFill>
              </a:rPr>
              <a:t>CC</a:t>
            </a:r>
            <a:r>
              <a:rPr lang="en-US" sz="1800" dirty="0"/>
              <a:t>-CM in MPLABX</a:t>
            </a:r>
          </a:p>
          <a:p>
            <a:pPr lvl="1">
              <a:spcBef>
                <a:spcPts val="0"/>
              </a:spcBef>
            </a:pPr>
            <a:r>
              <a:rPr lang="en-US" sz="1800" i="1" dirty="0">
                <a:solidFill>
                  <a:srgbClr val="0070C0"/>
                </a:solidFill>
              </a:rPr>
              <a:t>Demo</a:t>
            </a:r>
            <a:r>
              <a:rPr lang="en-US" sz="1800" dirty="0"/>
              <a:t>: </a:t>
            </a:r>
            <a:r>
              <a:rPr lang="en-US" sz="1800" dirty="0" err="1"/>
              <a:t>LEDtoggle+PRINTF</a:t>
            </a:r>
            <a:r>
              <a:rPr lang="en-US" sz="1800" dirty="0"/>
              <a:t>()</a:t>
            </a:r>
            <a:endParaRPr lang="en-US" sz="1800" i="1" dirty="0">
              <a:solidFill>
                <a:srgbClr val="00B050"/>
              </a:solidFill>
            </a:endParaRPr>
          </a:p>
          <a:p>
            <a:pPr lvl="1">
              <a:spcBef>
                <a:spcPts val="0"/>
              </a:spcBef>
            </a:pPr>
            <a:r>
              <a:rPr lang="en-US" sz="1800" dirty="0"/>
              <a:t>MCU vs MPU and how MPUs boot</a:t>
            </a:r>
          </a:p>
          <a:p>
            <a:pPr marL="457200" indent="-457200">
              <a:spcBef>
                <a:spcPts val="1200"/>
              </a:spcBef>
              <a:buFont typeface="+mj-lt"/>
              <a:buAutoNum type="arabicPeriod"/>
            </a:pPr>
            <a:r>
              <a:rPr lang="en-US" sz="1800" dirty="0"/>
              <a:t>The second level bootloader at91 and how to create it</a:t>
            </a:r>
          </a:p>
          <a:p>
            <a:pPr marL="758952" lvl="1" indent="-457200">
              <a:spcBef>
                <a:spcPts val="0"/>
              </a:spcBef>
              <a:buFont typeface="+mj-lt"/>
              <a:buAutoNum type="alphaLcPeriod"/>
            </a:pPr>
            <a:r>
              <a:rPr lang="en-US" sz="1800" dirty="0"/>
              <a:t>Flow for IDE-debugging </a:t>
            </a:r>
            <a:r>
              <a:rPr lang="en-US" sz="1800" b="1" i="1" dirty="0"/>
              <a:t>and</a:t>
            </a:r>
            <a:r>
              <a:rPr lang="en-US" sz="1800" dirty="0"/>
              <a:t> production with one MPLABX-</a:t>
            </a:r>
            <a:r>
              <a:rPr lang="en-US" sz="1800" dirty="0" err="1"/>
              <a:t>prj</a:t>
            </a:r>
            <a:r>
              <a:rPr lang="en-US" sz="1800" dirty="0"/>
              <a:t> at91_</a:t>
            </a:r>
            <a:r>
              <a:rPr lang="en-US" sz="1800" b="1" dirty="0"/>
              <a:t>run</a:t>
            </a:r>
            <a:r>
              <a:rPr lang="en-US" sz="1800" dirty="0"/>
              <a:t>.X </a:t>
            </a:r>
          </a:p>
          <a:p>
            <a:pPr marL="892175" lvl="2" indent="-298450">
              <a:spcBef>
                <a:spcPts val="0"/>
              </a:spcBef>
              <a:buFont typeface="+mj-lt"/>
              <a:buAutoNum type="romanLcPeriod"/>
              <a:tabLst>
                <a:tab pos="1797050" algn="l"/>
              </a:tabLst>
            </a:pPr>
            <a:r>
              <a:rPr lang="en-US" dirty="0"/>
              <a:t>at91_</a:t>
            </a:r>
            <a:r>
              <a:rPr lang="en-US" b="1" dirty="0"/>
              <a:t>ide</a:t>
            </a:r>
            <a:r>
              <a:rPr lang="en-US" dirty="0"/>
              <a:t>	(-&gt;at91_breaknone) for debugging an MPU-MCCH3-application in MPLABX</a:t>
            </a:r>
          </a:p>
          <a:p>
            <a:pPr marL="892175" lvl="2" indent="-298450">
              <a:spcBef>
                <a:spcPts val="0"/>
              </a:spcBef>
              <a:buFont typeface="+mj-lt"/>
              <a:buAutoNum type="romanLcPeriod"/>
              <a:tabLst>
                <a:tab pos="1797050" algn="l"/>
              </a:tabLst>
            </a:pPr>
            <a:r>
              <a:rPr lang="en-US" dirty="0"/>
              <a:t>at91_</a:t>
            </a:r>
            <a:r>
              <a:rPr lang="en-US" b="1" dirty="0"/>
              <a:t>sdc</a:t>
            </a:r>
            <a:r>
              <a:rPr lang="en-US" dirty="0"/>
              <a:t>	 (-&gt;at91_harmony_&lt;</a:t>
            </a:r>
            <a:r>
              <a:rPr lang="en-US" dirty="0" err="1"/>
              <a:t>nvm</a:t>
            </a:r>
            <a:r>
              <a:rPr lang="en-US" dirty="0"/>
              <a:t>&gt;) to use an MPU-MCCH3-application in production and </a:t>
            </a:r>
            <a:r>
              <a:rPr lang="en-US" dirty="0" err="1"/>
              <a:t>sam-ba</a:t>
            </a:r>
            <a:endParaRPr lang="en-US" dirty="0"/>
          </a:p>
          <a:p>
            <a:pPr marL="758952" lvl="1" indent="-457200">
              <a:spcBef>
                <a:spcPts val="0"/>
              </a:spcBef>
              <a:buFont typeface="+mj-lt"/>
              <a:buAutoNum type="alphaLcPeriod"/>
            </a:pPr>
            <a:r>
              <a:rPr lang="en-US" sz="1800" dirty="0"/>
              <a:t>developing/extending at91 in MPLABX -&gt; at91_</a:t>
            </a:r>
            <a:r>
              <a:rPr lang="en-US" sz="1800" b="1" dirty="0"/>
              <a:t>devel</a:t>
            </a:r>
            <a:r>
              <a:rPr lang="en-US" sz="1800" dirty="0"/>
              <a:t>.X </a:t>
            </a:r>
          </a:p>
          <a:p>
            <a:pPr marL="457200" indent="-457200">
              <a:spcBef>
                <a:spcPts val="1200"/>
              </a:spcBef>
              <a:buFont typeface="+mj-lt"/>
              <a:buAutoNum type="arabicPeriod"/>
            </a:pPr>
            <a:r>
              <a:rPr lang="en-US" sz="1800" dirty="0"/>
              <a:t>Next step</a:t>
            </a:r>
          </a:p>
          <a:p>
            <a:pPr lvl="1">
              <a:tabLst>
                <a:tab pos="1260475" algn="l"/>
              </a:tabLst>
            </a:pPr>
            <a:r>
              <a:rPr lang="en-US" sz="1800" dirty="0"/>
              <a:t>H3-drv level and middleware apps and graphics -&gt; </a:t>
            </a:r>
            <a:r>
              <a:rPr lang="en-US" sz="1800" dirty="0" err="1"/>
              <a:t>MPLABpro</a:t>
            </a:r>
            <a:r>
              <a:rPr lang="en-US" sz="1800" dirty="0"/>
              <a:t>: MPUs are first devices that are supported</a:t>
            </a:r>
          </a:p>
          <a:p>
            <a:pPr marL="457200" indent="-457200">
              <a:spcBef>
                <a:spcPts val="1200"/>
              </a:spcBef>
              <a:buFont typeface="+mj-lt"/>
              <a:buAutoNum type="arabicPeriod"/>
            </a:pPr>
            <a:r>
              <a:rPr lang="en-US" sz="1800" dirty="0"/>
              <a:t>Labs</a:t>
            </a:r>
          </a:p>
          <a:p>
            <a:pPr marL="758952" lvl="1" indent="-457200">
              <a:spcBef>
                <a:spcPts val="0"/>
              </a:spcBef>
              <a:buFont typeface="+mj-lt"/>
              <a:buAutoNum type="alphaLcPeriod"/>
              <a:tabLst>
                <a:tab pos="1619250" algn="l"/>
              </a:tabLst>
            </a:pPr>
            <a:r>
              <a:rPr lang="en-US" sz="1800" dirty="0">
                <a:solidFill>
                  <a:schemeClr val="tx1"/>
                </a:solidFill>
              </a:rPr>
              <a:t> </a:t>
            </a:r>
            <a:r>
              <a:rPr lang="en-US" sz="1800" i="1" dirty="0">
                <a:solidFill>
                  <a:srgbClr val="0070C0"/>
                </a:solidFill>
              </a:rPr>
              <a:t>Lab1</a:t>
            </a:r>
            <a:r>
              <a:rPr lang="en-US" sz="1800" dirty="0"/>
              <a:t>:	</a:t>
            </a:r>
            <a:r>
              <a:rPr lang="en-US" sz="1800" dirty="0" err="1"/>
              <a:t>LEDtoggle+PRINTF</a:t>
            </a:r>
            <a:r>
              <a:rPr lang="en-US" sz="1800" dirty="0"/>
              <a:t>()  -&gt; at91 </a:t>
            </a:r>
            <a:r>
              <a:rPr lang="en-US" sz="1800" i="1" dirty="0">
                <a:solidFill>
                  <a:srgbClr val="00B050"/>
                </a:solidFill>
              </a:rPr>
              <a:t>provided</a:t>
            </a:r>
            <a:r>
              <a:rPr lang="en-US" sz="1800" dirty="0"/>
              <a:t>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Lab2a</a:t>
            </a:r>
            <a:r>
              <a:rPr lang="en-US" sz="1800" dirty="0"/>
              <a:t>:	redo Lab1 but with self-</a:t>
            </a:r>
            <a:r>
              <a:rPr lang="en-US" sz="1800" i="1" dirty="0">
                <a:solidFill>
                  <a:srgbClr val="00B050"/>
                </a:solidFill>
              </a:rPr>
              <a:t>created</a:t>
            </a:r>
            <a:r>
              <a:rPr lang="en-US" sz="1800" dirty="0"/>
              <a:t> at91 in MPLABX (-&gt;at91_breaknone)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Lab2b1</a:t>
            </a:r>
            <a:r>
              <a:rPr lang="en-US" sz="1800" dirty="0"/>
              <a:t>:	Lab1 but with self-</a:t>
            </a:r>
            <a:r>
              <a:rPr lang="en-US" sz="1800" i="1" dirty="0">
                <a:solidFill>
                  <a:srgbClr val="00B050"/>
                </a:solidFill>
              </a:rPr>
              <a:t>created</a:t>
            </a:r>
            <a:r>
              <a:rPr lang="en-US" sz="1800" dirty="0"/>
              <a:t> at91 from </a:t>
            </a:r>
            <a:r>
              <a:rPr lang="en-US" sz="1800" dirty="0" err="1"/>
              <a:t>SDCard</a:t>
            </a:r>
            <a:r>
              <a:rPr lang="en-US" sz="1800" dirty="0"/>
              <a:t> (-&gt;at91_harmony_&lt;</a:t>
            </a:r>
            <a:r>
              <a:rPr lang="en-US" sz="1800" dirty="0" err="1"/>
              <a:t>nvm</a:t>
            </a:r>
            <a:r>
              <a:rPr lang="en-US" sz="1800" dirty="0"/>
              <a:t>&gt;)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Lab2b2</a:t>
            </a:r>
            <a:r>
              <a:rPr lang="en-US" sz="1800" dirty="0"/>
              <a:t>:	Lab1 but with self-</a:t>
            </a:r>
            <a:r>
              <a:rPr lang="en-US" sz="1800" i="1" dirty="0">
                <a:solidFill>
                  <a:srgbClr val="00B050"/>
                </a:solidFill>
              </a:rPr>
              <a:t>created</a:t>
            </a:r>
            <a:r>
              <a:rPr lang="en-US" sz="1800" dirty="0"/>
              <a:t> at91 from any embedded NVM (</a:t>
            </a:r>
            <a:r>
              <a:rPr lang="en-US" sz="1800" dirty="0" err="1"/>
              <a:t>qspi</a:t>
            </a:r>
            <a:r>
              <a:rPr lang="en-US" sz="1800" dirty="0"/>
              <a:t>, </a:t>
            </a:r>
            <a:r>
              <a:rPr lang="en-US" sz="1800" dirty="0" err="1"/>
              <a:t>emmc</a:t>
            </a:r>
            <a:r>
              <a:rPr lang="en-US" sz="1800" dirty="0"/>
              <a:t>, </a:t>
            </a:r>
            <a:r>
              <a:rPr lang="en-US" sz="1800" dirty="0" err="1"/>
              <a:t>nand</a:t>
            </a:r>
            <a:r>
              <a:rPr lang="en-US" sz="1800" dirty="0"/>
              <a:t>) (-&gt;</a:t>
            </a:r>
            <a:r>
              <a:rPr lang="en-US" sz="1600" dirty="0"/>
              <a:t>at91_harmony_&lt;</a:t>
            </a:r>
            <a:r>
              <a:rPr lang="en-US" sz="1600" dirty="0" err="1"/>
              <a:t>nvm</a:t>
            </a:r>
            <a:r>
              <a:rPr lang="en-US" sz="1600" dirty="0"/>
              <a:t>&gt;</a:t>
            </a:r>
            <a:r>
              <a:rPr lang="en-US" sz="1800" dirty="0"/>
              <a:t>)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Lab2c</a:t>
            </a:r>
            <a:r>
              <a:rPr lang="en-US" sz="1800" dirty="0"/>
              <a:t>:	redo Lab1 but with self-</a:t>
            </a:r>
            <a:r>
              <a:rPr lang="en-US" sz="1800" i="1" dirty="0">
                <a:solidFill>
                  <a:srgbClr val="00B050"/>
                </a:solidFill>
              </a:rPr>
              <a:t>changed</a:t>
            </a:r>
            <a:r>
              <a:rPr lang="en-US" sz="1800" dirty="0"/>
              <a:t> at91 from any NVM</a:t>
            </a:r>
          </a:p>
          <a:p>
            <a:pPr marL="457200" indent="-457200">
              <a:spcBef>
                <a:spcPts val="1200"/>
              </a:spcBef>
              <a:buFont typeface="+mj-lt"/>
              <a:buAutoNum type="arabicPeriod"/>
            </a:pPr>
            <a:r>
              <a:rPr lang="en-US" sz="1800" b="1" dirty="0"/>
              <a:t>Summary</a:t>
            </a:r>
          </a:p>
        </p:txBody>
      </p:sp>
      <p:sp>
        <p:nvSpPr>
          <p:cNvPr id="2" name="Rectangle 1">
            <a:extLst>
              <a:ext uri="{FF2B5EF4-FFF2-40B4-BE49-F238E27FC236}">
                <a16:creationId xmlns:a16="http://schemas.microsoft.com/office/drawing/2014/main" id="{389129C8-8674-FBED-03F9-1EE9EC7A5EE9}"/>
              </a:ext>
            </a:extLst>
          </p:cNvPr>
          <p:cNvSpPr/>
          <p:nvPr/>
        </p:nvSpPr>
        <p:spPr>
          <a:xfrm>
            <a:off x="520604" y="3645074"/>
            <a:ext cx="11354069" cy="2978720"/>
          </a:xfrm>
          <a:prstGeom prst="rect">
            <a:avLst/>
          </a:prstGeom>
          <a:solidFill>
            <a:srgbClr val="BFBFB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p>
        </p:txBody>
      </p:sp>
      <p:sp>
        <p:nvSpPr>
          <p:cNvPr id="3" name="Rectangle 2">
            <a:extLst>
              <a:ext uri="{FF2B5EF4-FFF2-40B4-BE49-F238E27FC236}">
                <a16:creationId xmlns:a16="http://schemas.microsoft.com/office/drawing/2014/main" id="{B10681A9-BC37-A752-30AF-3A845C1A4AE2}"/>
              </a:ext>
            </a:extLst>
          </p:cNvPr>
          <p:cNvSpPr/>
          <p:nvPr/>
        </p:nvSpPr>
        <p:spPr>
          <a:xfrm>
            <a:off x="520604" y="875324"/>
            <a:ext cx="11354069" cy="2337602"/>
          </a:xfrm>
          <a:prstGeom prst="rect">
            <a:avLst/>
          </a:prstGeom>
          <a:solidFill>
            <a:srgbClr val="BFBFB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p>
        </p:txBody>
      </p:sp>
    </p:spTree>
    <p:custDataLst>
      <p:tags r:id="rId1"/>
    </p:custDataLst>
    <p:extLst>
      <p:ext uri="{BB962C8B-B14F-4D97-AF65-F5344CB8AC3E}">
        <p14:creationId xmlns:p14="http://schemas.microsoft.com/office/powerpoint/2010/main" val="2741966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at91 for development/</a:t>
            </a:r>
            <a:r>
              <a:rPr lang="en-US" dirty="0" err="1"/>
              <a:t>extention</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1765300" y="2260600"/>
            <a:ext cx="7823200" cy="2921000"/>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3600" b="0" dirty="0">
                <a:solidFill>
                  <a:schemeClr val="tx1"/>
                </a:solidFill>
              </a:rPr>
              <a:t>In this section we'll look at how to debug/extent the at91</a:t>
            </a:r>
          </a:p>
        </p:txBody>
      </p:sp>
    </p:spTree>
    <p:extLst>
      <p:ext uri="{BB962C8B-B14F-4D97-AF65-F5344CB8AC3E}">
        <p14:creationId xmlns:p14="http://schemas.microsoft.com/office/powerpoint/2010/main" val="40556729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at91 development</a:t>
            </a:r>
            <a:endParaRPr lang="en-US" dirty="0">
              <a:solidFill>
                <a:srgbClr val="00B050"/>
              </a:solidFill>
            </a:endParaRPr>
          </a:p>
        </p:txBody>
      </p:sp>
      <p:sp>
        <p:nvSpPr>
          <p:cNvPr id="5" name="Content Placeholder 4">
            <a:extLst>
              <a:ext uri="{FF2B5EF4-FFF2-40B4-BE49-F238E27FC236}">
                <a16:creationId xmlns:a16="http://schemas.microsoft.com/office/drawing/2014/main" id="{3186E6F8-4D99-3C4E-B417-410CFBA49DC8}"/>
              </a:ext>
            </a:extLst>
          </p:cNvPr>
          <p:cNvSpPr>
            <a:spLocks noGrp="1"/>
          </p:cNvSpPr>
          <p:nvPr>
            <p:ph idx="1"/>
          </p:nvPr>
        </p:nvSpPr>
        <p:spPr>
          <a:xfrm>
            <a:off x="429966" y="1044733"/>
            <a:ext cx="11664063" cy="5416835"/>
          </a:xfrm>
          <a:noFill/>
        </p:spPr>
        <p:txBody>
          <a:bodyPr wrap="square">
            <a:spAutoFit/>
          </a:bodyPr>
          <a:lstStyle/>
          <a:p>
            <a:pPr>
              <a:spcBef>
                <a:spcPts val="1200"/>
              </a:spcBef>
            </a:pPr>
            <a:r>
              <a:rPr lang="en-US" sz="2400" b="0" dirty="0"/>
              <a:t>final task is to extend/develop at91 itself in MPLABX -&gt; need proper MPLABX prj</a:t>
            </a:r>
          </a:p>
          <a:p>
            <a:pPr>
              <a:spcBef>
                <a:spcPts val="1200"/>
              </a:spcBef>
            </a:pPr>
            <a:r>
              <a:rPr lang="en-US" sz="2400" b="0" dirty="0"/>
              <a:t>With at91.X-project we used before, can </a:t>
            </a:r>
            <a:r>
              <a:rPr lang="en-US" sz="2400" i="1" dirty="0"/>
              <a:t>configure</a:t>
            </a:r>
            <a:r>
              <a:rPr lang="en-US" sz="2400" b="0" dirty="0"/>
              <a:t> at91 and </a:t>
            </a:r>
            <a:r>
              <a:rPr lang="en-US" sz="2400" i="1" dirty="0"/>
              <a:t>cross-compile</a:t>
            </a:r>
            <a:r>
              <a:rPr lang="en-US" sz="2400" b="0" dirty="0"/>
              <a:t> for 2 cases </a:t>
            </a:r>
          </a:p>
          <a:p>
            <a:pPr marL="758952" lvl="1" indent="-457200">
              <a:spcBef>
                <a:spcPts val="1200"/>
              </a:spcBef>
              <a:buFont typeface="+mj-lt"/>
              <a:buAutoNum type="arabicPeriod"/>
            </a:pPr>
            <a:r>
              <a:rPr lang="en-US" sz="2400" b="0" dirty="0"/>
              <a:t>H3-app development in MPLABX-IDE (</a:t>
            </a:r>
            <a:r>
              <a:rPr lang="en-US" b="0" dirty="0"/>
              <a:t>= </a:t>
            </a:r>
            <a:r>
              <a:rPr lang="en-US" b="0" dirty="0" err="1"/>
              <a:t>loop@end</a:t>
            </a:r>
            <a:r>
              <a:rPr lang="en-US" dirty="0"/>
              <a:t> -&gt; 'at91_bkptnone'</a:t>
            </a:r>
            <a:r>
              <a:rPr lang="en-US" sz="2400" dirty="0"/>
              <a:t>)</a:t>
            </a:r>
            <a:endParaRPr lang="en-US" sz="2400" b="0" dirty="0"/>
          </a:p>
          <a:p>
            <a:pPr marL="758952" lvl="1" indent="-457200">
              <a:spcBef>
                <a:spcPts val="1200"/>
              </a:spcBef>
              <a:buFont typeface="+mj-lt"/>
              <a:buAutoNum type="arabicPeriod"/>
            </a:pPr>
            <a:r>
              <a:rPr lang="en-US" sz="2400" dirty="0"/>
              <a:t>H3-app execution in production (</a:t>
            </a:r>
            <a:r>
              <a:rPr lang="en-US" dirty="0"/>
              <a:t>= </a:t>
            </a:r>
            <a:r>
              <a:rPr lang="en-US" dirty="0" err="1"/>
              <a:t>loadNextSW_from_NVM</a:t>
            </a:r>
            <a:r>
              <a:rPr lang="en-US" dirty="0"/>
              <a:t> -&gt; 'at91_harmony_&lt;</a:t>
            </a:r>
            <a:r>
              <a:rPr lang="en-US" dirty="0" err="1"/>
              <a:t>nvm</a:t>
            </a:r>
            <a:r>
              <a:rPr lang="en-US" dirty="0"/>
              <a:t>&gt;'</a:t>
            </a:r>
            <a:r>
              <a:rPr lang="en-US" sz="2400" dirty="0"/>
              <a:t>)</a:t>
            </a:r>
            <a:endParaRPr lang="en-US" sz="2400" b="0" dirty="0"/>
          </a:p>
          <a:p>
            <a:pPr>
              <a:spcBef>
                <a:spcPts val="1200"/>
              </a:spcBef>
            </a:pPr>
            <a:r>
              <a:rPr lang="en-US" sz="2400" b="0" dirty="0"/>
              <a:t>BUT this at91.X projects from H3 are not 'normal' embedded-MPLABX projects, hence missing </a:t>
            </a:r>
            <a:r>
              <a:rPr lang="en-US" sz="2400" b="0" dirty="0" err="1"/>
              <a:t>prjProps</a:t>
            </a:r>
            <a:r>
              <a:rPr lang="en-US" sz="2400" b="0" dirty="0"/>
              <a:t> like XC32-v, Debugger, … because the </a:t>
            </a:r>
            <a:r>
              <a:rPr lang="en-US" sz="2400" b="0" dirty="0" err="1"/>
              <a:t>prjProp</a:t>
            </a:r>
            <a:r>
              <a:rPr lang="en-US" sz="2400" b="0" dirty="0"/>
              <a:t> are 'misused' for cross-compile and </a:t>
            </a:r>
            <a:r>
              <a:rPr lang="en-US" sz="2400" b="0" dirty="0" err="1"/>
              <a:t>kConfig</a:t>
            </a:r>
            <a:endParaRPr lang="en-US" sz="2400" b="0" dirty="0"/>
          </a:p>
          <a:p>
            <a:pPr>
              <a:spcBef>
                <a:spcPts val="1200"/>
              </a:spcBef>
            </a:pPr>
            <a:r>
              <a:rPr lang="en-US" sz="2400" b="0" dirty="0"/>
              <a:t>somehow you need to add the at91-sources into an embedded project</a:t>
            </a:r>
          </a:p>
          <a:p>
            <a:pPr>
              <a:spcBef>
                <a:spcPts val="1200"/>
              </a:spcBef>
            </a:pPr>
            <a:r>
              <a:rPr lang="en-US" sz="2400" b="0" dirty="0"/>
              <a:t>there're two basic choices</a:t>
            </a:r>
          </a:p>
          <a:p>
            <a:pPr marL="758952" lvl="1" indent="-457200">
              <a:spcBef>
                <a:spcPts val="1200"/>
              </a:spcBef>
              <a:buFont typeface="+mj-lt"/>
              <a:buAutoNum type="arabicPeriod"/>
            </a:pPr>
            <a:r>
              <a:rPr lang="en-US" sz="2400" dirty="0"/>
              <a:t>either create an embedded MPLABX-</a:t>
            </a:r>
            <a:r>
              <a:rPr lang="en-US" sz="2400" dirty="0" err="1"/>
              <a:t>prj</a:t>
            </a:r>
            <a:r>
              <a:rPr lang="en-US" sz="2400" dirty="0"/>
              <a:t> from scratch and manually cp at91.X-sources</a:t>
            </a:r>
          </a:p>
          <a:p>
            <a:pPr marL="758952" lvl="1" indent="-457200">
              <a:spcBef>
                <a:spcPts val="1200"/>
              </a:spcBef>
              <a:buFont typeface="+mj-lt"/>
              <a:buAutoNum type="arabicPeriod"/>
            </a:pPr>
            <a:r>
              <a:rPr lang="en-US" sz="2400" dirty="0"/>
              <a:t>or simply use the *.elf from the H3-at91.X prj in a MPLABX-prebuild-prj</a:t>
            </a:r>
          </a:p>
        </p:txBody>
      </p:sp>
    </p:spTree>
    <p:extLst>
      <p:ext uri="{BB962C8B-B14F-4D97-AF65-F5344CB8AC3E}">
        <p14:creationId xmlns:p14="http://schemas.microsoft.com/office/powerpoint/2010/main" val="394932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at91 development: manually copy at91*.c/h</a:t>
            </a:r>
            <a:endParaRPr lang="en-US" dirty="0">
              <a:solidFill>
                <a:srgbClr val="00B050"/>
              </a:solidFill>
            </a:endParaRPr>
          </a:p>
        </p:txBody>
      </p:sp>
      <p:sp>
        <p:nvSpPr>
          <p:cNvPr id="5" name="Content Placeholder 4">
            <a:extLst>
              <a:ext uri="{FF2B5EF4-FFF2-40B4-BE49-F238E27FC236}">
                <a16:creationId xmlns:a16="http://schemas.microsoft.com/office/drawing/2014/main" id="{3186E6F8-4D99-3C4E-B417-410CFBA49DC8}"/>
              </a:ext>
            </a:extLst>
          </p:cNvPr>
          <p:cNvSpPr>
            <a:spLocks noGrp="1"/>
          </p:cNvSpPr>
          <p:nvPr>
            <p:ph idx="1"/>
          </p:nvPr>
        </p:nvSpPr>
        <p:spPr>
          <a:xfrm>
            <a:off x="239486" y="1044733"/>
            <a:ext cx="11472899" cy="4431950"/>
          </a:xfrm>
          <a:noFill/>
        </p:spPr>
        <p:txBody>
          <a:bodyPr wrap="square">
            <a:spAutoFit/>
          </a:bodyPr>
          <a:lstStyle/>
          <a:p>
            <a:pPr>
              <a:spcBef>
                <a:spcPts val="1200"/>
              </a:spcBef>
            </a:pPr>
            <a:r>
              <a:rPr lang="en-US" b="0" dirty="0"/>
              <a:t>create new H3-prj and manually copy sources + cross-compile-calls -&gt; but which sources need to be copied and what options are used? </a:t>
            </a:r>
          </a:p>
          <a:p>
            <a:pPr>
              <a:spcBef>
                <a:spcPts val="1200"/>
              </a:spcBef>
            </a:pPr>
            <a:r>
              <a:rPr lang="en-US" b="0" dirty="0"/>
              <a:t>just use the compiler log</a:t>
            </a:r>
          </a:p>
          <a:p>
            <a:pPr>
              <a:spcBef>
                <a:spcPts val="1200"/>
              </a:spcBef>
            </a:pPr>
            <a:r>
              <a:rPr lang="en-US" b="0" dirty="0"/>
              <a:t>you think it painful?</a:t>
            </a:r>
            <a:br>
              <a:rPr lang="en-US" b="0" dirty="0"/>
            </a:br>
            <a:r>
              <a:rPr lang="en-US" b="0" dirty="0"/>
              <a:t>Well, yes recall how</a:t>
            </a:r>
            <a:br>
              <a:rPr lang="en-US" b="0" dirty="0"/>
            </a:br>
            <a:r>
              <a:rPr lang="en-US" b="0" dirty="0"/>
              <a:t>often, you'd do this?</a:t>
            </a:r>
          </a:p>
          <a:p>
            <a:pPr>
              <a:spcBef>
                <a:spcPts val="1200"/>
              </a:spcBef>
            </a:pPr>
            <a:r>
              <a:rPr lang="en-US" b="0" dirty="0"/>
              <a:t>exactly, only once </a:t>
            </a:r>
            <a:br>
              <a:rPr lang="en-US" b="0" dirty="0"/>
            </a:br>
            <a:r>
              <a:rPr lang="en-US" b="0" dirty="0"/>
              <a:t>when you define </a:t>
            </a:r>
            <a:br>
              <a:rPr lang="en-US" b="0" dirty="0"/>
            </a:br>
            <a:r>
              <a:rPr lang="en-US" b="0" dirty="0"/>
              <a:t>your system !</a:t>
            </a:r>
          </a:p>
          <a:p>
            <a:pPr>
              <a:spcBef>
                <a:spcPts val="1200"/>
              </a:spcBef>
            </a:pPr>
            <a:r>
              <a:rPr lang="en-US" b="0" dirty="0"/>
              <a:t>but clearly the next</a:t>
            </a:r>
            <a:br>
              <a:rPr lang="en-US" b="0" dirty="0"/>
            </a:br>
            <a:r>
              <a:rPr lang="en-US" b="0" dirty="0"/>
              <a:t>solution (=</a:t>
            </a:r>
            <a:r>
              <a:rPr lang="en-US" b="0" dirty="0" err="1"/>
              <a:t>prebuild.elf</a:t>
            </a:r>
            <a:r>
              <a:rPr lang="en-US" b="0" dirty="0"/>
              <a:t>)</a:t>
            </a:r>
            <a:br>
              <a:rPr lang="en-US" b="0" dirty="0"/>
            </a:br>
            <a:r>
              <a:rPr lang="en-US" b="0" dirty="0"/>
              <a:t>is the better way</a:t>
            </a:r>
          </a:p>
        </p:txBody>
      </p:sp>
      <p:pic>
        <p:nvPicPr>
          <p:cNvPr id="10" name="Picture 9">
            <a:extLst>
              <a:ext uri="{FF2B5EF4-FFF2-40B4-BE49-F238E27FC236}">
                <a16:creationId xmlns:a16="http://schemas.microsoft.com/office/drawing/2014/main" id="{11D5D50C-10FA-D38F-DDD5-3AF895DD3894}"/>
              </a:ext>
            </a:extLst>
          </p:cNvPr>
          <p:cNvPicPr>
            <a:picLocks noChangeAspect="1"/>
          </p:cNvPicPr>
          <p:nvPr/>
        </p:nvPicPr>
        <p:blipFill>
          <a:blip r:embed="rId3"/>
          <a:stretch>
            <a:fillRect/>
          </a:stretch>
        </p:blipFill>
        <p:spPr>
          <a:xfrm>
            <a:off x="3437702" y="1685168"/>
            <a:ext cx="8511637" cy="5084538"/>
          </a:xfrm>
          <a:prstGeom prst="rect">
            <a:avLst/>
          </a:prstGeom>
          <a:ln>
            <a:solidFill>
              <a:schemeClr val="tx1"/>
            </a:solidFill>
          </a:ln>
        </p:spPr>
      </p:pic>
      <p:grpSp>
        <p:nvGrpSpPr>
          <p:cNvPr id="13" name="Group 12">
            <a:extLst>
              <a:ext uri="{FF2B5EF4-FFF2-40B4-BE49-F238E27FC236}">
                <a16:creationId xmlns:a16="http://schemas.microsoft.com/office/drawing/2014/main" id="{18962AA3-7F2B-1A35-F6EB-455C5B9F04A4}"/>
              </a:ext>
            </a:extLst>
          </p:cNvPr>
          <p:cNvGrpSpPr/>
          <p:nvPr/>
        </p:nvGrpSpPr>
        <p:grpSpPr>
          <a:xfrm>
            <a:off x="3437702" y="5964163"/>
            <a:ext cx="6819377" cy="805543"/>
            <a:chOff x="3341914" y="5486400"/>
            <a:chExt cx="6819377" cy="805543"/>
          </a:xfrm>
        </p:grpSpPr>
        <p:sp>
          <p:nvSpPr>
            <p:cNvPr id="3" name="TextBox 2">
              <a:extLst>
                <a:ext uri="{FF2B5EF4-FFF2-40B4-BE49-F238E27FC236}">
                  <a16:creationId xmlns:a16="http://schemas.microsoft.com/office/drawing/2014/main" id="{E64E058D-65BC-1FFF-B986-F582E4422C26}"/>
                </a:ext>
              </a:extLst>
            </p:cNvPr>
            <p:cNvSpPr txBox="1"/>
            <p:nvPr/>
          </p:nvSpPr>
          <p:spPr>
            <a:xfrm>
              <a:off x="6471437" y="5582434"/>
              <a:ext cx="3689854" cy="461665"/>
            </a:xfrm>
            <a:prstGeom prst="rect">
              <a:avLst/>
            </a:prstGeom>
            <a:solidFill>
              <a:schemeClr val="bg1"/>
            </a:solidFill>
          </p:spPr>
          <p:txBody>
            <a:bodyPr wrap="square" rtlCol="0">
              <a:spAutoFit/>
            </a:bodyPr>
            <a:lstStyle/>
            <a:p>
              <a:r>
                <a:rPr lang="de-DE" dirty="0"/>
                <a:t>sources you need to copy</a:t>
              </a:r>
            </a:p>
          </p:txBody>
        </p:sp>
        <p:sp>
          <p:nvSpPr>
            <p:cNvPr id="12" name="Rectangle 11">
              <a:extLst>
                <a:ext uri="{FF2B5EF4-FFF2-40B4-BE49-F238E27FC236}">
                  <a16:creationId xmlns:a16="http://schemas.microsoft.com/office/drawing/2014/main" id="{BACE9960-AE57-A698-35FC-86569C0321EF}"/>
                </a:ext>
              </a:extLst>
            </p:cNvPr>
            <p:cNvSpPr/>
            <p:nvPr/>
          </p:nvSpPr>
          <p:spPr>
            <a:xfrm>
              <a:off x="3341914" y="5486400"/>
              <a:ext cx="2884715" cy="805543"/>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nvGrpSpPr>
          <p:cNvPr id="14" name="Group 13">
            <a:extLst>
              <a:ext uri="{FF2B5EF4-FFF2-40B4-BE49-F238E27FC236}">
                <a16:creationId xmlns:a16="http://schemas.microsoft.com/office/drawing/2014/main" id="{313FD4AD-4BA6-8011-A2AC-9F29AD218E8C}"/>
              </a:ext>
            </a:extLst>
          </p:cNvPr>
          <p:cNvGrpSpPr/>
          <p:nvPr/>
        </p:nvGrpSpPr>
        <p:grpSpPr>
          <a:xfrm>
            <a:off x="3437702" y="2675460"/>
            <a:ext cx="6727372" cy="524747"/>
            <a:chOff x="3189514" y="5486400"/>
            <a:chExt cx="6727372" cy="524747"/>
          </a:xfrm>
        </p:grpSpPr>
        <p:sp>
          <p:nvSpPr>
            <p:cNvPr id="15" name="TextBox 14">
              <a:extLst>
                <a:ext uri="{FF2B5EF4-FFF2-40B4-BE49-F238E27FC236}">
                  <a16:creationId xmlns:a16="http://schemas.microsoft.com/office/drawing/2014/main" id="{519B3D0D-E4D6-296E-4E14-3FEA7E04D1E4}"/>
                </a:ext>
              </a:extLst>
            </p:cNvPr>
            <p:cNvSpPr txBox="1"/>
            <p:nvPr/>
          </p:nvSpPr>
          <p:spPr>
            <a:xfrm>
              <a:off x="7400288" y="5549482"/>
              <a:ext cx="2516598" cy="461665"/>
            </a:xfrm>
            <a:prstGeom prst="rect">
              <a:avLst/>
            </a:prstGeom>
            <a:noFill/>
          </p:spPr>
          <p:txBody>
            <a:bodyPr wrap="square" rtlCol="0">
              <a:spAutoFit/>
            </a:bodyPr>
            <a:lstStyle/>
            <a:p>
              <a:r>
                <a:rPr lang="de-DE" dirty="0"/>
                <a:t>compiler-version</a:t>
              </a:r>
            </a:p>
          </p:txBody>
        </p:sp>
        <p:sp>
          <p:nvSpPr>
            <p:cNvPr id="16" name="Rectangle 15">
              <a:extLst>
                <a:ext uri="{FF2B5EF4-FFF2-40B4-BE49-F238E27FC236}">
                  <a16:creationId xmlns:a16="http://schemas.microsoft.com/office/drawing/2014/main" id="{4F6C8954-B104-0C89-4DDD-E2856DF1511A}"/>
                </a:ext>
              </a:extLst>
            </p:cNvPr>
            <p:cNvSpPr/>
            <p:nvPr/>
          </p:nvSpPr>
          <p:spPr>
            <a:xfrm>
              <a:off x="3189514" y="5486400"/>
              <a:ext cx="4069608" cy="524747"/>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nvGrpSpPr>
          <p:cNvPr id="17" name="Group 16">
            <a:extLst>
              <a:ext uri="{FF2B5EF4-FFF2-40B4-BE49-F238E27FC236}">
                <a16:creationId xmlns:a16="http://schemas.microsoft.com/office/drawing/2014/main" id="{F88DDBEE-1DEC-829E-C706-C92C5680B739}"/>
              </a:ext>
            </a:extLst>
          </p:cNvPr>
          <p:cNvGrpSpPr/>
          <p:nvPr/>
        </p:nvGrpSpPr>
        <p:grpSpPr>
          <a:xfrm>
            <a:off x="3437701" y="3131720"/>
            <a:ext cx="8511637" cy="775043"/>
            <a:chOff x="3189513" y="5373355"/>
            <a:chExt cx="8511637" cy="775043"/>
          </a:xfrm>
        </p:grpSpPr>
        <p:sp>
          <p:nvSpPr>
            <p:cNvPr id="18" name="TextBox 17">
              <a:extLst>
                <a:ext uri="{FF2B5EF4-FFF2-40B4-BE49-F238E27FC236}">
                  <a16:creationId xmlns:a16="http://schemas.microsoft.com/office/drawing/2014/main" id="{5EA71F6C-8D9B-3B70-A449-57CC441C36E2}"/>
                </a:ext>
              </a:extLst>
            </p:cNvPr>
            <p:cNvSpPr txBox="1"/>
            <p:nvPr/>
          </p:nvSpPr>
          <p:spPr>
            <a:xfrm>
              <a:off x="7726860" y="5373355"/>
              <a:ext cx="2516598" cy="461665"/>
            </a:xfrm>
            <a:prstGeom prst="rect">
              <a:avLst/>
            </a:prstGeom>
            <a:noFill/>
          </p:spPr>
          <p:txBody>
            <a:bodyPr wrap="square" rtlCol="0">
              <a:spAutoFit/>
            </a:bodyPr>
            <a:lstStyle/>
            <a:p>
              <a:r>
                <a:rPr lang="de-DE" dirty="0"/>
                <a:t>assembler-options</a:t>
              </a:r>
            </a:p>
          </p:txBody>
        </p:sp>
        <p:sp>
          <p:nvSpPr>
            <p:cNvPr id="19" name="Rectangle 18">
              <a:extLst>
                <a:ext uri="{FF2B5EF4-FFF2-40B4-BE49-F238E27FC236}">
                  <a16:creationId xmlns:a16="http://schemas.microsoft.com/office/drawing/2014/main" id="{E900965D-7FDB-1A2B-0786-A3E995536BA3}"/>
                </a:ext>
              </a:extLst>
            </p:cNvPr>
            <p:cNvSpPr/>
            <p:nvPr/>
          </p:nvSpPr>
          <p:spPr>
            <a:xfrm>
              <a:off x="3189513" y="5486400"/>
              <a:ext cx="8511637" cy="661998"/>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nvGrpSpPr>
          <p:cNvPr id="20" name="Group 19">
            <a:extLst>
              <a:ext uri="{FF2B5EF4-FFF2-40B4-BE49-F238E27FC236}">
                <a16:creationId xmlns:a16="http://schemas.microsoft.com/office/drawing/2014/main" id="{D8133743-9166-5E4E-E3AD-373DE5CFD39A}"/>
              </a:ext>
            </a:extLst>
          </p:cNvPr>
          <p:cNvGrpSpPr/>
          <p:nvPr/>
        </p:nvGrpSpPr>
        <p:grpSpPr>
          <a:xfrm>
            <a:off x="3437702" y="3845189"/>
            <a:ext cx="8511636" cy="1501539"/>
            <a:chOff x="3189514" y="5442920"/>
            <a:chExt cx="8511636" cy="1501539"/>
          </a:xfrm>
        </p:grpSpPr>
        <p:sp>
          <p:nvSpPr>
            <p:cNvPr id="21" name="TextBox 20">
              <a:extLst>
                <a:ext uri="{FF2B5EF4-FFF2-40B4-BE49-F238E27FC236}">
                  <a16:creationId xmlns:a16="http://schemas.microsoft.com/office/drawing/2014/main" id="{81DE6290-8085-619C-3510-A79F2523E230}"/>
                </a:ext>
              </a:extLst>
            </p:cNvPr>
            <p:cNvSpPr txBox="1"/>
            <p:nvPr/>
          </p:nvSpPr>
          <p:spPr>
            <a:xfrm>
              <a:off x="7564383" y="5442920"/>
              <a:ext cx="2516598" cy="461665"/>
            </a:xfrm>
            <a:prstGeom prst="rect">
              <a:avLst/>
            </a:prstGeom>
            <a:noFill/>
          </p:spPr>
          <p:txBody>
            <a:bodyPr wrap="square" rtlCol="0">
              <a:spAutoFit/>
            </a:bodyPr>
            <a:lstStyle/>
            <a:p>
              <a:r>
                <a:rPr lang="de-DE" dirty="0"/>
                <a:t>compile-options</a:t>
              </a:r>
            </a:p>
          </p:txBody>
        </p:sp>
        <p:sp>
          <p:nvSpPr>
            <p:cNvPr id="22" name="Rectangle 21">
              <a:extLst>
                <a:ext uri="{FF2B5EF4-FFF2-40B4-BE49-F238E27FC236}">
                  <a16:creationId xmlns:a16="http://schemas.microsoft.com/office/drawing/2014/main" id="{91EEAF0A-28AB-6558-9C64-C3B7E9244B3C}"/>
                </a:ext>
              </a:extLst>
            </p:cNvPr>
            <p:cNvSpPr/>
            <p:nvPr/>
          </p:nvSpPr>
          <p:spPr>
            <a:xfrm>
              <a:off x="3189514" y="5486400"/>
              <a:ext cx="8511636" cy="1458059"/>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nvGrpSpPr>
          <p:cNvPr id="23" name="Group 22">
            <a:extLst>
              <a:ext uri="{FF2B5EF4-FFF2-40B4-BE49-F238E27FC236}">
                <a16:creationId xmlns:a16="http://schemas.microsoft.com/office/drawing/2014/main" id="{F1D426DF-2D8D-A532-FD34-A70CCAF10D10}"/>
              </a:ext>
            </a:extLst>
          </p:cNvPr>
          <p:cNvGrpSpPr/>
          <p:nvPr/>
        </p:nvGrpSpPr>
        <p:grpSpPr>
          <a:xfrm>
            <a:off x="3437701" y="5373215"/>
            <a:ext cx="7990116" cy="541740"/>
            <a:chOff x="3189514" y="5469407"/>
            <a:chExt cx="7990116" cy="541740"/>
          </a:xfrm>
        </p:grpSpPr>
        <p:sp>
          <p:nvSpPr>
            <p:cNvPr id="24" name="TextBox 23">
              <a:extLst>
                <a:ext uri="{FF2B5EF4-FFF2-40B4-BE49-F238E27FC236}">
                  <a16:creationId xmlns:a16="http://schemas.microsoft.com/office/drawing/2014/main" id="{7191CD57-ECE6-5402-A2C9-CC9340B24C2C}"/>
                </a:ext>
              </a:extLst>
            </p:cNvPr>
            <p:cNvSpPr txBox="1"/>
            <p:nvPr/>
          </p:nvSpPr>
          <p:spPr>
            <a:xfrm>
              <a:off x="7564383" y="5469407"/>
              <a:ext cx="2516598" cy="461665"/>
            </a:xfrm>
            <a:prstGeom prst="rect">
              <a:avLst/>
            </a:prstGeom>
            <a:noFill/>
          </p:spPr>
          <p:txBody>
            <a:bodyPr wrap="square" rtlCol="0">
              <a:spAutoFit/>
            </a:bodyPr>
            <a:lstStyle/>
            <a:p>
              <a:r>
                <a:rPr lang="de-DE" dirty="0"/>
                <a:t>linker-options</a:t>
              </a:r>
            </a:p>
          </p:txBody>
        </p:sp>
        <p:sp>
          <p:nvSpPr>
            <p:cNvPr id="25" name="Rectangle 24">
              <a:extLst>
                <a:ext uri="{FF2B5EF4-FFF2-40B4-BE49-F238E27FC236}">
                  <a16:creationId xmlns:a16="http://schemas.microsoft.com/office/drawing/2014/main" id="{C6C54106-563E-C4A6-A10D-D027CC9F7DB1}"/>
                </a:ext>
              </a:extLst>
            </p:cNvPr>
            <p:cNvSpPr/>
            <p:nvPr/>
          </p:nvSpPr>
          <p:spPr>
            <a:xfrm>
              <a:off x="3189514" y="5486400"/>
              <a:ext cx="7990116" cy="524747"/>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spTree>
    <p:extLst>
      <p:ext uri="{BB962C8B-B14F-4D97-AF65-F5344CB8AC3E}">
        <p14:creationId xmlns:p14="http://schemas.microsoft.com/office/powerpoint/2010/main" val="4090881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at91 development: manually copy at91*.c/h</a:t>
            </a:r>
            <a:endParaRPr lang="en-US" dirty="0">
              <a:solidFill>
                <a:srgbClr val="00B050"/>
              </a:solidFill>
            </a:endParaRPr>
          </a:p>
        </p:txBody>
      </p:sp>
      <p:sp>
        <p:nvSpPr>
          <p:cNvPr id="5" name="Content Placeholder 4">
            <a:extLst>
              <a:ext uri="{FF2B5EF4-FFF2-40B4-BE49-F238E27FC236}">
                <a16:creationId xmlns:a16="http://schemas.microsoft.com/office/drawing/2014/main" id="{3186E6F8-4D99-3C4E-B417-410CFBA49DC8}"/>
              </a:ext>
            </a:extLst>
          </p:cNvPr>
          <p:cNvSpPr>
            <a:spLocks noGrp="1"/>
          </p:cNvSpPr>
          <p:nvPr>
            <p:ph idx="1"/>
          </p:nvPr>
        </p:nvSpPr>
        <p:spPr>
          <a:xfrm>
            <a:off x="429967" y="1044733"/>
            <a:ext cx="11282418" cy="492410"/>
          </a:xfrm>
          <a:noFill/>
        </p:spPr>
        <p:txBody>
          <a:bodyPr wrap="square">
            <a:spAutoFit/>
          </a:bodyPr>
          <a:lstStyle/>
          <a:p>
            <a:pPr marL="0" indent="0">
              <a:spcBef>
                <a:spcPts val="1200"/>
              </a:spcBef>
              <a:buNone/>
            </a:pPr>
            <a:r>
              <a:rPr lang="en-US" sz="2400" b="0" dirty="0"/>
              <a:t>steps to create a new MPLABX-project for at91</a:t>
            </a:r>
          </a:p>
        </p:txBody>
      </p:sp>
      <p:grpSp>
        <p:nvGrpSpPr>
          <p:cNvPr id="11" name="Group 10">
            <a:extLst>
              <a:ext uri="{FF2B5EF4-FFF2-40B4-BE49-F238E27FC236}">
                <a16:creationId xmlns:a16="http://schemas.microsoft.com/office/drawing/2014/main" id="{17156162-F949-41A0-16CB-0B4A4025B4C4}"/>
              </a:ext>
            </a:extLst>
          </p:cNvPr>
          <p:cNvGrpSpPr/>
          <p:nvPr/>
        </p:nvGrpSpPr>
        <p:grpSpPr>
          <a:xfrm>
            <a:off x="730031" y="1607252"/>
            <a:ext cx="11061196" cy="4669322"/>
            <a:chOff x="1524000" y="3009285"/>
            <a:chExt cx="11061196" cy="4669322"/>
          </a:xfrm>
        </p:grpSpPr>
        <p:grpSp>
          <p:nvGrpSpPr>
            <p:cNvPr id="4" name="Group 3">
              <a:extLst>
                <a:ext uri="{FF2B5EF4-FFF2-40B4-BE49-F238E27FC236}">
                  <a16:creationId xmlns:a16="http://schemas.microsoft.com/office/drawing/2014/main" id="{126A0A6B-0A9B-A671-E399-B2E8E8111792}"/>
                </a:ext>
              </a:extLst>
            </p:cNvPr>
            <p:cNvGrpSpPr/>
            <p:nvPr/>
          </p:nvGrpSpPr>
          <p:grpSpPr>
            <a:xfrm>
              <a:off x="1524000" y="3009285"/>
              <a:ext cx="9639411" cy="4669322"/>
              <a:chOff x="606352" y="3044541"/>
              <a:chExt cx="9639411" cy="4669322"/>
            </a:xfrm>
          </p:grpSpPr>
          <p:pic>
            <p:nvPicPr>
              <p:cNvPr id="6" name="Picture 5">
                <a:extLst>
                  <a:ext uri="{FF2B5EF4-FFF2-40B4-BE49-F238E27FC236}">
                    <a16:creationId xmlns:a16="http://schemas.microsoft.com/office/drawing/2014/main" id="{1A85EC60-1B60-EF70-FE5A-B331723D495A}"/>
                  </a:ext>
                </a:extLst>
              </p:cNvPr>
              <p:cNvPicPr>
                <a:picLocks noChangeAspect="1"/>
              </p:cNvPicPr>
              <p:nvPr/>
            </p:nvPicPr>
            <p:blipFill>
              <a:blip r:embed="rId3"/>
              <a:stretch>
                <a:fillRect/>
              </a:stretch>
            </p:blipFill>
            <p:spPr>
              <a:xfrm>
                <a:off x="606352" y="3044541"/>
                <a:ext cx="5246226" cy="4669322"/>
              </a:xfrm>
              <a:prstGeom prst="rect">
                <a:avLst/>
              </a:prstGeom>
              <a:ln>
                <a:solidFill>
                  <a:schemeClr val="tx1"/>
                </a:solidFill>
              </a:ln>
            </p:spPr>
          </p:pic>
          <p:sp>
            <p:nvSpPr>
              <p:cNvPr id="7" name="TextBox 6">
                <a:extLst>
                  <a:ext uri="{FF2B5EF4-FFF2-40B4-BE49-F238E27FC236}">
                    <a16:creationId xmlns:a16="http://schemas.microsoft.com/office/drawing/2014/main" id="{4C55E97A-3556-A41F-C227-DC2819EB6125}"/>
                  </a:ext>
                </a:extLst>
              </p:cNvPr>
              <p:cNvSpPr txBox="1"/>
              <p:nvPr/>
            </p:nvSpPr>
            <p:spPr>
              <a:xfrm>
                <a:off x="6666007" y="3072594"/>
                <a:ext cx="3579756" cy="461665"/>
              </a:xfrm>
              <a:prstGeom prst="rect">
                <a:avLst/>
              </a:prstGeom>
              <a:noFill/>
            </p:spPr>
            <p:txBody>
              <a:bodyPr wrap="square" rtlCol="0">
                <a:spAutoFit/>
              </a:bodyPr>
              <a:lstStyle/>
              <a:p>
                <a:r>
                  <a:rPr lang="de-DE" sz="1200" i="1" dirty="0">
                    <a:solidFill>
                      <a:srgbClr val="0070C0"/>
                    </a:solidFill>
                  </a:rPr>
                  <a:t>use IDE-option 'file/add existing item from folder' &amp;&amp; 'filter for *.h' or '*.c' respectively</a:t>
                </a:r>
              </a:p>
            </p:txBody>
          </p:sp>
          <p:cxnSp>
            <p:nvCxnSpPr>
              <p:cNvPr id="8" name="Straight Connector 7">
                <a:extLst>
                  <a:ext uri="{FF2B5EF4-FFF2-40B4-BE49-F238E27FC236}">
                    <a16:creationId xmlns:a16="http://schemas.microsoft.com/office/drawing/2014/main" id="{7570E5CF-D4A4-B68A-4C60-2E89A5CD54F9}"/>
                  </a:ext>
                </a:extLst>
              </p:cNvPr>
              <p:cNvCxnSpPr>
                <a:cxnSpLocks/>
                <a:endCxn id="7" idx="1"/>
              </p:cNvCxnSpPr>
              <p:nvPr/>
            </p:nvCxnSpPr>
            <p:spPr>
              <a:xfrm flipV="1">
                <a:off x="5695029" y="3303427"/>
                <a:ext cx="970978" cy="45400"/>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8BF8D6BB-EAFB-55C3-4441-C8372BE3E12F}"/>
                </a:ext>
              </a:extLst>
            </p:cNvPr>
            <p:cNvPicPr>
              <a:picLocks noChangeAspect="1"/>
            </p:cNvPicPr>
            <p:nvPr/>
          </p:nvPicPr>
          <p:blipFill>
            <a:blip r:embed="rId4"/>
            <a:stretch>
              <a:fillRect/>
            </a:stretch>
          </p:blipFill>
          <p:spPr>
            <a:xfrm>
              <a:off x="7098165" y="3955609"/>
              <a:ext cx="5487031" cy="3126910"/>
            </a:xfrm>
            <a:prstGeom prst="rect">
              <a:avLst/>
            </a:prstGeom>
            <a:ln>
              <a:solidFill>
                <a:schemeClr val="tx1"/>
              </a:solidFill>
            </a:ln>
          </p:spPr>
        </p:pic>
      </p:grpSp>
    </p:spTree>
    <p:extLst>
      <p:ext uri="{BB962C8B-B14F-4D97-AF65-F5344CB8AC3E}">
        <p14:creationId xmlns:p14="http://schemas.microsoft.com/office/powerpoint/2010/main" val="27084517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at91 development: prebuild flow</a:t>
            </a:r>
            <a:endParaRPr lang="en-US" dirty="0">
              <a:solidFill>
                <a:srgbClr val="00B050"/>
              </a:solidFill>
            </a:endParaRPr>
          </a:p>
        </p:txBody>
      </p:sp>
      <p:sp>
        <p:nvSpPr>
          <p:cNvPr id="5" name="Content Placeholder 4">
            <a:extLst>
              <a:ext uri="{FF2B5EF4-FFF2-40B4-BE49-F238E27FC236}">
                <a16:creationId xmlns:a16="http://schemas.microsoft.com/office/drawing/2014/main" id="{3186E6F8-4D99-3C4E-B417-410CFBA49DC8}"/>
              </a:ext>
            </a:extLst>
          </p:cNvPr>
          <p:cNvSpPr>
            <a:spLocks noGrp="1"/>
          </p:cNvSpPr>
          <p:nvPr>
            <p:ph idx="1"/>
          </p:nvPr>
        </p:nvSpPr>
        <p:spPr>
          <a:xfrm>
            <a:off x="429967" y="1216872"/>
            <a:ext cx="11282418" cy="3508621"/>
          </a:xfrm>
          <a:noFill/>
        </p:spPr>
        <p:txBody>
          <a:bodyPr wrap="square">
            <a:spAutoFit/>
          </a:bodyPr>
          <a:lstStyle/>
          <a:p>
            <a:pPr marL="0" indent="0">
              <a:spcBef>
                <a:spcPts val="1200"/>
              </a:spcBef>
              <a:buNone/>
            </a:pPr>
            <a:r>
              <a:rPr lang="en-US" sz="1800" b="0" dirty="0"/>
              <a:t>Steps for the prebuild-</a:t>
            </a:r>
            <a:r>
              <a:rPr lang="en-US" sz="1800" b="0" dirty="0" err="1"/>
              <a:t>prj</a:t>
            </a:r>
            <a:r>
              <a:rPr lang="en-US" sz="1800" b="0" dirty="0"/>
              <a:t> flow</a:t>
            </a:r>
          </a:p>
          <a:p>
            <a:pPr marL="457200" indent="-457200">
              <a:spcBef>
                <a:spcPts val="1200"/>
              </a:spcBef>
              <a:buFont typeface="+mj-lt"/>
              <a:buAutoNum type="arabicPeriod"/>
            </a:pPr>
            <a:r>
              <a:rPr lang="en-US" sz="1800" b="0" dirty="0"/>
              <a:t>create separate/new MPLABX-prebuild </a:t>
            </a:r>
            <a:br>
              <a:rPr lang="en-US" sz="1800" b="0" dirty="0"/>
            </a:br>
            <a:r>
              <a:rPr lang="en-US" sz="1800" b="0" dirty="0"/>
              <a:t>and use at91*.elf created in '1'</a:t>
            </a:r>
          </a:p>
          <a:p>
            <a:pPr marL="457200" indent="-457200">
              <a:spcBef>
                <a:spcPts val="1200"/>
              </a:spcBef>
              <a:buFont typeface="+mj-lt"/>
              <a:buAutoNum type="arabicPeriod"/>
            </a:pPr>
            <a:r>
              <a:rPr lang="en-US" sz="1800" b="0" dirty="0"/>
              <a:t>for every change in sources in at91.X-prj</a:t>
            </a:r>
            <a:br>
              <a:rPr lang="en-US" sz="1800" b="0" dirty="0"/>
            </a:br>
            <a:r>
              <a:rPr lang="en-US" sz="1800" b="0" dirty="0"/>
              <a:t>use </a:t>
            </a:r>
            <a:r>
              <a:rPr lang="en-US" sz="1800" i="1" dirty="0"/>
              <a:t>reload</a:t>
            </a:r>
            <a:r>
              <a:rPr lang="en-US" sz="1800" b="0" dirty="0"/>
              <a:t> elf in prebuild-project</a:t>
            </a:r>
          </a:p>
          <a:p>
            <a:pPr marL="457200" indent="-457200">
              <a:spcBef>
                <a:spcPts val="1200"/>
              </a:spcBef>
              <a:buFont typeface="+mj-lt"/>
              <a:buAutoNum type="arabicPeriod"/>
            </a:pPr>
            <a:r>
              <a:rPr lang="en-US" sz="1800" b="0" dirty="0"/>
              <a:t>press </a:t>
            </a:r>
            <a:r>
              <a:rPr lang="en-US" sz="1800" b="0" dirty="0" err="1"/>
              <a:t>HWreset</a:t>
            </a:r>
            <a:r>
              <a:rPr lang="en-US" sz="1800" b="0" dirty="0"/>
              <a:t> -&gt; check '</a:t>
            </a:r>
            <a:r>
              <a:rPr lang="en-US" sz="1800" b="0" dirty="0" err="1"/>
              <a:t>RomBOOT</a:t>
            </a:r>
            <a:r>
              <a:rPr lang="en-US" sz="1800" b="0" dirty="0"/>
              <a:t>' msg</a:t>
            </a:r>
            <a:br>
              <a:rPr lang="en-US" sz="1800" b="0" dirty="0"/>
            </a:br>
            <a:r>
              <a:rPr lang="en-US" sz="1800" b="0" dirty="0"/>
              <a:t>on console</a:t>
            </a:r>
          </a:p>
          <a:p>
            <a:pPr marL="457200" indent="-457200">
              <a:spcBef>
                <a:spcPts val="1200"/>
              </a:spcBef>
              <a:buFont typeface="+mj-lt"/>
              <a:buAutoNum type="arabicPeriod"/>
            </a:pPr>
            <a:r>
              <a:rPr lang="en-US" sz="1800" b="0" dirty="0"/>
              <a:t>now set breakpoint in source-code</a:t>
            </a:r>
            <a:br>
              <a:rPr lang="en-US" sz="1800" b="0" dirty="0"/>
            </a:br>
            <a:r>
              <a:rPr lang="en-US" sz="1800" b="0" dirty="0"/>
              <a:t>of </a:t>
            </a:r>
            <a:r>
              <a:rPr lang="en-US" sz="1800" b="0" dirty="0" err="1"/>
              <a:t>orig</a:t>
            </a:r>
            <a:r>
              <a:rPr lang="en-US" sz="1800" b="0" dirty="0"/>
              <a:t> at91.X-project BUT from the</a:t>
            </a:r>
            <a:br>
              <a:rPr lang="en-US" sz="1800" b="0" dirty="0"/>
            </a:br>
            <a:r>
              <a:rPr lang="en-US" sz="1800" b="0" dirty="0"/>
              <a:t>at91_prebuild.X prj</a:t>
            </a:r>
          </a:p>
        </p:txBody>
      </p:sp>
      <p:pic>
        <p:nvPicPr>
          <p:cNvPr id="6" name="Picture 5">
            <a:extLst>
              <a:ext uri="{FF2B5EF4-FFF2-40B4-BE49-F238E27FC236}">
                <a16:creationId xmlns:a16="http://schemas.microsoft.com/office/drawing/2014/main" id="{F7B0122C-E3D6-25E6-E2F4-50DFCF749B73}"/>
              </a:ext>
            </a:extLst>
          </p:cNvPr>
          <p:cNvPicPr>
            <a:picLocks noChangeAspect="1"/>
          </p:cNvPicPr>
          <p:nvPr/>
        </p:nvPicPr>
        <p:blipFill>
          <a:blip r:embed="rId3"/>
          <a:stretch>
            <a:fillRect/>
          </a:stretch>
        </p:blipFill>
        <p:spPr>
          <a:xfrm>
            <a:off x="4797690" y="941872"/>
            <a:ext cx="3254110" cy="1365523"/>
          </a:xfrm>
          <a:prstGeom prst="rect">
            <a:avLst/>
          </a:prstGeom>
          <a:ln>
            <a:solidFill>
              <a:schemeClr val="tx1"/>
            </a:solidFill>
          </a:ln>
        </p:spPr>
      </p:pic>
      <p:pic>
        <p:nvPicPr>
          <p:cNvPr id="10" name="Picture 9">
            <a:extLst>
              <a:ext uri="{FF2B5EF4-FFF2-40B4-BE49-F238E27FC236}">
                <a16:creationId xmlns:a16="http://schemas.microsoft.com/office/drawing/2014/main" id="{8388419B-924E-2636-DD39-C369F25333A4}"/>
              </a:ext>
            </a:extLst>
          </p:cNvPr>
          <p:cNvPicPr>
            <a:picLocks noChangeAspect="1"/>
          </p:cNvPicPr>
          <p:nvPr/>
        </p:nvPicPr>
        <p:blipFill>
          <a:blip r:embed="rId4"/>
          <a:stretch>
            <a:fillRect/>
          </a:stretch>
        </p:blipFill>
        <p:spPr>
          <a:xfrm>
            <a:off x="8458200" y="962808"/>
            <a:ext cx="3405092" cy="1353361"/>
          </a:xfrm>
          <a:prstGeom prst="rect">
            <a:avLst/>
          </a:prstGeom>
          <a:ln>
            <a:solidFill>
              <a:schemeClr val="tx1"/>
            </a:solidFill>
          </a:ln>
        </p:spPr>
      </p:pic>
      <p:pic>
        <p:nvPicPr>
          <p:cNvPr id="14" name="Picture 13">
            <a:extLst>
              <a:ext uri="{FF2B5EF4-FFF2-40B4-BE49-F238E27FC236}">
                <a16:creationId xmlns:a16="http://schemas.microsoft.com/office/drawing/2014/main" id="{8F1ABD31-39A8-C3DE-8B80-09AB841F8CD4}"/>
              </a:ext>
            </a:extLst>
          </p:cNvPr>
          <p:cNvPicPr>
            <a:picLocks noChangeAspect="1"/>
          </p:cNvPicPr>
          <p:nvPr/>
        </p:nvPicPr>
        <p:blipFill>
          <a:blip r:embed="rId5"/>
          <a:stretch>
            <a:fillRect/>
          </a:stretch>
        </p:blipFill>
        <p:spPr>
          <a:xfrm>
            <a:off x="7499769" y="2316169"/>
            <a:ext cx="4363523" cy="1605983"/>
          </a:xfrm>
          <a:prstGeom prst="rect">
            <a:avLst/>
          </a:prstGeom>
          <a:ln>
            <a:solidFill>
              <a:schemeClr val="tx1"/>
            </a:solidFill>
          </a:ln>
        </p:spPr>
      </p:pic>
      <p:pic>
        <p:nvPicPr>
          <p:cNvPr id="16" name="Picture 15">
            <a:extLst>
              <a:ext uri="{FF2B5EF4-FFF2-40B4-BE49-F238E27FC236}">
                <a16:creationId xmlns:a16="http://schemas.microsoft.com/office/drawing/2014/main" id="{DB4D18C6-07BF-F1DC-FEE5-861A8DC5888C}"/>
              </a:ext>
            </a:extLst>
          </p:cNvPr>
          <p:cNvPicPr>
            <a:picLocks noChangeAspect="1"/>
          </p:cNvPicPr>
          <p:nvPr/>
        </p:nvPicPr>
        <p:blipFill>
          <a:blip r:embed="rId6"/>
          <a:stretch>
            <a:fillRect/>
          </a:stretch>
        </p:blipFill>
        <p:spPr>
          <a:xfrm>
            <a:off x="5159312" y="5519674"/>
            <a:ext cx="6248273" cy="1034788"/>
          </a:xfrm>
          <a:prstGeom prst="rect">
            <a:avLst/>
          </a:prstGeom>
          <a:ln>
            <a:solidFill>
              <a:schemeClr val="tx1"/>
            </a:solidFill>
          </a:ln>
        </p:spPr>
      </p:pic>
      <p:pic>
        <p:nvPicPr>
          <p:cNvPr id="18" name="Picture 17">
            <a:extLst>
              <a:ext uri="{FF2B5EF4-FFF2-40B4-BE49-F238E27FC236}">
                <a16:creationId xmlns:a16="http://schemas.microsoft.com/office/drawing/2014/main" id="{847A312E-6C28-7210-2490-F6C985FA46D6}"/>
              </a:ext>
            </a:extLst>
          </p:cNvPr>
          <p:cNvPicPr>
            <a:picLocks noChangeAspect="1"/>
          </p:cNvPicPr>
          <p:nvPr/>
        </p:nvPicPr>
        <p:blipFill>
          <a:blip r:embed="rId7"/>
          <a:stretch>
            <a:fillRect/>
          </a:stretch>
        </p:blipFill>
        <p:spPr>
          <a:xfrm>
            <a:off x="4960173" y="2695339"/>
            <a:ext cx="2487559" cy="1928027"/>
          </a:xfrm>
          <a:prstGeom prst="rect">
            <a:avLst/>
          </a:prstGeom>
        </p:spPr>
      </p:pic>
      <p:pic>
        <p:nvPicPr>
          <p:cNvPr id="20" name="Picture 19">
            <a:extLst>
              <a:ext uri="{FF2B5EF4-FFF2-40B4-BE49-F238E27FC236}">
                <a16:creationId xmlns:a16="http://schemas.microsoft.com/office/drawing/2014/main" id="{480A7C73-F66C-F4C9-8D95-18DA9D326E02}"/>
              </a:ext>
            </a:extLst>
          </p:cNvPr>
          <p:cNvPicPr>
            <a:picLocks noChangeAspect="1"/>
          </p:cNvPicPr>
          <p:nvPr/>
        </p:nvPicPr>
        <p:blipFill>
          <a:blip r:embed="rId8"/>
          <a:stretch>
            <a:fillRect/>
          </a:stretch>
        </p:blipFill>
        <p:spPr>
          <a:xfrm>
            <a:off x="7615817" y="4082976"/>
            <a:ext cx="3928483" cy="1275874"/>
          </a:xfrm>
          <a:prstGeom prst="rect">
            <a:avLst/>
          </a:prstGeom>
        </p:spPr>
      </p:pic>
    </p:spTree>
    <p:extLst>
      <p:ext uri="{BB962C8B-B14F-4D97-AF65-F5344CB8AC3E}">
        <p14:creationId xmlns:p14="http://schemas.microsoft.com/office/powerpoint/2010/main" val="4054470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solidFill>
                  <a:srgbClr val="7030A0"/>
                </a:solidFill>
              </a:rPr>
              <a:t>2)Summary: at91</a:t>
            </a:r>
          </a:p>
        </p:txBody>
      </p:sp>
      <p:sp>
        <p:nvSpPr>
          <p:cNvPr id="5" name="Content Placeholder 4"/>
          <p:cNvSpPr>
            <a:spLocks noGrp="1"/>
          </p:cNvSpPr>
          <p:nvPr>
            <p:ph idx="1"/>
          </p:nvPr>
        </p:nvSpPr>
        <p:spPr>
          <a:xfrm>
            <a:off x="220337" y="1023759"/>
            <a:ext cx="11968488" cy="5362974"/>
          </a:xfrm>
        </p:spPr>
        <p:txBody>
          <a:bodyPr wrap="square">
            <a:spAutoFit/>
          </a:bodyPr>
          <a:lstStyle/>
          <a:p>
            <a:r>
              <a:rPr lang="en-US" sz="2200" b="0" dirty="0"/>
              <a:t>different variants of at91</a:t>
            </a:r>
          </a:p>
          <a:p>
            <a:pPr lvl="1"/>
            <a:r>
              <a:rPr lang="en-US" sz="2200" dirty="0" err="1"/>
              <a:t>loop@end</a:t>
            </a:r>
            <a:r>
              <a:rPr lang="en-US" sz="2200" dirty="0"/>
              <a:t> for IDE-development of H3-application</a:t>
            </a:r>
          </a:p>
          <a:p>
            <a:pPr lvl="1"/>
            <a:r>
              <a:rPr lang="en-US" sz="2200" dirty="0" err="1"/>
              <a:t>loadNextSW</a:t>
            </a:r>
            <a:r>
              <a:rPr lang="en-US" sz="2200" dirty="0"/>
              <a:t> for production -&gt; differences between NVMs</a:t>
            </a:r>
          </a:p>
          <a:p>
            <a:pPr lvl="2"/>
            <a:r>
              <a:rPr lang="en-US" sz="2200" dirty="0"/>
              <a:t>SDCard </a:t>
            </a:r>
          </a:p>
          <a:p>
            <a:pPr lvl="3"/>
            <a:r>
              <a:rPr lang="en-US" sz="2200" dirty="0"/>
              <a:t>uses h3-name (eg: </a:t>
            </a:r>
            <a:r>
              <a:rPr lang="en-US" sz="2200" dirty="0" err="1"/>
              <a:t>harmony.bin</a:t>
            </a:r>
            <a:r>
              <a:rPr lang="en-US" sz="2200" dirty="0"/>
              <a:t>) in </a:t>
            </a:r>
            <a:r>
              <a:rPr lang="en-US" sz="2200" dirty="0" err="1"/>
              <a:t>kConfig</a:t>
            </a:r>
            <a:r>
              <a:rPr lang="en-US" sz="2200" dirty="0"/>
              <a:t>, hence need MPLABX post-processing step</a:t>
            </a:r>
          </a:p>
          <a:p>
            <a:pPr lvl="3"/>
            <a:r>
              <a:rPr lang="en-US" sz="2200" dirty="0"/>
              <a:t>and at91 must be named </a:t>
            </a:r>
            <a:r>
              <a:rPr lang="en-US" sz="2200" dirty="0" err="1"/>
              <a:t>boot.bin</a:t>
            </a:r>
            <a:r>
              <a:rPr lang="en-US" sz="2200" dirty="0"/>
              <a:t> because named fixed in </a:t>
            </a:r>
            <a:r>
              <a:rPr lang="en-US" sz="2200" dirty="0" err="1"/>
              <a:t>RomCode</a:t>
            </a:r>
            <a:endParaRPr lang="en-US" sz="2200" dirty="0"/>
          </a:p>
          <a:p>
            <a:pPr lvl="2"/>
            <a:r>
              <a:rPr lang="en-US" sz="2200" dirty="0"/>
              <a:t>QSPI</a:t>
            </a:r>
          </a:p>
          <a:p>
            <a:pPr lvl="3"/>
            <a:r>
              <a:rPr lang="en-US" sz="2200" dirty="0"/>
              <a:t>need size-of-h3app and specify in </a:t>
            </a:r>
            <a:r>
              <a:rPr lang="en-US" sz="2200" dirty="0" err="1"/>
              <a:t>kConfig</a:t>
            </a:r>
            <a:endParaRPr lang="en-US" sz="2200" dirty="0"/>
          </a:p>
          <a:p>
            <a:pPr lvl="3"/>
            <a:r>
              <a:rPr lang="en-US" sz="2200" dirty="0"/>
              <a:t>also need to specify flash-storage-address of h3app (no post-processing)</a:t>
            </a:r>
          </a:p>
          <a:p>
            <a:r>
              <a:rPr lang="en-US" sz="2200" b="0" dirty="0"/>
              <a:t>BSCR and BUREG/EMUL registers, like on Linux to configure boot sequence</a:t>
            </a:r>
          </a:p>
          <a:p>
            <a:r>
              <a:rPr lang="en-US" sz="2200" b="0" dirty="0"/>
              <a:t>download at91+h3app for production either manually (-&gt;</a:t>
            </a:r>
            <a:r>
              <a:rPr lang="en-US" sz="2200" b="0" dirty="0" err="1"/>
              <a:t>SDCard</a:t>
            </a:r>
            <a:r>
              <a:rPr lang="en-US" sz="2200" b="0" dirty="0"/>
              <a:t>) or with </a:t>
            </a:r>
            <a:r>
              <a:rPr lang="en-US" sz="2200" b="0" dirty="0" err="1"/>
              <a:t>sam-ba</a:t>
            </a:r>
            <a:endParaRPr lang="en-US" sz="2200" b="0" dirty="0"/>
          </a:p>
          <a:p>
            <a:r>
              <a:rPr lang="en-US" sz="2200" b="0" dirty="0"/>
              <a:t>debug/extend at91 use 2 projects,</a:t>
            </a:r>
          </a:p>
          <a:p>
            <a:pPr lvl="1"/>
            <a:r>
              <a:rPr lang="en-US" sz="2200" b="0" dirty="0"/>
              <a:t>project1, </a:t>
            </a:r>
            <a:r>
              <a:rPr lang="en-US" sz="2200" b="0" dirty="0" err="1"/>
              <a:t>eg</a:t>
            </a:r>
            <a:r>
              <a:rPr lang="en-US" sz="2200" b="0" dirty="0"/>
              <a:t>: </a:t>
            </a:r>
            <a:r>
              <a:rPr lang="en-US" sz="2200" dirty="0"/>
              <a:t>at91_cfg.X, </a:t>
            </a:r>
            <a:r>
              <a:rPr lang="en-US" sz="2200" b="0" dirty="0"/>
              <a:t>where you configure + cross-compile (</a:t>
            </a:r>
            <a:r>
              <a:rPr lang="en-US" sz="2200" b="0" dirty="0" err="1"/>
              <a:t>kConfig</a:t>
            </a:r>
            <a:r>
              <a:rPr lang="en-US" sz="2200" b="0" dirty="0"/>
              <a:t>!) at91</a:t>
            </a:r>
          </a:p>
          <a:p>
            <a:pPr lvl="1"/>
            <a:r>
              <a:rPr lang="en-US" sz="2200" b="0" dirty="0"/>
              <a:t>project2, </a:t>
            </a:r>
            <a:r>
              <a:rPr lang="en-US" sz="2200" b="0" dirty="0" err="1"/>
              <a:t>eg</a:t>
            </a:r>
            <a:r>
              <a:rPr lang="en-US" sz="2200" b="0" dirty="0"/>
              <a:t>: </a:t>
            </a:r>
            <a:r>
              <a:rPr lang="en-US" sz="2200" dirty="0"/>
              <a:t>at91_preb-dev.X, as prebuild-elf, which references at91*.elf from project1/at91_cfg.X</a:t>
            </a:r>
            <a:endParaRPr lang="en-US" sz="2200" b="0" dirty="0"/>
          </a:p>
        </p:txBody>
      </p:sp>
    </p:spTree>
    <p:custDataLst>
      <p:tags r:id="rId1"/>
    </p:custDataLst>
    <p:extLst>
      <p:ext uri="{BB962C8B-B14F-4D97-AF65-F5344CB8AC3E}">
        <p14:creationId xmlns:p14="http://schemas.microsoft.com/office/powerpoint/2010/main" val="3836442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1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11.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1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13.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1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15.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1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17.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1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19.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2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21.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2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23.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2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25.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2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27.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2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29.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3.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3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31.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3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33.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3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35.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3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37.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3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39.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4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41.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4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43.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4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45.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4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47.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4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49.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5.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5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51.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5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53.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5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55.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5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57.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5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59.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6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61.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6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63.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6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65.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6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67.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6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69.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7.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7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71.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7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73.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7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75.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7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77.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7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79.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8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81.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8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83.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8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85.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8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87.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8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9.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heme/theme1.xml><?xml version="1.0" encoding="utf-8"?>
<a:theme xmlns:a="http://schemas.openxmlformats.org/drawingml/2006/main" name="MCHP-Corporate PowerPointTemplate-16x9-2020">
  <a:themeElements>
    <a:clrScheme name="03122020a">
      <a:dk1>
        <a:srgbClr val="0A0B0F"/>
      </a:dk1>
      <a:lt1>
        <a:srgbClr val="FFFFFF"/>
      </a:lt1>
      <a:dk2>
        <a:srgbClr val="FFFFFF"/>
      </a:dk2>
      <a:lt2>
        <a:srgbClr val="1D9CE5"/>
      </a:lt2>
      <a:accent1>
        <a:srgbClr val="0E3689"/>
      </a:accent1>
      <a:accent2>
        <a:srgbClr val="FD7F20"/>
      </a:accent2>
      <a:accent3>
        <a:srgbClr val="1D9CE4"/>
      </a:accent3>
      <a:accent4>
        <a:srgbClr val="5EBF33"/>
      </a:accent4>
      <a:accent5>
        <a:srgbClr val="702076"/>
      </a:accent5>
      <a:accent6>
        <a:srgbClr val="FFD53A"/>
      </a:accent6>
      <a:hlink>
        <a:srgbClr val="45A8C4"/>
      </a:hlink>
      <a:folHlink>
        <a:srgbClr val="45A8C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Mod val="60000"/>
            <a:lumOff val="40000"/>
          </a:schemeClr>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555A0B251959B47804AFB62E9B813F0" ma:contentTypeVersion="13" ma:contentTypeDescription="Create a new document." ma:contentTypeScope="" ma:versionID="1ec9dfcc688bb0a4a801c5c58e83074d">
  <xsd:schema xmlns:xsd="http://www.w3.org/2001/XMLSchema" xmlns:xs="http://www.w3.org/2001/XMLSchema" xmlns:p="http://schemas.microsoft.com/office/2006/metadata/properties" xmlns:ns2="f8ef4827-c174-4a5e-97bb-921971cc9dfa" xmlns:ns3="4d8e4605-61b4-47aa-a2e7-e5ce8695b767" targetNamespace="http://schemas.microsoft.com/office/2006/metadata/properties" ma:root="true" ma:fieldsID="ed80765a9c4a99e99334a90482197337" ns2:_="" ns3:_="">
    <xsd:import namespace="f8ef4827-c174-4a5e-97bb-921971cc9dfa"/>
    <xsd:import namespace="4d8e4605-61b4-47aa-a2e7-e5ce8695b76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3:SharedWithUsers" minOccurs="0"/>
                <xsd:element ref="ns3:SharedWithDetails" minOccurs="0"/>
                <xsd:element ref="ns2:MediaServiceAutoKeyPoints" minOccurs="0"/>
                <xsd:element ref="ns2:MediaServiceKeyPoint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ef4827-c174-4a5e-97bb-921971cc9df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d8e4605-61b4-47aa-a2e7-e5ce8695b767"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5C6619F-AB9F-4755-A0E2-5077C91E8683}">
  <ds:schemaRefs>
    <ds:schemaRef ds:uri="http://schemas.microsoft.com/sharepoint/v3/contenttype/forms"/>
  </ds:schemaRefs>
</ds:datastoreItem>
</file>

<file path=customXml/itemProps2.xml><?xml version="1.0" encoding="utf-8"?>
<ds:datastoreItem xmlns:ds="http://schemas.openxmlformats.org/officeDocument/2006/customXml" ds:itemID="{847350CD-8750-48A1-AE93-71124B82FD7C}">
  <ds:schemaRefs>
    <ds:schemaRef ds:uri="http://purl.org/dc/dcmitype/"/>
    <ds:schemaRef ds:uri="http://purl.org/dc/terms/"/>
    <ds:schemaRef ds:uri="http://schemas.microsoft.com/office/2006/metadata/properties"/>
    <ds:schemaRef ds:uri="http://purl.org/dc/elements/1.1/"/>
    <ds:schemaRef ds:uri="http://www.w3.org/XML/1998/namespace"/>
    <ds:schemaRef ds:uri="f8ef4827-c174-4a5e-97bb-921971cc9dfa"/>
    <ds:schemaRef ds:uri="http://schemas.openxmlformats.org/package/2006/metadata/core-properties"/>
    <ds:schemaRef ds:uri="http://schemas.microsoft.com/office/2006/documentManagement/types"/>
    <ds:schemaRef ds:uri="http://schemas.microsoft.com/office/infopath/2007/PartnerControls"/>
    <ds:schemaRef ds:uri="4d8e4605-61b4-47aa-a2e7-e5ce8695b767"/>
  </ds:schemaRefs>
</ds:datastoreItem>
</file>

<file path=customXml/itemProps3.xml><?xml version="1.0" encoding="utf-8"?>
<ds:datastoreItem xmlns:ds="http://schemas.openxmlformats.org/officeDocument/2006/customXml" ds:itemID="{B0B67AE7-D3F4-407C-99C3-D44991384A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8ef4827-c174-4a5e-97bb-921971cc9dfa"/>
    <ds:schemaRef ds:uri="4d8e4605-61b4-47aa-a2e7-e5ce8695b76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10360</Words>
  <Application>Microsoft Office PowerPoint</Application>
  <PresentationFormat>Custom</PresentationFormat>
  <Paragraphs>1180</Paragraphs>
  <Slides>118</Slides>
  <Notes>113</Notes>
  <HiddenSlides>19</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118</vt:i4>
      </vt:variant>
    </vt:vector>
  </HeadingPairs>
  <TitlesOfParts>
    <vt:vector size="125" baseType="lpstr">
      <vt:lpstr>Arial</vt:lpstr>
      <vt:lpstr>Calibri</vt:lpstr>
      <vt:lpstr>Calibri Light</vt:lpstr>
      <vt:lpstr>Courier New</vt:lpstr>
      <vt:lpstr>Monotype Sorts</vt:lpstr>
      <vt:lpstr>Wingdings</vt:lpstr>
      <vt:lpstr>MCHP-Corporate PowerPointTemplate-16x9-2020</vt:lpstr>
      <vt:lpstr>MPUs-in-MPLABX-w-MCCH3</vt:lpstr>
      <vt:lpstr>Class Objectives</vt:lpstr>
      <vt:lpstr>Agenda</vt:lpstr>
      <vt:lpstr>1) Introduction &amp; MPU-H3-in-X flow </vt:lpstr>
      <vt:lpstr>1) used FW</vt:lpstr>
      <vt:lpstr>1) Steps to run demo on SAMA7G5-EK</vt:lpstr>
      <vt:lpstr>1) expected output for demo on SAMA7-EK</vt:lpstr>
      <vt:lpstr>1) Steps to run demo on SAM9x60-curiosity</vt:lpstr>
      <vt:lpstr>1) step-by-step for SAM9x60-curiosity (1)</vt:lpstr>
      <vt:lpstr>1) step-by-step for SAM9x60-curiosity (2)</vt:lpstr>
      <vt:lpstr>1) step-by-step for SAM9x60-curiosity (3)</vt:lpstr>
      <vt:lpstr>1) step-by-step for SAM9x60-curiosity (4)</vt:lpstr>
      <vt:lpstr>1) step-by-step for SAM9x60-curiosity (5)</vt:lpstr>
      <vt:lpstr>1) step-by-step for SAM9x60-curiosity (6)</vt:lpstr>
      <vt:lpstr>1) step-by-step for SAM9x60-curiosity (7)</vt:lpstr>
      <vt:lpstr>1) step-by-step for SAM9x60-curiosity (7)</vt:lpstr>
      <vt:lpstr>1) step-by-step for SAM9x60-curiosity (8)</vt:lpstr>
      <vt:lpstr>1) step-by-step for SAM9x60-curiosity (9)</vt:lpstr>
      <vt:lpstr>1) step-by-step for SAM9x60-curiosity (10)</vt:lpstr>
      <vt:lpstr>1) expected output on SAM9x60-curiosity (11)</vt:lpstr>
      <vt:lpstr>1) various MPU targets</vt:lpstr>
      <vt:lpstr>1) HW-setup for demo using SAMA7G54-EK</vt:lpstr>
      <vt:lpstr>1) HW-setup for demo with SAMA7G-EK</vt:lpstr>
      <vt:lpstr>1) SAMA7G5-EK (works)</vt:lpstr>
      <vt:lpstr>1) various MPU targets</vt:lpstr>
      <vt:lpstr>1) SAMA5D2* xplained (-)</vt:lpstr>
      <vt:lpstr>1) various MPU targets</vt:lpstr>
      <vt:lpstr>1) SAMA5D2* SOM-EK (works)</vt:lpstr>
      <vt:lpstr>1) various MPU targets</vt:lpstr>
      <vt:lpstr>1) SAMA5D2* WLSOM-EK (works)</vt:lpstr>
      <vt:lpstr>1) SAMA5D2* WLSOM-EK + Gen4-ICD4 (works)</vt:lpstr>
      <vt:lpstr>1) SAMA5D2* WLSOM-EK + Gen4-ICD4 (works)</vt:lpstr>
      <vt:lpstr>1) SAMA5D2* WLSOM-EK + Gen4-Pickit4 (fails)</vt:lpstr>
      <vt:lpstr>1) SAMA5D2* WLSOM-EK + Gen4-Pickit4 (fails)</vt:lpstr>
      <vt:lpstr>1) SAMA5D2* WLSOM-EK + Gen5-Pickit5 (fails)</vt:lpstr>
      <vt:lpstr>1) various MPU targets</vt:lpstr>
      <vt:lpstr>1) SAM9x60-EK (works)</vt:lpstr>
      <vt:lpstr>1) various MPU targets</vt:lpstr>
      <vt:lpstr>1) SAM9x60-curiosity (-)</vt:lpstr>
      <vt:lpstr>1) various MPU targets</vt:lpstr>
      <vt:lpstr>1) SAM9x75-EB (-)</vt:lpstr>
      <vt:lpstr>1) Various targets - what's the message here?</vt:lpstr>
      <vt:lpstr>DEMO</vt:lpstr>
      <vt:lpstr>1) summary of steps to run demo</vt:lpstr>
      <vt:lpstr>1) Summary: review of demo-steps</vt:lpstr>
      <vt:lpstr>BREAK</vt:lpstr>
      <vt:lpstr>Agenda</vt:lpstr>
      <vt:lpstr>2) Resume: steps to create a H3-app and debug in MPLABX</vt:lpstr>
      <vt:lpstr>2) 'a' proper MPU-debug flow</vt:lpstr>
      <vt:lpstr>2) how MPUs boot and task of at91</vt:lpstr>
      <vt:lpstr>2) at91 for H3app develop in MPLABX</vt:lpstr>
      <vt:lpstr>2) MPU-specifics: at91 for H3-dbg in X</vt:lpstr>
      <vt:lpstr>2) specifying at91 in MPLABX projectProps</vt:lpstr>
      <vt:lpstr>2) specifying at91 in MPLABX projectProps</vt:lpstr>
      <vt:lpstr>2) at91 elf vs bin</vt:lpstr>
      <vt:lpstr>2) download+execute at91</vt:lpstr>
      <vt:lpstr>2) DFP-python script for at91 (1)</vt:lpstr>
      <vt:lpstr>2) DFP-python script for at91 (2)</vt:lpstr>
      <vt:lpstr>2) DFP-python script for at91 (3)</vt:lpstr>
      <vt:lpstr>2) DFP-python script for at91 (4) </vt:lpstr>
      <vt:lpstr>2) DFP-python script for at91 (5) </vt:lpstr>
      <vt:lpstr>BREAK</vt:lpstr>
      <vt:lpstr>2) summary: DFP-python script for at91</vt:lpstr>
      <vt:lpstr>2) MPUs and supporting debuggers</vt:lpstr>
      <vt:lpstr>2) at91 variant for H3app develop in MPLABX</vt:lpstr>
      <vt:lpstr>2) how to create at91 variants in MPLABX?</vt:lpstr>
      <vt:lpstr>2) how to create at91 variants</vt:lpstr>
      <vt:lpstr>2) start from mchpDeveloperhelp (1)</vt:lpstr>
      <vt:lpstr>2) start from mchpDeveloperhelp (2)</vt:lpstr>
      <vt:lpstr>2) start from mchpDeveloperhelp (3)</vt:lpstr>
      <vt:lpstr>2) start from mchpDeveloperhelp (4)</vt:lpstr>
      <vt:lpstr>2) at91 MPLABX project properties</vt:lpstr>
      <vt:lpstr>2) cross-compile at91 with XC32</vt:lpstr>
      <vt:lpstr>2) how to create at91 variant in MPLABX</vt:lpstr>
      <vt:lpstr>DEMO</vt:lpstr>
      <vt:lpstr>BREAK</vt:lpstr>
      <vt:lpstr>2) at91 to run H3-development in production</vt:lpstr>
      <vt:lpstr>2) production flow?</vt:lpstr>
      <vt:lpstr>5) MPU-specifics: at91 for production</vt:lpstr>
      <vt:lpstr>2) where to load at91 to?</vt:lpstr>
      <vt:lpstr>2) configure at91 for NVM=SDCard</vt:lpstr>
      <vt:lpstr>2) configure at91 for NVM=SDCard</vt:lpstr>
      <vt:lpstr>2) harmony.bin</vt:lpstr>
      <vt:lpstr>5) MPU-specifics: at91 for H3-dbg in X</vt:lpstr>
      <vt:lpstr>2) summary: at91 for SDCard</vt:lpstr>
      <vt:lpstr>DEMO</vt:lpstr>
      <vt:lpstr>BREAK</vt:lpstr>
      <vt:lpstr>2) sam-ba</vt:lpstr>
      <vt:lpstr>2) sam-ba</vt:lpstr>
      <vt:lpstr>2) at91 config SDcard vs QSPI</vt:lpstr>
      <vt:lpstr>2) summary: at91 for production with SDCard</vt:lpstr>
      <vt:lpstr>2) summary: at91 for production with QSPI</vt:lpstr>
      <vt:lpstr>Agenda</vt:lpstr>
      <vt:lpstr>2) at91 for development/extention</vt:lpstr>
      <vt:lpstr>2) at91 development</vt:lpstr>
      <vt:lpstr>2) at91 development: manually copy at91*.c/h</vt:lpstr>
      <vt:lpstr>2) at91 development: manually copy at91*.c/h</vt:lpstr>
      <vt:lpstr>2) at91 development: prebuild flow</vt:lpstr>
      <vt:lpstr>2)Summary: at91</vt:lpstr>
      <vt:lpstr>BREAK</vt:lpstr>
      <vt:lpstr>Agenda</vt:lpstr>
      <vt:lpstr>3) Next steps</vt:lpstr>
      <vt:lpstr>3) Harmony next level</vt:lpstr>
      <vt:lpstr>3) Harmony next level: usb</vt:lpstr>
      <vt:lpstr>3) Harmony next level: usb -&gt; expected result</vt:lpstr>
      <vt:lpstr>Agenda</vt:lpstr>
      <vt:lpstr>Lab help files</vt:lpstr>
      <vt:lpstr>Lab1</vt:lpstr>
      <vt:lpstr>Lab2a: at91 for H3-debug in MPLABX</vt:lpstr>
      <vt:lpstr>Lab2b: at91 for H3-app in production with SDCard</vt:lpstr>
      <vt:lpstr>Lab2c) at91 development</vt:lpstr>
      <vt:lpstr>Agenda</vt:lpstr>
      <vt:lpstr>4) Summary</vt:lpstr>
      <vt:lpstr>Questions?</vt:lpstr>
      <vt:lpstr>Dev Tools For This Class</vt:lpstr>
      <vt:lpstr>LEGAL NOTICE</vt:lpstr>
      <vt:lpstr>Backup</vt:lpstr>
      <vt:lpstr>1) step-by-step for SAM9x60-curiosity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MPU Update</dc:title>
  <dc:creator>Jacko Wilbrink - M43525</dc:creator>
  <cp:lastModifiedBy>Stefan Luethin - M16422</cp:lastModifiedBy>
  <cp:revision>770</cp:revision>
  <dcterms:created xsi:type="dcterms:W3CDTF">2020-11-23T14:03:24Z</dcterms:created>
  <dcterms:modified xsi:type="dcterms:W3CDTF">2023-03-24T09:46:40Z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0x0101004555A0B251959B47804AFB62E9B813F0</vt:lpwstr>
  </property>
</Properties>
</file>